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18-09-2015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BD6904-A32F-4FD2-A1F6-887E98E231D7}"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1C4651-09FE-451B-935F-EA5BEEEFD4E2}"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1F45C0-C2EF-474D-93DD-973352DB1ED1}"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A6F7BB-CA41-4F84-87CF-0C6962842C5C}"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0B032-9143-47F4-9B54-5E4ACE6AD0B3}" type="datetime1">
              <a:rPr lang="en-IN" smtClean="0"/>
              <a:pPr/>
              <a:t>18-09-2015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8156AD-10A4-4248-9AD4-607862EF28C0}"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0F9C14-73B0-4663-9627-EEB87A3B0A45}" type="datetime1">
              <a:rPr lang="en-IN" smtClean="0"/>
              <a:pPr/>
              <a:t>18-09-2015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EC7139-8775-482B-9A7D-8362007AC9D4}" type="datetime1">
              <a:rPr lang="en-IN" smtClean="0"/>
              <a:pPr/>
              <a:t>18-09-2015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B2199-86E7-4A72-B6AF-638E5AABDEEF}" type="datetime1">
              <a:rPr lang="en-IN" smtClean="0"/>
              <a:pPr/>
              <a:t>18-09-2015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B54A9-EE6D-4815-8247-4C0BE1A04313}"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54155-73C5-4CB4-AC77-017F8F058F25}" type="datetime1">
              <a:rPr lang="en-IN" smtClean="0"/>
              <a:pPr/>
              <a:t>18-09-2015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C8E30-F0A7-480F-A75C-718C5C425E2D}" type="datetime1">
              <a:rPr lang="en-IN" smtClean="0"/>
              <a:pPr/>
              <a:t>18-09-2015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90906" y="1446663"/>
            <a:ext cx="10515600" cy="2934267"/>
          </a:xfrm>
          <a:solidFill>
            <a:srgbClr val="3388A9"/>
          </a:solidFill>
        </p:spPr>
        <p:txBody>
          <a:bodyPr>
            <a:noAutofit/>
          </a:bodyPr>
          <a:lstStyle/>
          <a:p>
            <a:pPr>
              <a:lnSpc>
                <a:spcPct val="150000"/>
              </a:lnSpc>
              <a:defRPr/>
            </a:pPr>
            <a:r>
              <a:rPr lang="en-US" sz="4000" b="1" dirty="0" smtClean="0">
                <a:cs typeface="Arial" charset="0"/>
              </a:rPr>
              <a:t/>
            </a:r>
            <a:br>
              <a:rPr lang="en-US" sz="4000" b="1" dirty="0" smtClean="0">
                <a:cs typeface="Arial" charset="0"/>
              </a:rPr>
            </a:br>
            <a:r>
              <a:rPr lang="en-US" sz="4000" b="1" dirty="0" smtClean="0">
                <a:cs typeface="Arial" charset="0"/>
              </a:rPr>
              <a:t>Course: </a:t>
            </a:r>
            <a:r>
              <a:rPr lang="en-US" sz="4000" b="1" dirty="0" smtClean="0">
                <a:cs typeface="Arial" charset="0"/>
              </a:rPr>
              <a:t>Programming with C#</a:t>
            </a:r>
            <a:br>
              <a:rPr lang="en-US" sz="4000" b="1" dirty="0" smtClean="0">
                <a:cs typeface="Arial" charset="0"/>
              </a:rPr>
            </a:br>
            <a:r>
              <a:rPr lang="en-US" sz="4000" b="1" dirty="0" smtClean="0">
                <a:cs typeface="Arial" charset="0"/>
              </a:rPr>
              <a:t>Session: </a:t>
            </a:r>
            <a:r>
              <a:rPr lang="en-US" sz="4000" b="1" dirty="0" smtClean="0">
                <a:cs typeface="Arial" charset="0"/>
              </a:rPr>
              <a:t>Abstract </a:t>
            </a:r>
            <a:r>
              <a:rPr lang="en-US" sz="4000" b="1" dirty="0" smtClean="0">
                <a:cs typeface="Arial" charset="0"/>
              </a:rPr>
              <a:t>Class </a:t>
            </a:r>
            <a:r>
              <a:rPr lang="en-US" sz="4000" b="1" dirty="0" smtClean="0">
                <a:cs typeface="Arial" charset="0"/>
              </a:rPr>
              <a:t>and</a:t>
            </a:r>
            <a:r>
              <a:rPr lang="en-US" sz="4000" b="1" dirty="0" smtClean="0">
                <a:cs typeface="Arial" charset="0"/>
              </a:rPr>
              <a:t> </a:t>
            </a:r>
            <a:r>
              <a:rPr lang="en-US" sz="4000" b="1" dirty="0" smtClean="0">
                <a:cs typeface="Arial" charset="0"/>
              </a:rPr>
              <a:t>Interface</a:t>
            </a:r>
            <a:br>
              <a:rPr lang="en-US" sz="4000" b="1" dirty="0" smtClean="0">
                <a:cs typeface="Arial" charset="0"/>
              </a:rPr>
            </a:br>
            <a:endParaRPr lang="en-IN" sz="4000" b="1"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solidFill>
            <a:srgbClr val="3388A9"/>
          </a:solidFill>
        </p:spPr>
        <p:txBody>
          <a:bodyPr>
            <a:normAutofit fontScale="90000"/>
          </a:bodyPr>
          <a:lstStyle/>
          <a:p>
            <a:pPr>
              <a:lnSpc>
                <a:spcPct val="150000"/>
              </a:lnSpc>
              <a:defRPr/>
            </a:pPr>
            <a:r>
              <a:rPr lang="en-US" sz="4400" dirty="0" smtClean="0">
                <a:cs typeface="Arial" charset="0"/>
              </a:rPr>
              <a:t>Course: </a:t>
            </a:r>
            <a:r>
              <a:rPr lang="en-US" sz="4400" dirty="0" smtClean="0">
                <a:cs typeface="Arial" charset="0"/>
              </a:rPr>
              <a:t>Programming with C#</a:t>
            </a:r>
            <a:br>
              <a:rPr lang="en-US" sz="4400" dirty="0" smtClean="0">
                <a:cs typeface="Arial" charset="0"/>
              </a:rPr>
            </a:br>
            <a:r>
              <a:rPr lang="en-US" sz="4400" dirty="0" smtClean="0">
                <a:cs typeface="Arial" charset="0"/>
              </a:rPr>
              <a:t>Session: </a:t>
            </a:r>
            <a:r>
              <a:rPr lang="en-US" sz="4400" dirty="0" smtClean="0">
                <a:cs typeface="Arial" charset="0"/>
              </a:rPr>
              <a:t>Interface</a:t>
            </a:r>
            <a:br>
              <a:rPr lang="en-US" sz="4400" dirty="0" smtClean="0">
                <a:cs typeface="Arial" charset="0"/>
              </a:rPr>
            </a:br>
            <a:endParaRPr lang="en-IN" sz="4400"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10</a:t>
            </a:fld>
            <a:endParaRPr lang="en-IN"/>
          </a:p>
        </p:txBody>
      </p:sp>
    </p:spTree>
    <p:extLst>
      <p:ext uri="{BB962C8B-B14F-4D97-AF65-F5344CB8AC3E}">
        <p14:creationId xmlns="" xmlns:p14="http://schemas.microsoft.com/office/powerpoint/2010/main" val="230181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a:t>
            </a:r>
            <a:r>
              <a:rPr lang="en-US" dirty="0" smtClean="0"/>
              <a:t>to:</a:t>
            </a:r>
            <a:endParaRPr lang="en-US" dirty="0" smtClean="0"/>
          </a:p>
          <a:p>
            <a:pPr marL="347472" indent="-347472">
              <a:lnSpc>
                <a:spcPct val="150000"/>
              </a:lnSpc>
              <a:spcBef>
                <a:spcPts val="0"/>
              </a:spcBef>
              <a:defRPr/>
            </a:pPr>
            <a:r>
              <a:rPr lang="en-US" dirty="0" smtClean="0">
                <a:cs typeface="Arial" pitchFamily="34" charset="0"/>
              </a:rPr>
              <a:t>Use interfaces</a:t>
            </a:r>
          </a:p>
          <a:p>
            <a:pPr marL="347472" indent="-347472">
              <a:lnSpc>
                <a:spcPct val="150000"/>
              </a:lnSpc>
              <a:spcBef>
                <a:spcPts val="0"/>
              </a:spcBef>
              <a:defRPr/>
            </a:pPr>
            <a:r>
              <a:rPr lang="en-US" dirty="0" smtClean="0">
                <a:cs typeface="Arial" pitchFamily="34" charset="0"/>
              </a:rPr>
              <a:t>Use Sealed Classes</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11</a:t>
            </a:fld>
            <a:endParaRPr lang="en-IN"/>
          </a:p>
        </p:txBody>
      </p:sp>
    </p:spTree>
    <p:extLst>
      <p:ext uri="{BB962C8B-B14F-4D97-AF65-F5344CB8AC3E}">
        <p14:creationId xmlns="" xmlns:p14="http://schemas.microsoft.com/office/powerpoint/2010/main" val="4170536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Sealed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sp>
        <p:nvSpPr>
          <p:cNvPr id="4" name="Rectangle 3"/>
          <p:cNvSpPr>
            <a:spLocks noChangeArrowheads="1"/>
          </p:cNvSpPr>
          <p:nvPr/>
        </p:nvSpPr>
        <p:spPr bwMode="gray">
          <a:xfrm>
            <a:off x="968991" y="1872331"/>
            <a:ext cx="10481480" cy="115088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Sealed class is a feature in C# restrict inheritance (similar to final class in java)</a:t>
            </a:r>
          </a:p>
        </p:txBody>
      </p:sp>
      <p:sp>
        <p:nvSpPr>
          <p:cNvPr id="5" name="Rectangle 3"/>
          <p:cNvSpPr>
            <a:spLocks noChangeArrowheads="1"/>
          </p:cNvSpPr>
          <p:nvPr/>
        </p:nvSpPr>
        <p:spPr bwMode="gray">
          <a:xfrm>
            <a:off x="968991" y="3133577"/>
            <a:ext cx="10481480" cy="5360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Using sealed class, could restrict users form inheriting the class.</a:t>
            </a:r>
          </a:p>
        </p:txBody>
      </p:sp>
      <p:sp>
        <p:nvSpPr>
          <p:cNvPr id="6" name="Rectangle 3"/>
          <p:cNvSpPr>
            <a:spLocks noChangeArrowheads="1"/>
          </p:cNvSpPr>
          <p:nvPr/>
        </p:nvSpPr>
        <p:spPr bwMode="gray">
          <a:xfrm>
            <a:off x="968991" y="3748432"/>
            <a:ext cx="10481480" cy="1008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sealed  keyword tells the compiler that the class is sealed, and therefore, cannot be extended.</a:t>
            </a:r>
          </a:p>
        </p:txBody>
      </p:sp>
    </p:spTree>
    <p:extLst>
      <p:ext uri="{BB962C8B-B14F-4D97-AF65-F5344CB8AC3E}">
        <p14:creationId xmlns="" xmlns:p14="http://schemas.microsoft.com/office/powerpoint/2010/main" val="393489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Sealed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791570" y="1230886"/>
            <a:ext cx="10536071" cy="37521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following is an example of a sealed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sealed class </a:t>
            </a:r>
            <a:r>
              <a:rPr lang="en-US" sz="2800" b="0" dirty="0" err="1" smtClean="0">
                <a:latin typeface="Courier New" pitchFamily="49" charset="0"/>
                <a:cs typeface="Courier New" pitchFamily="49" charset="0"/>
              </a:rPr>
              <a:t>FinalClass</a:t>
            </a:r>
            <a:endParaRPr lang="en-US" sz="2800" b="0" dirty="0" smtClean="0">
              <a:latin typeface="Courier New" pitchFamily="49" charset="0"/>
              <a:cs typeface="Courier New" pitchFamily="49" charset="0"/>
            </a:endParaRP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private </a:t>
            </a: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x;</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public void Method1()</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3"/>
          <p:cNvSpPr>
            <a:spLocks noChangeArrowheads="1"/>
          </p:cNvSpPr>
          <p:nvPr/>
        </p:nvSpPr>
        <p:spPr bwMode="gray">
          <a:xfrm>
            <a:off x="791570" y="5030380"/>
            <a:ext cx="10536071" cy="10089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method can also be sealed and in that case the method cannot be overridden.</a:t>
            </a:r>
          </a:p>
        </p:txBody>
      </p:sp>
    </p:spTree>
    <p:extLst>
      <p:ext uri="{BB962C8B-B14F-4D97-AF65-F5344CB8AC3E}">
        <p14:creationId xmlns="" xmlns:p14="http://schemas.microsoft.com/office/powerpoint/2010/main" val="238034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872068" y="1244534"/>
            <a:ext cx="10564756" cy="5044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is a contract.</a:t>
            </a:r>
          </a:p>
        </p:txBody>
      </p:sp>
      <p:sp>
        <p:nvSpPr>
          <p:cNvPr id="5" name="Rectangle 3"/>
          <p:cNvSpPr>
            <a:spLocks noChangeArrowheads="1"/>
          </p:cNvSpPr>
          <p:nvPr/>
        </p:nvSpPr>
        <p:spPr bwMode="gray">
          <a:xfrm>
            <a:off x="872068" y="1764790"/>
            <a:ext cx="10564756" cy="5360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is a type without implementation.</a:t>
            </a:r>
          </a:p>
        </p:txBody>
      </p:sp>
      <p:sp>
        <p:nvSpPr>
          <p:cNvPr id="6" name="Rectangle 3"/>
          <p:cNvSpPr>
            <a:spLocks noChangeArrowheads="1"/>
          </p:cNvSpPr>
          <p:nvPr/>
        </p:nvSpPr>
        <p:spPr bwMode="gray">
          <a:xfrm>
            <a:off x="872068" y="2285050"/>
            <a:ext cx="10564756" cy="8355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define properties, methods, and events, which are known as the members of the interface.</a:t>
            </a:r>
          </a:p>
        </p:txBody>
      </p:sp>
      <p:sp>
        <p:nvSpPr>
          <p:cNvPr id="7" name="Rectangle 3"/>
          <p:cNvSpPr>
            <a:spLocks noChangeArrowheads="1"/>
          </p:cNvSpPr>
          <p:nvPr/>
        </p:nvSpPr>
        <p:spPr bwMode="gray">
          <a:xfrm>
            <a:off x="872068" y="3136384"/>
            <a:ext cx="10564756" cy="53602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allows multiple inheritance in C#. </a:t>
            </a:r>
          </a:p>
        </p:txBody>
      </p:sp>
      <p:sp>
        <p:nvSpPr>
          <p:cNvPr id="8" name="Rectangle 3"/>
          <p:cNvSpPr>
            <a:spLocks noChangeArrowheads="1"/>
          </p:cNvSpPr>
          <p:nvPr/>
        </p:nvSpPr>
        <p:spPr bwMode="gray">
          <a:xfrm>
            <a:off x="872068" y="3703942"/>
            <a:ext cx="10564756" cy="12612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are used when a standard structure of methods is to be followed by the classes, and where classes will implement the functionality. </a:t>
            </a:r>
          </a:p>
        </p:txBody>
      </p:sp>
      <p:sp>
        <p:nvSpPr>
          <p:cNvPr id="9" name="Rectangle 3"/>
          <p:cNvSpPr>
            <a:spLocks noChangeArrowheads="1"/>
          </p:cNvSpPr>
          <p:nvPr/>
        </p:nvSpPr>
        <p:spPr bwMode="gray">
          <a:xfrm>
            <a:off x="872068" y="4996713"/>
            <a:ext cx="10564756" cy="13873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separate the definition of objects from their implementation so that the objects can evolve without the risk of introducing incompatibility in existing applications.</a:t>
            </a:r>
          </a:p>
        </p:txBody>
      </p:sp>
    </p:spTree>
    <p:extLst>
      <p:ext uri="{BB962C8B-B14F-4D97-AF65-F5344CB8AC3E}">
        <p14:creationId xmlns="" xmlns:p14="http://schemas.microsoft.com/office/powerpoint/2010/main" val="41199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Working with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699069" y="1287596"/>
            <a:ext cx="10751403"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Working with interfaces includes interface declaration and implementation of interface by the classes.</a:t>
            </a:r>
          </a:p>
        </p:txBody>
      </p:sp>
      <p:sp>
        <p:nvSpPr>
          <p:cNvPr id="5" name="Rectangle 3"/>
          <p:cNvSpPr>
            <a:spLocks noChangeArrowheads="1"/>
          </p:cNvSpPr>
          <p:nvPr/>
        </p:nvSpPr>
        <p:spPr bwMode="gray">
          <a:xfrm>
            <a:off x="699069" y="2328120"/>
            <a:ext cx="10751403" cy="520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You can declare interfaces using the interface keyword. </a:t>
            </a:r>
          </a:p>
        </p:txBody>
      </p:sp>
      <p:sp>
        <p:nvSpPr>
          <p:cNvPr id="6" name="Rectangle 3"/>
          <p:cNvSpPr>
            <a:spLocks noChangeArrowheads="1"/>
          </p:cNvSpPr>
          <p:nvPr/>
        </p:nvSpPr>
        <p:spPr bwMode="gray">
          <a:xfrm>
            <a:off x="699069" y="2942975"/>
            <a:ext cx="10751403" cy="5202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 statements are public, by default.</a:t>
            </a:r>
          </a:p>
        </p:txBody>
      </p:sp>
      <p:sp>
        <p:nvSpPr>
          <p:cNvPr id="7" name="Rectangle 3"/>
          <p:cNvSpPr>
            <a:spLocks noChangeArrowheads="1"/>
          </p:cNvSpPr>
          <p:nvPr/>
        </p:nvSpPr>
        <p:spPr bwMode="gray">
          <a:xfrm>
            <a:off x="699069" y="3526300"/>
            <a:ext cx="10751403" cy="88286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You can declare only methods, functions, and properties in interfaces. You cannot declare a variable in interfaces.</a:t>
            </a:r>
          </a:p>
        </p:txBody>
      </p:sp>
      <p:sp>
        <p:nvSpPr>
          <p:cNvPr id="8" name="Rectangle 3"/>
          <p:cNvSpPr>
            <a:spLocks noChangeArrowheads="1"/>
          </p:cNvSpPr>
          <p:nvPr/>
        </p:nvSpPr>
        <p:spPr bwMode="gray">
          <a:xfrm>
            <a:off x="699069" y="4487997"/>
            <a:ext cx="10751403" cy="13873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declare methods, which are implemented by classes. A class can inherit from single class but can implement form multiple interfaces.</a:t>
            </a:r>
          </a:p>
        </p:txBody>
      </p:sp>
    </p:spTree>
    <p:extLst>
      <p:ext uri="{BB962C8B-B14F-4D97-AF65-F5344CB8AC3E}">
        <p14:creationId xmlns="" xmlns:p14="http://schemas.microsoft.com/office/powerpoint/2010/main" val="197729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Interface Example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753660" y="1383130"/>
            <a:ext cx="10451152" cy="48675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using System;</a:t>
            </a:r>
          </a:p>
          <a:p>
            <a:pPr algn="l">
              <a:buFont typeface="Verdana" pitchFamily="34" charset="0"/>
              <a:buNone/>
              <a:defRPr/>
            </a:pPr>
            <a:r>
              <a:rPr lang="en-US" sz="2400" b="0" dirty="0" smtClean="0">
                <a:latin typeface="Courier New" pitchFamily="49" charset="0"/>
                <a:cs typeface="Courier New" pitchFamily="49" charset="0"/>
              </a:rPr>
              <a:t> interface </a:t>
            </a:r>
            <a:r>
              <a:rPr lang="en-US" sz="2400" b="0" dirty="0" err="1" smtClean="0">
                <a:latin typeface="Courier New" pitchFamily="49" charset="0"/>
                <a:cs typeface="Courier New" pitchFamily="49" charset="0"/>
              </a:rPr>
              <a:t>IMyInterface</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void Display1();</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class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 </a:t>
            </a:r>
            <a:r>
              <a:rPr lang="en-US" sz="2400" b="0" dirty="0" err="1" smtClean="0">
                <a:latin typeface="Courier New" pitchFamily="49" charset="0"/>
                <a:cs typeface="Courier New" pitchFamily="49" charset="0"/>
              </a:rPr>
              <a:t>IMyInterface</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void Display1()</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("From Display1");</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extLst>
      <p:ext uri="{BB962C8B-B14F-4D97-AF65-F5344CB8AC3E}">
        <p14:creationId xmlns="" xmlns:p14="http://schemas.microsoft.com/office/powerpoint/2010/main" val="100122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Interface Example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17</a:t>
            </a:fld>
            <a:endParaRPr lang="en-IN"/>
          </a:p>
        </p:txBody>
      </p:sp>
      <p:sp>
        <p:nvSpPr>
          <p:cNvPr id="4" name="Rectangle 3"/>
          <p:cNvSpPr>
            <a:spLocks noChangeArrowheads="1"/>
          </p:cNvSpPr>
          <p:nvPr/>
        </p:nvSpPr>
        <p:spPr bwMode="gray">
          <a:xfrm>
            <a:off x="1053911" y="1737973"/>
            <a:ext cx="10123606" cy="38166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class Program</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static void Main(string[] </a:t>
            </a:r>
            <a:r>
              <a:rPr lang="en-US" sz="2400" b="0" dirty="0" err="1" smtClean="0">
                <a:latin typeface="Courier New" pitchFamily="49" charset="0"/>
                <a:cs typeface="Courier New" pitchFamily="49" charset="0"/>
              </a:rPr>
              <a:t>args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a = new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a.Display1();</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Console.ReadKey</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extLst>
      <p:ext uri="{BB962C8B-B14F-4D97-AF65-F5344CB8AC3E}">
        <p14:creationId xmlns="" xmlns:p14="http://schemas.microsoft.com/office/powerpoint/2010/main" val="182090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Inheriting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18</a:t>
            </a:fld>
            <a:endParaRPr lang="en-IN"/>
          </a:p>
        </p:txBody>
      </p:sp>
      <p:sp>
        <p:nvSpPr>
          <p:cNvPr id="4" name="Rectangle 3"/>
          <p:cNvSpPr>
            <a:spLocks noChangeArrowheads="1"/>
          </p:cNvSpPr>
          <p:nvPr/>
        </p:nvSpPr>
        <p:spPr bwMode="gray">
          <a:xfrm>
            <a:off x="846161" y="2161053"/>
            <a:ext cx="10426890" cy="17558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class or a structure that implements interfaces also implements the base interfaces of the inherited interface.</a:t>
            </a:r>
          </a:p>
        </p:txBody>
      </p:sp>
    </p:spTree>
    <p:extLst>
      <p:ext uri="{BB962C8B-B14F-4D97-AF65-F5344CB8AC3E}">
        <p14:creationId xmlns="" xmlns:p14="http://schemas.microsoft.com/office/powerpoint/2010/main" val="9481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Difference between abstract class and interfaces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19</a:t>
            </a:fld>
            <a:endParaRPr lang="en-IN"/>
          </a:p>
        </p:txBody>
      </p:sp>
      <p:sp>
        <p:nvSpPr>
          <p:cNvPr id="4" name="Rectangle 3"/>
          <p:cNvSpPr>
            <a:spLocks noChangeArrowheads="1"/>
          </p:cNvSpPr>
          <p:nvPr/>
        </p:nvSpPr>
        <p:spPr bwMode="gray">
          <a:xfrm>
            <a:off x="712717" y="1546904"/>
            <a:ext cx="10519390"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classes are incomplete classes (may or may not exist methods with implementation).</a:t>
            </a:r>
          </a:p>
        </p:txBody>
      </p:sp>
      <p:sp>
        <p:nvSpPr>
          <p:cNvPr id="5" name="Rectangle 3"/>
          <p:cNvSpPr>
            <a:spLocks noChangeArrowheads="1"/>
          </p:cNvSpPr>
          <p:nvPr/>
        </p:nvSpPr>
        <p:spPr bwMode="gray">
          <a:xfrm>
            <a:off x="712717" y="2555897"/>
            <a:ext cx="10519390" cy="9774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Interfaces are the type contains only method specification no implementation.</a:t>
            </a:r>
          </a:p>
        </p:txBody>
      </p:sp>
      <p:sp>
        <p:nvSpPr>
          <p:cNvPr id="6" name="Rectangle 3"/>
          <p:cNvSpPr>
            <a:spLocks noChangeArrowheads="1"/>
          </p:cNvSpPr>
          <p:nvPr/>
        </p:nvSpPr>
        <p:spPr bwMode="gray">
          <a:xfrm>
            <a:off x="712717" y="3612186"/>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Difference between abstract method and virtual methods.</a:t>
            </a:r>
          </a:p>
        </p:txBody>
      </p:sp>
      <p:sp>
        <p:nvSpPr>
          <p:cNvPr id="7" name="Rectangle 3"/>
          <p:cNvSpPr>
            <a:spLocks noChangeArrowheads="1"/>
          </p:cNvSpPr>
          <p:nvPr/>
        </p:nvSpPr>
        <p:spPr bwMode="gray">
          <a:xfrm>
            <a:off x="712717" y="4305869"/>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must override.</a:t>
            </a:r>
          </a:p>
        </p:txBody>
      </p:sp>
      <p:sp>
        <p:nvSpPr>
          <p:cNvPr id="8" name="Rectangle 3"/>
          <p:cNvSpPr>
            <a:spLocks noChangeArrowheads="1"/>
          </p:cNvSpPr>
          <p:nvPr/>
        </p:nvSpPr>
        <p:spPr bwMode="gray">
          <a:xfrm>
            <a:off x="712717" y="5031083"/>
            <a:ext cx="10519390" cy="6463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Virtual methods can override.</a:t>
            </a:r>
          </a:p>
        </p:txBody>
      </p:sp>
    </p:spTree>
    <p:extLst>
      <p:ext uri="{BB962C8B-B14F-4D97-AF65-F5344CB8AC3E}">
        <p14:creationId xmlns="" xmlns:p14="http://schemas.microsoft.com/office/powerpoint/2010/main" val="42346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a:t>
            </a:r>
            <a:endParaRPr lang="en-IN" dirty="0"/>
          </a:p>
        </p:txBody>
      </p:sp>
      <p:sp>
        <p:nvSpPr>
          <p:cNvPr id="7" name="Content Placeholder 6"/>
          <p:cNvSpPr>
            <a:spLocks noGrp="1"/>
          </p:cNvSpPr>
          <p:nvPr>
            <p:ph idx="1"/>
          </p:nvPr>
        </p:nvSpPr>
        <p:spPr/>
        <p:txBody>
          <a:bodyPr/>
          <a:lstStyle/>
          <a:p>
            <a:pPr>
              <a:lnSpc>
                <a:spcPct val="150000"/>
              </a:lnSpc>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dirty="0" smtClean="0"/>
              <a:t>By the end of this session, you will be able </a:t>
            </a:r>
            <a:r>
              <a:rPr lang="en-US" dirty="0" smtClean="0"/>
              <a:t>to:</a:t>
            </a:r>
            <a:endParaRPr lang="en-US" dirty="0" smtClean="0"/>
          </a:p>
          <a:p>
            <a:pPr marL="347472" indent="-347472">
              <a:lnSpc>
                <a:spcPct val="150000"/>
              </a:lnSpc>
              <a:spcBef>
                <a:spcPts val="0"/>
              </a:spcBef>
              <a:defRPr/>
            </a:pPr>
            <a:r>
              <a:rPr lang="en-US" dirty="0" smtClean="0">
                <a:cs typeface="Arial" pitchFamily="34" charset="0"/>
              </a:rPr>
              <a:t>Use abstract classes</a:t>
            </a:r>
          </a:p>
          <a:p>
            <a:pPr marL="347472" indent="-347472">
              <a:lnSpc>
                <a:spcPct val="150000"/>
              </a:lnSpc>
              <a:spcBef>
                <a:spcPts val="0"/>
              </a:spcBef>
              <a:defRPr/>
            </a:pPr>
            <a:r>
              <a:rPr lang="en-US" dirty="0" smtClean="0">
                <a:cs typeface="Arial" pitchFamily="34" charset="0"/>
              </a:rPr>
              <a:t>Use abstract methods</a:t>
            </a:r>
          </a:p>
          <a:p>
            <a:pPr marL="347472" indent="-347472">
              <a:lnSpc>
                <a:spcPct val="150000"/>
              </a:lnSpc>
              <a:spcBef>
                <a:spcPts val="0"/>
              </a:spcBef>
              <a:defRPr/>
            </a:pPr>
            <a:r>
              <a:rPr lang="en-US" dirty="0" smtClean="0">
                <a:cs typeface="Arial" pitchFamily="34" charset="0"/>
              </a:rPr>
              <a:t>Use virtual functions</a:t>
            </a:r>
          </a:p>
          <a:p>
            <a:endParaRPr lang="en-IN"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Summary</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20</a:t>
            </a:fld>
            <a:endParaRPr lang="en-IN"/>
          </a:p>
        </p:txBody>
      </p:sp>
      <p:sp>
        <p:nvSpPr>
          <p:cNvPr id="4" name="Rectangle 3"/>
          <p:cNvSpPr>
            <a:spLocks noChangeArrowheads="1"/>
          </p:cNvSpPr>
          <p:nvPr/>
        </p:nvSpPr>
        <p:spPr bwMode="gray">
          <a:xfrm>
            <a:off x="740012" y="1487605"/>
            <a:ext cx="10137254" cy="46402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this session, you learned that:</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abstract </a:t>
            </a:r>
            <a:r>
              <a:rPr lang="en-US" sz="2400" b="0" dirty="0" err="1" smtClean="0"/>
              <a:t>supe</a:t>
            </a:r>
            <a:r>
              <a:rPr lang="en-US" sz="2400" b="0" smtClean="0"/>
              <a:t> rclass</a:t>
            </a:r>
            <a:r>
              <a:rPr lang="en-US" sz="2400" b="0" dirty="0" smtClean="0"/>
              <a:t> </a:t>
            </a:r>
            <a:r>
              <a:rPr lang="en-US" sz="2400" b="0" dirty="0" smtClean="0"/>
              <a:t>is a conceptual class that does not exist in real world but acts as a base from which other classes inherit properties behavior.</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sealed class tells the compiler that the class cannot be extended further. You cannot derive a class from a sealed class.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interface defines properties, methods, and events.  The properties, methods, and events that are defined in the interface are known as the members of the interface.</a:t>
            </a:r>
          </a:p>
        </p:txBody>
      </p:sp>
    </p:spTree>
    <p:extLst>
      <p:ext uri="{BB962C8B-B14F-4D97-AF65-F5344CB8AC3E}">
        <p14:creationId xmlns="" xmlns:p14="http://schemas.microsoft.com/office/powerpoint/2010/main" val="111938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762887" y="2172581"/>
            <a:ext cx="10400982" cy="8708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enables you to create abstract classes that are used to provide partial class implementation of an interface.</a:t>
            </a:r>
          </a:p>
        </p:txBody>
      </p:sp>
      <p:sp>
        <p:nvSpPr>
          <p:cNvPr id="5" name="Rectangle 3"/>
          <p:cNvSpPr>
            <a:spLocks noChangeArrowheads="1"/>
          </p:cNvSpPr>
          <p:nvPr/>
        </p:nvSpPr>
        <p:spPr bwMode="gray">
          <a:xfrm>
            <a:off x="776535" y="3171221"/>
            <a:ext cx="10400982" cy="9094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classes contain abstract methods, which can be implemented by the derived class. </a:t>
            </a:r>
          </a:p>
        </p:txBody>
      </p:sp>
      <p:sp>
        <p:nvSpPr>
          <p:cNvPr id="6" name="Rectangle 3"/>
          <p:cNvSpPr>
            <a:spLocks noChangeArrowheads="1"/>
          </p:cNvSpPr>
          <p:nvPr/>
        </p:nvSpPr>
        <p:spPr bwMode="gray">
          <a:xfrm>
            <a:off x="794418" y="4178332"/>
            <a:ext cx="10400982" cy="6666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Polymorphism can be implemented by using abstract classes and virtual functions.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941696" y="1735850"/>
            <a:ext cx="10140286" cy="27952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There are certain rules governing the use of an abstraction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create an instance of an abstract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declare an abstract method outside an abstract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Cannot be declared sealed.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Abstract Methods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857077" y="1542666"/>
            <a:ext cx="10388678" cy="5044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Abstract methods are methods without any body.</a:t>
            </a:r>
          </a:p>
        </p:txBody>
      </p:sp>
      <p:sp>
        <p:nvSpPr>
          <p:cNvPr id="5" name="Rectangle 3"/>
          <p:cNvSpPr>
            <a:spLocks noChangeArrowheads="1"/>
          </p:cNvSpPr>
          <p:nvPr/>
        </p:nvSpPr>
        <p:spPr bwMode="gray">
          <a:xfrm>
            <a:off x="857077" y="2078689"/>
            <a:ext cx="10388678" cy="8040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implementation of an abstract method is done by the derived class.</a:t>
            </a:r>
          </a:p>
        </p:txBody>
      </p:sp>
      <p:sp>
        <p:nvSpPr>
          <p:cNvPr id="6" name="Rectangle 3"/>
          <p:cNvSpPr>
            <a:spLocks noChangeArrowheads="1"/>
          </p:cNvSpPr>
          <p:nvPr/>
        </p:nvSpPr>
        <p:spPr bwMode="gray">
          <a:xfrm>
            <a:off x="857077" y="2914257"/>
            <a:ext cx="10388678" cy="12073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When a derived class inherits the abstract method form the abstract class, it must override the abstract methods. This requirement is enforced at compile time, and is also called dynamic polymorphism.</a:t>
            </a:r>
          </a:p>
        </p:txBody>
      </p:sp>
      <p:sp>
        <p:nvSpPr>
          <p:cNvPr id="7" name="Rectangle 3"/>
          <p:cNvSpPr>
            <a:spLocks noChangeArrowheads="1"/>
          </p:cNvSpPr>
          <p:nvPr/>
        </p:nvSpPr>
        <p:spPr bwMode="gray">
          <a:xfrm>
            <a:off x="870724" y="4139017"/>
            <a:ext cx="10388678" cy="9106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syntax for using the abstract method is as follows: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[access-modifiers] abstract return-type method name (parameters]);</a:t>
            </a:r>
          </a:p>
        </p:txBody>
      </p:sp>
      <p:sp>
        <p:nvSpPr>
          <p:cNvPr id="8" name="Rectangle 3"/>
          <p:cNvSpPr>
            <a:spLocks noChangeArrowheads="1"/>
          </p:cNvSpPr>
          <p:nvPr/>
        </p:nvSpPr>
        <p:spPr bwMode="gray">
          <a:xfrm>
            <a:off x="870725" y="5052349"/>
            <a:ext cx="10388678" cy="6524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abstract method is declared by adding the abstract modifier to the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Using Virtual Functions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791571" y="1885978"/>
            <a:ext cx="10140285"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When you have a function defined in a class which you want to allow to be implemented by the inherited classes, you can use virtual function.</a:t>
            </a:r>
          </a:p>
        </p:txBody>
      </p:sp>
      <p:sp>
        <p:nvSpPr>
          <p:cNvPr id="5" name="Rectangle 3"/>
          <p:cNvSpPr>
            <a:spLocks noChangeArrowheads="1"/>
          </p:cNvSpPr>
          <p:nvPr/>
        </p:nvSpPr>
        <p:spPr bwMode="gray">
          <a:xfrm>
            <a:off x="791571" y="3336406"/>
            <a:ext cx="10181229"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virtual function could be implemented by the inherited classes in their own way and the call to the method is decided at the run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32763"/>
          </a:xfrm>
        </p:spPr>
        <p:txBody>
          <a:bodyPr>
            <a:normAutofit fontScale="90000"/>
          </a:bodyPr>
          <a:lstStyle/>
          <a:p>
            <a:r>
              <a:rPr lang="en-US" dirty="0" smtClean="0"/>
              <a:t/>
            </a:r>
            <a:br>
              <a:rPr lang="en-US" dirty="0" smtClean="0"/>
            </a:br>
            <a:r>
              <a:rPr lang="en-US" dirty="0" smtClean="0"/>
              <a:t>Demo: Order-Processing System 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49238" y="1558431"/>
            <a:ext cx="10646642" cy="436469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Problem Statement</a:t>
            </a:r>
            <a:r>
              <a:rPr lang="en-US" sz="2800" b="1" dirty="0" smtClean="0"/>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800" b="1" dirty="0" smtClean="0"/>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Furniture and Fittings Company (FFC) manufactures domestic furniture. Customers provide their specifications to the company for the furniture they want. To cope with the received customer’s orders, FFC decides to computerize the </a:t>
            </a:r>
            <a:r>
              <a:rPr lang="en-US" sz="2800" b="0" dirty="0" smtClean="0"/>
              <a:t>order-processing </a:t>
            </a:r>
            <a:r>
              <a:rPr lang="en-US" sz="2800" b="0" dirty="0" smtClean="0"/>
              <a:t>system. The system should accept the values of furniture items, such as a bookshelf and a chair. You need to develop the hierarchy of these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01002"/>
          </a:xfrm>
        </p:spPr>
        <p:txBody>
          <a:bodyPr>
            <a:normAutofit fontScale="90000"/>
          </a:bodyPr>
          <a:lstStyle/>
          <a:p>
            <a:r>
              <a:rPr lang="en-US" dirty="0" smtClean="0"/>
              <a:t/>
            </a:r>
            <a:br>
              <a:rPr lang="en-US" dirty="0" smtClean="0"/>
            </a:br>
            <a:r>
              <a:rPr lang="en-US" dirty="0" smtClean="0"/>
              <a:t>Demo: Order-Processing System Using Abstract Classes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1172319" y="1667613"/>
            <a:ext cx="9541174" cy="33820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To create a console based application for FFC, you need to perform the following tasks: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Create a console-based application.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Build and execute an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Summary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558170" y="1408306"/>
            <a:ext cx="10960540" cy="435128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 this session, you learned that:</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abstract </a:t>
            </a:r>
            <a:r>
              <a:rPr lang="en-US" sz="2400" b="0" dirty="0" smtClean="0"/>
              <a:t>super class </a:t>
            </a:r>
            <a:r>
              <a:rPr lang="en-US" sz="2400" b="0" dirty="0" smtClean="0"/>
              <a:t>is a conceptual class that does not exist in real world but acts as a base from which other classes inherit properties behavior.</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sealed class tells the compiler that the class cannot be extended further. You cannot derive a class from a sealed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interface defines properties, methods, and events.  The properties, methods, and events that are defined in the interface are known as the members of the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25</TotalTime>
  <Words>901</Words>
  <Application>Microsoft Office PowerPoint</Application>
  <PresentationFormat>Custom</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Session_Tempalate (4)</vt:lpstr>
      <vt:lpstr> Course: Programming with C# Session: Abstract Class and Interface </vt:lpstr>
      <vt:lpstr>Objective</vt:lpstr>
      <vt:lpstr> Using Abstract Classes  </vt:lpstr>
      <vt:lpstr> Using Abstract Classes  </vt:lpstr>
      <vt:lpstr> Using Abstract Methods  </vt:lpstr>
      <vt:lpstr> Using Virtual Functions  </vt:lpstr>
      <vt:lpstr> Demo: Order-Processing System Using Abstract Classes  </vt:lpstr>
      <vt:lpstr> Demo: Order-Processing System Using Abstract Classes  </vt:lpstr>
      <vt:lpstr> Summary </vt:lpstr>
      <vt:lpstr>Course: Programming with C# Session: Interface </vt:lpstr>
      <vt:lpstr>Objective</vt:lpstr>
      <vt:lpstr> Using Sealed Classes  </vt:lpstr>
      <vt:lpstr> Using Sealed Classes  </vt:lpstr>
      <vt:lpstr> Using Interfaces  </vt:lpstr>
      <vt:lpstr> Working with Interfaces  </vt:lpstr>
      <vt:lpstr> Interface Example </vt:lpstr>
      <vt:lpstr> Interface Example </vt:lpstr>
      <vt:lpstr> Inheriting Interfaces  </vt:lpstr>
      <vt:lpstr> Difference between abstract class and interfaces  </vt:lpstr>
      <vt:lpstr> 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Abstract class &amp; Methods</dc:title>
  <dc:creator>Tsuser</dc:creator>
  <cp:lastModifiedBy>HP</cp:lastModifiedBy>
  <cp:revision>13</cp:revision>
  <dcterms:created xsi:type="dcterms:W3CDTF">2015-08-24T11:49:00Z</dcterms:created>
  <dcterms:modified xsi:type="dcterms:W3CDTF">2015-09-18T07:14:00Z</dcterms:modified>
</cp:coreProperties>
</file>