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6223" autoAdjust="0"/>
    <p:restoredTop sz="94660"/>
  </p:normalViewPr>
  <p:slideViewPr>
    <p:cSldViewPr snapToGrid="0">
      <p:cViewPr>
        <p:scale>
          <a:sx n="70" d="100"/>
          <a:sy n="70" d="100"/>
        </p:scale>
        <p:origin x="-282"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18-09-2015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285F5E-74DE-431A-A134-D30C56FDBD74}"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1F99C2-12B2-463D-A976-296EC8237D06}"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822A6E-DCE5-4826-96DF-0E5C81413179}"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EE8458-311A-44C3-8C51-F9BDFA0D28EB}"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0A68ED-3311-4842-B041-446F367E86EB}"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C9CC58-4CED-42B6-A1EC-0D2E538D06C0}"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48D147-6529-482D-8507-FF8DC5381C3D}" type="datetime1">
              <a:rPr lang="en-IN" smtClean="0"/>
              <a:pPr/>
              <a:t>18-09-2015</a:t>
            </a:fld>
            <a:endParaRPr lang="en-IN"/>
          </a:p>
        </p:txBody>
      </p:sp>
      <p:sp>
        <p:nvSpPr>
          <p:cNvPr id="8" name="Footer Placeholder 7"/>
          <p:cNvSpPr>
            <a:spLocks noGrp="1"/>
          </p:cNvSpPr>
          <p:nvPr>
            <p:ph type="ftr" sz="quarter" idx="11"/>
          </p:nvPr>
        </p:nvSpPr>
        <p:spPr/>
        <p:txBody>
          <a:bodyPr/>
          <a:lstStyle/>
          <a:p>
            <a:r>
              <a:rPr lang="en-US" smtClean="0"/>
              <a:t>TalentSprint Private Limited. All Rights Reserved</a:t>
            </a:r>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66B279-90E9-44A3-9D48-8B3DBDF200FF}" type="datetime1">
              <a:rPr lang="en-IN" smtClean="0"/>
              <a:pPr/>
              <a:t>18-09-2015</a:t>
            </a:fld>
            <a:endParaRPr lang="en-IN"/>
          </a:p>
        </p:txBody>
      </p:sp>
      <p:sp>
        <p:nvSpPr>
          <p:cNvPr id="4" name="Footer Placeholder 3"/>
          <p:cNvSpPr>
            <a:spLocks noGrp="1"/>
          </p:cNvSpPr>
          <p:nvPr>
            <p:ph type="ftr" sz="quarter" idx="11"/>
          </p:nvPr>
        </p:nvSpPr>
        <p:spPr/>
        <p:txBody>
          <a:bodyPr/>
          <a:lstStyle/>
          <a:p>
            <a:r>
              <a:rPr lang="en-US" smtClean="0"/>
              <a:t>TalentSprint Private Limited. All Rights Reserved</a:t>
            </a:r>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55B12-0693-4566-BFBD-65FBA5E6F849}" type="datetime1">
              <a:rPr lang="en-IN" smtClean="0"/>
              <a:pPr/>
              <a:t>18-09-2015</a:t>
            </a:fld>
            <a:endParaRPr lang="en-IN"/>
          </a:p>
        </p:txBody>
      </p:sp>
      <p:sp>
        <p:nvSpPr>
          <p:cNvPr id="3" name="Footer Placeholder 2"/>
          <p:cNvSpPr>
            <a:spLocks noGrp="1"/>
          </p:cNvSpPr>
          <p:nvPr>
            <p:ph type="ftr" sz="quarter" idx="11"/>
          </p:nvPr>
        </p:nvSpPr>
        <p:spPr/>
        <p:txBody>
          <a:bodyPr/>
          <a:lstStyle/>
          <a:p>
            <a:r>
              <a:rPr lang="en-US" smtClean="0"/>
              <a:t>TalentSprint Private Limited. All Rights Reserved</a:t>
            </a:r>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546DC-9477-498D-9F7A-913F8D574669}"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0C23C-11D8-4582-9430-46FCFA21CDD1}"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800CB-FA90-4A13-AA67-0CD547A254B3}" type="datetime1">
              <a:rPr lang="en-IN" smtClean="0"/>
              <a:pPr/>
              <a:t>18-09-2015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TalentSprint Private Limited. All Rights Reserved</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solidFill>
            <a:srgbClr val="3388A9"/>
          </a:solidFill>
        </p:spPr>
        <p:txBody>
          <a:bodyPr>
            <a:normAutofit fontScale="90000"/>
          </a:bodyPr>
          <a:lstStyle/>
          <a:p>
            <a:pPr>
              <a:lnSpc>
                <a:spcPct val="150000"/>
              </a:lnSpc>
              <a:defRPr/>
            </a:pPr>
            <a:r>
              <a:rPr lang="en-US" sz="4400" b="1" dirty="0" smtClean="0">
                <a:cs typeface="Arial" charset="0"/>
              </a:rPr>
              <a:t>Course: </a:t>
            </a:r>
            <a:r>
              <a:rPr lang="en-US" sz="4400" b="1" dirty="0" smtClean="0">
                <a:cs typeface="Arial" charset="0"/>
              </a:rPr>
              <a:t>Programming with C#</a:t>
            </a:r>
            <a:br>
              <a:rPr lang="en-US" sz="4400" b="1" dirty="0" smtClean="0">
                <a:cs typeface="Arial" charset="0"/>
              </a:rPr>
            </a:br>
            <a:r>
              <a:rPr lang="en-US" sz="4400" b="1" dirty="0" smtClean="0">
                <a:cs typeface="Arial" charset="0"/>
              </a:rPr>
              <a:t>Session: </a:t>
            </a:r>
            <a:r>
              <a:rPr lang="en-US" sz="4400" b="1" dirty="0" smtClean="0">
                <a:cs typeface="Arial" charset="0"/>
              </a:rPr>
              <a:t>Exception Handling</a:t>
            </a:r>
            <a:br>
              <a:rPr lang="en-US" sz="4400" b="1" dirty="0" smtClean="0">
                <a:cs typeface="Arial" charset="0"/>
              </a:rPr>
            </a:br>
            <a:endParaRPr lang="en-IN" sz="4400" b="1"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Exception Classes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10</a:t>
            </a:fld>
            <a:endParaRPr lang="en-IN"/>
          </a:p>
        </p:txBody>
      </p:sp>
      <p:sp>
        <p:nvSpPr>
          <p:cNvPr id="4" name="Rectangle 3"/>
          <p:cNvSpPr>
            <a:spLocks noChangeArrowheads="1"/>
          </p:cNvSpPr>
          <p:nvPr/>
        </p:nvSpPr>
        <p:spPr bwMode="gray">
          <a:xfrm>
            <a:off x="1037230" y="1981512"/>
            <a:ext cx="10290412" cy="312274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There are many exception classes which are directly or indirectly derived from the </a:t>
            </a:r>
            <a:r>
              <a:rPr lang="en-US" sz="2800" b="0" dirty="0" err="1" smtClean="0"/>
              <a:t>System.Exception</a:t>
            </a:r>
            <a:r>
              <a:rPr lang="en-US" sz="2800" b="0" dirty="0" smtClean="0"/>
              <a:t> class.  Some of these classes are: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System.ApplicationException</a:t>
            </a:r>
            <a:r>
              <a:rPr lang="en-US" sz="2800" b="0" dirty="0" smtClean="0">
                <a:latin typeface="Courier New" pitchFamily="49" charset="0"/>
                <a:cs typeface="Courier New" pitchFamily="49" charset="0"/>
              </a:rPr>
              <a:t>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System.SystemException</a:t>
            </a:r>
            <a:r>
              <a:rPr lang="en-US" sz="2800" b="0" dirty="0" smtClean="0">
                <a:latin typeface="Courier New" pitchFamily="49" charset="0"/>
                <a:cs typeface="Courier New" pitchFamily="49" charset="0"/>
              </a:rPr>
              <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Exception Classes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11</a:t>
            </a:fld>
            <a:endParaRPr lang="en-IN"/>
          </a:p>
        </p:txBody>
      </p:sp>
      <p:grpSp>
        <p:nvGrpSpPr>
          <p:cNvPr id="4" name="Group 4"/>
          <p:cNvGrpSpPr>
            <a:grpSpLocks/>
          </p:cNvGrpSpPr>
          <p:nvPr/>
        </p:nvGrpSpPr>
        <p:grpSpPr bwMode="auto">
          <a:xfrm>
            <a:off x="3189516" y="2781040"/>
            <a:ext cx="4800600" cy="1981200"/>
            <a:chOff x="1680" y="3526"/>
            <a:chExt cx="7005" cy="2391"/>
          </a:xfrm>
          <a:noFill/>
        </p:grpSpPr>
        <p:sp>
          <p:nvSpPr>
            <p:cNvPr id="5" name="Line 5"/>
            <p:cNvSpPr>
              <a:spLocks noChangeShapeType="1"/>
            </p:cNvSpPr>
            <p:nvPr/>
          </p:nvSpPr>
          <p:spPr bwMode="auto">
            <a:xfrm>
              <a:off x="1783" y="4094"/>
              <a:ext cx="5" cy="1676"/>
            </a:xfrm>
            <a:prstGeom prst="line">
              <a:avLst/>
            </a:prstGeom>
            <a:grpFill/>
            <a:ln w="9525">
              <a:solidFill>
                <a:schemeClr val="tx1"/>
              </a:solidFill>
              <a:round/>
              <a:headEnd/>
              <a:tailEnd/>
            </a:ln>
            <a:effectLst/>
            <a:extLst/>
          </p:spPr>
          <p:txBody>
            <a:bodyPr/>
            <a:lstStyle/>
            <a:p>
              <a:pPr>
                <a:defRPr/>
              </a:pPr>
              <a:endParaRPr lang="en-IN" sz="1600"/>
            </a:p>
          </p:txBody>
        </p:sp>
        <p:sp>
          <p:nvSpPr>
            <p:cNvPr id="6" name="Text Box 6"/>
            <p:cNvSpPr txBox="1">
              <a:spLocks noChangeArrowheads="1"/>
            </p:cNvSpPr>
            <p:nvPr/>
          </p:nvSpPr>
          <p:spPr bwMode="auto">
            <a:xfrm>
              <a:off x="1680" y="3526"/>
              <a:ext cx="3995" cy="496"/>
            </a:xfrm>
            <a:prstGeom prst="rect">
              <a:avLst/>
            </a:prstGeom>
            <a:grpFill/>
            <a:ln w="9525">
              <a:solidFill>
                <a:schemeClr val="tx1"/>
              </a:solidFill>
              <a:miter lim="800000"/>
              <a:headEnd/>
              <a:tailEnd/>
            </a:ln>
          </p:spPr>
          <p:txBody>
            <a:bodyPr/>
            <a:lstStyle/>
            <a:p>
              <a:pPr>
                <a:defRPr/>
              </a:pPr>
              <a:r>
                <a:rPr lang="en-US" i="1" dirty="0" err="1"/>
                <a:t>System.Exception</a:t>
              </a:r>
              <a:endParaRPr lang="en-IN" dirty="0"/>
            </a:p>
          </p:txBody>
        </p:sp>
        <p:sp>
          <p:nvSpPr>
            <p:cNvPr id="7" name="Text Box 7"/>
            <p:cNvSpPr txBox="1">
              <a:spLocks noChangeArrowheads="1"/>
            </p:cNvSpPr>
            <p:nvPr/>
          </p:nvSpPr>
          <p:spPr bwMode="auto">
            <a:xfrm>
              <a:off x="2340" y="4586"/>
              <a:ext cx="6345" cy="547"/>
            </a:xfrm>
            <a:prstGeom prst="rect">
              <a:avLst/>
            </a:prstGeom>
            <a:grpFill/>
            <a:ln w="9525">
              <a:solidFill>
                <a:schemeClr val="tx1"/>
              </a:solidFill>
              <a:miter lim="800000"/>
              <a:headEnd/>
              <a:tailEnd/>
            </a:ln>
            <a:extLst/>
          </p:spPr>
          <p:txBody>
            <a:bodyPr/>
            <a:lstStyle/>
            <a:p>
              <a:pPr>
                <a:defRPr/>
              </a:pPr>
              <a:r>
                <a:rPr lang="en-US" i="1" dirty="0" err="1"/>
                <a:t>System.ApplicationException</a:t>
              </a:r>
              <a:endParaRPr lang="en-IN" dirty="0"/>
            </a:p>
          </p:txBody>
        </p:sp>
        <p:sp>
          <p:nvSpPr>
            <p:cNvPr id="8" name="Line 8"/>
            <p:cNvSpPr>
              <a:spLocks noChangeShapeType="1"/>
            </p:cNvSpPr>
            <p:nvPr/>
          </p:nvSpPr>
          <p:spPr bwMode="auto">
            <a:xfrm flipV="1">
              <a:off x="1788" y="5755"/>
              <a:ext cx="552" cy="16"/>
            </a:xfrm>
            <a:prstGeom prst="line">
              <a:avLst/>
            </a:prstGeom>
            <a:grpFill/>
            <a:ln w="9525">
              <a:solidFill>
                <a:schemeClr val="tx1"/>
              </a:solidFill>
              <a:round/>
              <a:headEnd/>
              <a:tailEnd/>
            </a:ln>
            <a:extLst/>
          </p:spPr>
          <p:txBody>
            <a:bodyPr/>
            <a:lstStyle/>
            <a:p>
              <a:pPr>
                <a:defRPr/>
              </a:pPr>
              <a:endParaRPr lang="en-IN" sz="1600"/>
            </a:p>
          </p:txBody>
        </p:sp>
        <p:sp>
          <p:nvSpPr>
            <p:cNvPr id="9" name="Text Box 9"/>
            <p:cNvSpPr txBox="1">
              <a:spLocks noChangeArrowheads="1"/>
            </p:cNvSpPr>
            <p:nvPr/>
          </p:nvSpPr>
          <p:spPr bwMode="auto">
            <a:xfrm>
              <a:off x="2340" y="5411"/>
              <a:ext cx="6345" cy="506"/>
            </a:xfrm>
            <a:prstGeom prst="rect">
              <a:avLst/>
            </a:prstGeom>
            <a:grpFill/>
            <a:ln w="9525">
              <a:solidFill>
                <a:schemeClr val="tx1"/>
              </a:solidFill>
              <a:miter lim="800000"/>
              <a:headEnd/>
              <a:tailEnd/>
            </a:ln>
            <a:extLst/>
          </p:spPr>
          <p:txBody>
            <a:bodyPr/>
            <a:lstStyle/>
            <a:p>
              <a:pPr>
                <a:defRPr/>
              </a:pPr>
              <a:r>
                <a:rPr lang="en-US" i="1" dirty="0" err="1"/>
                <a:t>System.SystemException</a:t>
              </a:r>
              <a:endParaRPr lang="en-IN" dirty="0"/>
            </a:p>
          </p:txBody>
        </p:sp>
        <p:sp>
          <p:nvSpPr>
            <p:cNvPr id="10" name="Line 10"/>
            <p:cNvSpPr>
              <a:spLocks noChangeShapeType="1"/>
            </p:cNvSpPr>
            <p:nvPr/>
          </p:nvSpPr>
          <p:spPr bwMode="auto">
            <a:xfrm flipV="1">
              <a:off x="1788" y="4854"/>
              <a:ext cx="552" cy="16"/>
            </a:xfrm>
            <a:prstGeom prst="line">
              <a:avLst/>
            </a:prstGeom>
            <a:grpFill/>
            <a:ln w="9525">
              <a:solidFill>
                <a:schemeClr val="tx1"/>
              </a:solidFill>
              <a:round/>
              <a:headEnd/>
              <a:tailEnd/>
            </a:ln>
            <a:extLst/>
          </p:spPr>
          <p:txBody>
            <a:bodyPr/>
            <a:lstStyle/>
            <a:p>
              <a:pPr>
                <a:defRPr/>
              </a:pPr>
              <a:endParaRPr lang="en-IN" sz="1600"/>
            </a:p>
          </p:txBody>
        </p:sp>
      </p:grpSp>
      <p:sp>
        <p:nvSpPr>
          <p:cNvPr id="11" name="Rectangle 3"/>
          <p:cNvSpPr>
            <a:spLocks noChangeArrowheads="1"/>
          </p:cNvSpPr>
          <p:nvPr/>
        </p:nvSpPr>
        <p:spPr bwMode="gray">
          <a:xfrm>
            <a:off x="1281500" y="1394660"/>
            <a:ext cx="9582118" cy="8986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hierarchy of the exception classes is displayed in the following figure.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Exception Classes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12</a:t>
            </a:fld>
            <a:endParaRPr lang="en-IN"/>
          </a:p>
        </p:txBody>
      </p:sp>
      <p:graphicFrame>
        <p:nvGraphicFramePr>
          <p:cNvPr id="4" name="Group 38"/>
          <p:cNvGraphicFramePr>
            <a:graphicFrameLocks/>
          </p:cNvGraphicFramePr>
          <p:nvPr/>
        </p:nvGraphicFramePr>
        <p:xfrm>
          <a:off x="906267" y="3141323"/>
          <a:ext cx="10139050" cy="3334026"/>
        </p:xfrm>
        <a:graphic>
          <a:graphicData uri="http://schemas.openxmlformats.org/drawingml/2006/table">
            <a:tbl>
              <a:tblPr/>
              <a:tblGrid>
                <a:gridCol w="3978825"/>
                <a:gridCol w="6160225"/>
              </a:tblGrid>
              <a:tr h="3618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tx1"/>
                          </a:solidFill>
                          <a:effectLst/>
                          <a:latin typeface="+mj-lt"/>
                          <a:cs typeface="Times New Roman" pitchFamily="18" charset="0"/>
                        </a:rPr>
                        <a:t>Exception Classes</a:t>
                      </a:r>
                      <a:endParaRPr kumimoji="0" lang="fr-FR" sz="1600" b="1"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tx1"/>
                          </a:solidFill>
                          <a:effectLst/>
                          <a:latin typeface="+mj-lt"/>
                          <a:cs typeface="Times New Roman" pitchFamily="18" charset="0"/>
                        </a:rPr>
                        <a:t>Description</a:t>
                      </a:r>
                      <a:endParaRPr kumimoji="0" lang="fr-FR" sz="1600" b="1"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7869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mj-lt"/>
                          <a:cs typeface="Times New Roman" pitchFamily="18" charset="0"/>
                        </a:rPr>
                        <a:t>System.IO.IOException</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Handles</a:t>
                      </a:r>
                      <a:r>
                        <a:rPr kumimoji="0" lang="fr-FR" sz="1600" b="0" i="0" u="none" strike="noStrike" cap="none" normalizeH="0" baseline="0" dirty="0" smtClean="0">
                          <a:ln>
                            <a:noFill/>
                          </a:ln>
                          <a:solidFill>
                            <a:schemeClr val="tx1"/>
                          </a:solidFill>
                          <a:effectLst/>
                          <a:latin typeface="+mj-lt"/>
                          <a:cs typeface="Times New Roman" pitchFamily="18" charset="0"/>
                        </a:rPr>
                        <a:t> I/O </a:t>
                      </a:r>
                      <a:r>
                        <a:rPr kumimoji="0" lang="fr-FR" sz="1600" b="0" i="0" u="none" strike="noStrike" cap="none" normalizeH="0" baseline="0" dirty="0" err="1" smtClean="0">
                          <a:ln>
                            <a:noFill/>
                          </a:ln>
                          <a:solidFill>
                            <a:schemeClr val="tx1"/>
                          </a:solidFill>
                          <a:effectLst/>
                          <a:latin typeface="+mj-lt"/>
                          <a:cs typeface="Times New Roman" pitchFamily="18" charset="0"/>
                        </a:rPr>
                        <a:t>errors</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58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System.IndexOutOfRangeException</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Handles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errors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generated</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when</a:t>
                      </a:r>
                      <a:r>
                        <a:rPr kumimoji="0" lang="fr-FR" sz="1600" b="0" i="0" u="none" strike="noStrike" cap="none" normalizeH="0" baseline="0" dirty="0" smtClean="0">
                          <a:ln>
                            <a:noFill/>
                          </a:ln>
                          <a:solidFill>
                            <a:schemeClr val="tx1"/>
                          </a:solidFill>
                          <a:effectLst/>
                          <a:latin typeface="+mj-lt"/>
                          <a:cs typeface="Times New Roman" pitchFamily="18" charset="0"/>
                        </a:rPr>
                        <a:t> a </a:t>
                      </a:r>
                      <a:r>
                        <a:rPr kumimoji="0" lang="fr-FR" sz="1600" b="0" i="0" u="none" strike="noStrike" cap="none" normalizeH="0" baseline="0" dirty="0" err="1" smtClean="0">
                          <a:ln>
                            <a:noFill/>
                          </a:ln>
                          <a:solidFill>
                            <a:schemeClr val="tx1"/>
                          </a:solidFill>
                          <a:effectLst/>
                          <a:latin typeface="+mj-lt"/>
                          <a:cs typeface="Times New Roman" pitchFamily="18" charset="0"/>
                        </a:rPr>
                        <a:t>method</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refers</a:t>
                      </a:r>
                      <a:r>
                        <a:rPr kumimoji="0" lang="fr-FR" sz="1600" b="0" i="0" u="none" strike="noStrike" cap="none" normalizeH="0" baseline="0" dirty="0" smtClean="0">
                          <a:ln>
                            <a:noFill/>
                          </a:ln>
                          <a:solidFill>
                            <a:schemeClr val="tx1"/>
                          </a:solidFill>
                          <a:effectLst/>
                          <a:latin typeface="+mj-lt"/>
                          <a:cs typeface="Times New Roman" pitchFamily="18" charset="0"/>
                        </a:rPr>
                        <a:t> to an </a:t>
                      </a:r>
                      <a:r>
                        <a:rPr kumimoji="0" lang="fr-FR" sz="1600" b="0" i="0" u="none" strike="noStrike" cap="none" normalizeH="0" baseline="0" dirty="0" err="1" smtClean="0">
                          <a:ln>
                            <a:noFill/>
                          </a:ln>
                          <a:solidFill>
                            <a:schemeClr val="tx1"/>
                          </a:solidFill>
                          <a:effectLst/>
                          <a:latin typeface="+mj-lt"/>
                          <a:cs typeface="Times New Roman" pitchFamily="18" charset="0"/>
                        </a:rPr>
                        <a:t>array</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element</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which</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is</a:t>
                      </a:r>
                      <a:r>
                        <a:rPr kumimoji="0" lang="fr-FR" sz="1600" b="0" i="0" u="none" strike="noStrike" cap="none" normalizeH="0" baseline="0" dirty="0" smtClean="0">
                          <a:ln>
                            <a:noFill/>
                          </a:ln>
                          <a:solidFill>
                            <a:schemeClr val="tx1"/>
                          </a:solidFill>
                          <a:effectLst/>
                          <a:latin typeface="+mj-lt"/>
                          <a:cs typeface="Times New Roman" pitchFamily="18" charset="0"/>
                        </a:rPr>
                        <a:t> out of </a:t>
                      </a:r>
                      <a:r>
                        <a:rPr kumimoji="0" lang="fr-FR" sz="1600" b="0" i="0" u="none" strike="noStrike" cap="none" normalizeH="0" baseline="0" dirty="0" err="1" smtClean="0">
                          <a:ln>
                            <a:noFill/>
                          </a:ln>
                          <a:solidFill>
                            <a:schemeClr val="tx1"/>
                          </a:solidFill>
                          <a:effectLst/>
                          <a:latin typeface="+mj-lt"/>
                          <a:cs typeface="Times New Roman" pitchFamily="18" charset="0"/>
                        </a:rPr>
                        <a:t>its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bound</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58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System.NullReferenceException</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Handles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errors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generated</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during</a:t>
                      </a:r>
                      <a:r>
                        <a:rPr kumimoji="0" lang="fr-FR" sz="1600" b="0" i="0" u="none" strike="noStrike" cap="none" normalizeH="0" baseline="0" dirty="0" smtClean="0">
                          <a:ln>
                            <a:noFill/>
                          </a:ln>
                          <a:solidFill>
                            <a:schemeClr val="tx1"/>
                          </a:solidFill>
                          <a:effectLst/>
                          <a:latin typeface="+mj-lt"/>
                          <a:cs typeface="Times New Roman" pitchFamily="18" charset="0"/>
                        </a:rPr>
                        <a:t> the </a:t>
                      </a:r>
                      <a:r>
                        <a:rPr kumimoji="0" lang="fr-FR" sz="1600" b="0" i="0" u="none" strike="noStrike" cap="none" normalizeH="0" baseline="0" dirty="0" err="1" smtClean="0">
                          <a:ln>
                            <a:noFill/>
                          </a:ln>
                          <a:solidFill>
                            <a:schemeClr val="tx1"/>
                          </a:solidFill>
                          <a:effectLst/>
                          <a:latin typeface="+mj-lt"/>
                          <a:cs typeface="Times New Roman" pitchFamily="18" charset="0"/>
                        </a:rPr>
                        <a:t>process</a:t>
                      </a:r>
                      <a:r>
                        <a:rPr kumimoji="0" lang="fr-FR" sz="1600" b="0" i="0" u="none" strike="noStrike" cap="none" normalizeH="0" baseline="0" dirty="0" smtClean="0">
                          <a:ln>
                            <a:noFill/>
                          </a:ln>
                          <a:solidFill>
                            <a:schemeClr val="tx1"/>
                          </a:solidFill>
                          <a:effectLst/>
                          <a:latin typeface="+mj-lt"/>
                          <a:cs typeface="Times New Roman" pitchFamily="18" charset="0"/>
                        </a:rPr>
                        <a:t> of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dereferencing</a:t>
                      </a:r>
                      <a:r>
                        <a:rPr kumimoji="0" lang="fr-FR" sz="1600" b="0" i="0" u="none" strike="noStrike" cap="none" normalizeH="0" baseline="0" dirty="0" smtClean="0">
                          <a:ln>
                            <a:noFill/>
                          </a:ln>
                          <a:solidFill>
                            <a:schemeClr val="tx1"/>
                          </a:solidFill>
                          <a:effectLst/>
                          <a:latin typeface="+mj-lt"/>
                          <a:cs typeface="Times New Roman" pitchFamily="18" charset="0"/>
                        </a:rPr>
                        <a:t> a </a:t>
                      </a:r>
                      <a:r>
                        <a:rPr kumimoji="0" lang="fr-FR" sz="1600" b="0" i="0" u="none" strike="noStrike" cap="none" normalizeH="0" baseline="0" dirty="0" err="1" smtClean="0">
                          <a:ln>
                            <a:noFill/>
                          </a:ln>
                          <a:solidFill>
                            <a:schemeClr val="tx1"/>
                          </a:solidFill>
                          <a:effectLst/>
                          <a:latin typeface="+mj-lt"/>
                          <a:cs typeface="Times New Roman" pitchFamily="18" charset="0"/>
                        </a:rPr>
                        <a:t>null</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object</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58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System.DivideByZeroException</a:t>
                      </a:r>
                      <a:r>
                        <a:rPr kumimoji="0" lang="fr-FR" sz="1600" b="0" i="0" u="none" strike="noStrike" cap="none" normalizeH="0" baseline="0" dirty="0" smtClean="0">
                          <a:ln>
                            <a:noFill/>
                          </a:ln>
                          <a:solidFill>
                            <a:schemeClr val="tx1"/>
                          </a:solidFill>
                          <a:effectLst/>
                          <a:latin typeface="+mj-lt"/>
                          <a:cs typeface="Times New Roman" pitchFamily="18" charset="0"/>
                        </a:rPr>
                        <a:t> </a:t>
                      </a:r>
                      <a:endParaRPr kumimoji="0" lang="en-US" sz="1600" b="0" i="0" u="none" strike="noStrike" cap="none" normalizeH="0" baseline="0" dirty="0" smtClean="0">
                        <a:ln>
                          <a:noFill/>
                        </a:ln>
                        <a:solidFill>
                          <a:schemeClr val="tx1"/>
                        </a:solidFill>
                        <a:effectLst/>
                        <a:latin typeface="+mj-lt"/>
                        <a:cs typeface="Times New Roman" pitchFamily="18" charset="0"/>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Handles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errors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generated</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during</a:t>
                      </a:r>
                      <a:r>
                        <a:rPr kumimoji="0" lang="fr-FR" sz="1600" b="0" i="0" u="none" strike="noStrike" cap="none" normalizeH="0" baseline="0" dirty="0" smtClean="0">
                          <a:ln>
                            <a:noFill/>
                          </a:ln>
                          <a:solidFill>
                            <a:schemeClr val="tx1"/>
                          </a:solidFill>
                          <a:effectLst/>
                          <a:latin typeface="+mj-lt"/>
                          <a:cs typeface="Times New Roman" pitchFamily="18" charset="0"/>
                        </a:rPr>
                        <a:t> the </a:t>
                      </a:r>
                      <a:r>
                        <a:rPr kumimoji="0" lang="fr-FR" sz="1600" b="0" i="0" u="none" strike="noStrike" cap="none" normalizeH="0" baseline="0" dirty="0" err="1" smtClean="0">
                          <a:ln>
                            <a:noFill/>
                          </a:ln>
                          <a:solidFill>
                            <a:schemeClr val="tx1"/>
                          </a:solidFill>
                          <a:effectLst/>
                          <a:latin typeface="+mj-lt"/>
                          <a:cs typeface="Times New Roman" pitchFamily="18" charset="0"/>
                        </a:rPr>
                        <a:t>process</a:t>
                      </a:r>
                      <a:r>
                        <a:rPr kumimoji="0" lang="fr-FR" sz="1600" b="0" i="0" u="none" strike="noStrike" cap="none" normalizeH="0" baseline="0" dirty="0" smtClean="0">
                          <a:ln>
                            <a:noFill/>
                          </a:ln>
                          <a:solidFill>
                            <a:schemeClr val="tx1"/>
                          </a:solidFill>
                          <a:effectLst/>
                          <a:latin typeface="+mj-lt"/>
                          <a:cs typeface="Times New Roman" pitchFamily="18" charset="0"/>
                        </a:rPr>
                        <a:t> of </a:t>
                      </a:r>
                      <a:r>
                        <a:rPr kumimoji="0" lang="fr-FR" sz="1600" b="0" i="0" u="none" strike="noStrike" cap="none" normalizeH="0" baseline="0" dirty="0" err="1" smtClean="0">
                          <a:ln>
                            <a:noFill/>
                          </a:ln>
                          <a:solidFill>
                            <a:schemeClr val="tx1"/>
                          </a:solidFill>
                          <a:effectLst/>
                          <a:latin typeface="+mj-lt"/>
                          <a:cs typeface="Times New Roman" pitchFamily="18" charset="0"/>
                        </a:rPr>
                        <a:t>dividing</a:t>
                      </a:r>
                      <a:r>
                        <a:rPr kumimoji="0" lang="fr-FR" sz="1600" b="0" i="0" u="none" strike="noStrike" cap="none" normalizeH="0" baseline="0" dirty="0" smtClean="0">
                          <a:ln>
                            <a:noFill/>
                          </a:ln>
                          <a:solidFill>
                            <a:schemeClr val="tx1"/>
                          </a:solidFill>
                          <a:effectLst/>
                          <a:latin typeface="+mj-lt"/>
                          <a:cs typeface="Times New Roman" pitchFamily="18" charset="0"/>
                        </a:rPr>
                        <a:t> the </a:t>
                      </a:r>
                      <a:r>
                        <a:rPr kumimoji="0" lang="fr-FR" sz="1600" b="0" i="0" u="none" strike="noStrike" cap="none" normalizeH="0" baseline="0" dirty="0" err="1" smtClean="0">
                          <a:ln>
                            <a:noFill/>
                          </a:ln>
                          <a:solidFill>
                            <a:schemeClr val="tx1"/>
                          </a:solidFill>
                          <a:effectLst/>
                          <a:latin typeface="+mj-lt"/>
                          <a:cs typeface="Times New Roman" pitchFamily="18" charset="0"/>
                        </a:rPr>
                        <a:t>dividend</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with</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zero</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5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System.InvalidCastException</a:t>
                      </a:r>
                      <a:r>
                        <a:rPr kumimoji="0" lang="fr-FR" sz="1600" b="0" i="0" u="none" strike="noStrike" cap="none" normalizeH="0" baseline="0" dirty="0" smtClean="0">
                          <a:ln>
                            <a:noFill/>
                          </a:ln>
                          <a:solidFill>
                            <a:schemeClr val="tx1"/>
                          </a:solidFill>
                          <a:effectLst/>
                          <a:latin typeface="+mj-lt"/>
                          <a:cs typeface="Times New Roman" pitchFamily="18" charset="0"/>
                        </a:rPr>
                        <a:t> </a:t>
                      </a:r>
                      <a:endParaRPr kumimoji="0" lang="en-US" sz="1600" b="0" i="0" u="none" strike="noStrike" cap="none" normalizeH="0" baseline="0" dirty="0" smtClean="0">
                        <a:ln>
                          <a:noFill/>
                        </a:ln>
                        <a:solidFill>
                          <a:schemeClr val="tx1"/>
                        </a:solidFill>
                        <a:effectLst/>
                        <a:latin typeface="+mj-lt"/>
                        <a:cs typeface="Times New Roman" pitchFamily="18" charset="0"/>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Handles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errors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generated</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during</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typecasting</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8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System.OutOfMemoryException</a:t>
                      </a:r>
                      <a:r>
                        <a:rPr kumimoji="0" lang="fr-FR" sz="1600" b="0" i="0" u="none" strike="noStrike" cap="none" normalizeH="0" baseline="0" dirty="0" smtClean="0">
                          <a:ln>
                            <a:noFill/>
                          </a:ln>
                          <a:solidFill>
                            <a:schemeClr val="tx1"/>
                          </a:solidFill>
                          <a:effectLst/>
                          <a:latin typeface="+mj-lt"/>
                          <a:cs typeface="Times New Roman" pitchFamily="18" charset="0"/>
                        </a:rPr>
                        <a:t> </a:t>
                      </a:r>
                      <a:endParaRPr kumimoji="0" lang="en-US" sz="1600" b="0" i="0" u="none" strike="noStrike" cap="none" normalizeH="0" baseline="0" dirty="0" smtClean="0">
                        <a:ln>
                          <a:noFill/>
                        </a:ln>
                        <a:solidFill>
                          <a:schemeClr val="tx1"/>
                        </a:solidFill>
                        <a:effectLst/>
                        <a:latin typeface="+mj-lt"/>
                        <a:cs typeface="Times New Roman" pitchFamily="18" charset="0"/>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mj-lt"/>
                          <a:cs typeface="Times New Roman" pitchFamily="18" charset="0"/>
                        </a:rPr>
                        <a:t>Handles</a:t>
                      </a:r>
                      <a:r>
                        <a:rPr kumimoji="0" lang="fr-FR" sz="1600" b="0" i="0" u="none" strike="noStrike" cap="none" normalizeH="0" baseline="0" dirty="0" smtClean="0">
                          <a:ln>
                            <a:noFill/>
                          </a:ln>
                          <a:solidFill>
                            <a:schemeClr val="tx1"/>
                          </a:solidFill>
                          <a:effectLst/>
                          <a:latin typeface="+mj-lt"/>
                          <a:cs typeface="Times New Roman" pitchFamily="18" charset="0"/>
                        </a:rPr>
                        <a:t> </a:t>
                      </a:r>
                      <a:r>
                        <a:rPr kumimoji="0" lang="fr-FR" sz="1600" b="0" i="0" u="none" strike="noStrike" cap="none" normalizeH="0" baseline="0" dirty="0" err="1" smtClean="0">
                          <a:ln>
                            <a:noFill/>
                          </a:ln>
                          <a:solidFill>
                            <a:schemeClr val="tx1"/>
                          </a:solidFill>
                          <a:effectLst/>
                          <a:latin typeface="+mj-lt"/>
                          <a:cs typeface="Times New Roman" pitchFamily="18" charset="0"/>
                        </a:rPr>
                        <a:t>memory</a:t>
                      </a:r>
                      <a:r>
                        <a:rPr kumimoji="0" lang="fr-FR" sz="1600" b="0" i="0" u="none" strike="noStrike" cap="none" normalizeH="0" baseline="0" dirty="0" smtClean="0">
                          <a:ln>
                            <a:noFill/>
                          </a:ln>
                          <a:solidFill>
                            <a:schemeClr val="tx1"/>
                          </a:solidFill>
                          <a:effectLst/>
                          <a:latin typeface="+mj-lt"/>
                          <a:cs typeface="Times New Roman" pitchFamily="18" charset="0"/>
                        </a:rPr>
                        <a:t> allocation to the application </a:t>
                      </a:r>
                      <a:r>
                        <a:rPr kumimoji="0" lang="fr-FR" sz="1600" b="0" i="0" u="none" strike="noStrike" cap="none" normalizeH="0" baseline="0" dirty="0" err="1" smtClean="0">
                          <a:ln>
                            <a:noFill/>
                          </a:ln>
                          <a:solidFill>
                            <a:schemeClr val="tx1"/>
                          </a:solidFill>
                          <a:effectLst/>
                          <a:latin typeface="+mj-lt"/>
                          <a:cs typeface="Times New Roman" pitchFamily="18" charset="0"/>
                        </a:rPr>
                        <a:t>errors</a:t>
                      </a:r>
                      <a:endParaRPr kumimoji="0" lang="fr-FR" sz="1600" b="0" i="0" u="none" strike="noStrike" cap="none" normalizeH="0" baseline="0" dirty="0" smtClean="0">
                        <a:ln>
                          <a:noFill/>
                        </a:ln>
                        <a:solidFill>
                          <a:schemeClr val="tx1"/>
                        </a:solidFill>
                        <a:effectLst/>
                        <a:latin typeface="+mj-lt"/>
                      </a:endParaRPr>
                    </a:p>
                  </a:txBody>
                  <a:tcPr marL="108554" marR="108554" marT="54277" marB="5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a:spLocks noChangeArrowheads="1"/>
          </p:cNvSpPr>
          <p:nvPr/>
        </p:nvSpPr>
        <p:spPr bwMode="gray">
          <a:xfrm>
            <a:off x="899364" y="1244534"/>
            <a:ext cx="10155323" cy="178150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a:t>
            </a:r>
            <a:r>
              <a:rPr lang="en-US" sz="2400" b="0" dirty="0" err="1" smtClean="0"/>
              <a:t>System.SystemException</a:t>
            </a:r>
            <a:r>
              <a:rPr lang="en-US" sz="2400" b="0" dirty="0" smtClean="0"/>
              <a:t> acts as a base class for all the predefined system exceptions. The following table describes some of the classes derived from the </a:t>
            </a:r>
            <a:r>
              <a:rPr lang="en-US" sz="2400" b="0" dirty="0" err="1" smtClean="0"/>
              <a:t>System.SystemException</a:t>
            </a:r>
            <a:r>
              <a:rPr lang="en-US" sz="2400" b="0" dirty="0" smtClean="0"/>
              <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Handling Exceptions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13</a:t>
            </a:fld>
            <a:endParaRPr lang="en-IN"/>
          </a:p>
        </p:txBody>
      </p:sp>
      <p:sp>
        <p:nvSpPr>
          <p:cNvPr id="4" name="Rectangle 3"/>
          <p:cNvSpPr>
            <a:spLocks noChangeArrowheads="1"/>
          </p:cNvSpPr>
          <p:nvPr/>
        </p:nvSpPr>
        <p:spPr bwMode="gray">
          <a:xfrm>
            <a:off x="914356" y="1271830"/>
            <a:ext cx="10604354" cy="7882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 exception handling, the application is divided into blocks of code. </a:t>
            </a:r>
          </a:p>
        </p:txBody>
      </p:sp>
      <p:sp>
        <p:nvSpPr>
          <p:cNvPr id="5" name="Rectangle 3"/>
          <p:cNvSpPr>
            <a:spLocks noChangeArrowheads="1"/>
          </p:cNvSpPr>
          <p:nvPr/>
        </p:nvSpPr>
        <p:spPr bwMode="gray">
          <a:xfrm>
            <a:off x="914356" y="2091633"/>
            <a:ext cx="10604354" cy="8040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block that shows the probability of raising an error contains one or more exception handlers. </a:t>
            </a:r>
          </a:p>
        </p:txBody>
      </p:sp>
      <p:sp>
        <p:nvSpPr>
          <p:cNvPr id="6" name="Rectangle 3"/>
          <p:cNvSpPr>
            <a:spLocks noChangeArrowheads="1"/>
          </p:cNvSpPr>
          <p:nvPr/>
        </p:nvSpPr>
        <p:spPr bwMode="gray">
          <a:xfrm>
            <a:off x="914356" y="2927203"/>
            <a:ext cx="10604354" cy="78828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exception handlers follow a control structure and a uniform way of handling the system level and application level errors.</a:t>
            </a:r>
          </a:p>
        </p:txBody>
      </p:sp>
      <p:sp>
        <p:nvSpPr>
          <p:cNvPr id="7" name="Rectangle 3"/>
          <p:cNvSpPr>
            <a:spLocks noChangeArrowheads="1"/>
          </p:cNvSpPr>
          <p:nvPr/>
        </p:nvSpPr>
        <p:spPr bwMode="gray">
          <a:xfrm>
            <a:off x="914356" y="3762771"/>
            <a:ext cx="10604354" cy="217564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blocks for exception-handling can be implemented using the following keywords: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try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catch</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finally</a:t>
            </a:r>
          </a:p>
        </p:txBody>
      </p:sp>
      <p:sp>
        <p:nvSpPr>
          <p:cNvPr id="8" name="Rectangle 3"/>
          <p:cNvSpPr>
            <a:spLocks noChangeArrowheads="1"/>
          </p:cNvSpPr>
          <p:nvPr/>
        </p:nvSpPr>
        <p:spPr bwMode="gray">
          <a:xfrm>
            <a:off x="914356" y="5946294"/>
            <a:ext cx="10604354" cy="44931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Let us look at each of these keywords in detail.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Handling Exceptions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14</a:t>
            </a:fld>
            <a:endParaRPr lang="en-IN"/>
          </a:p>
        </p:txBody>
      </p:sp>
      <p:sp>
        <p:nvSpPr>
          <p:cNvPr id="4" name="Rectangle 3"/>
          <p:cNvSpPr>
            <a:spLocks noChangeArrowheads="1"/>
          </p:cNvSpPr>
          <p:nvPr/>
        </p:nvSpPr>
        <p:spPr bwMode="gray">
          <a:xfrm>
            <a:off x="777878" y="1091822"/>
            <a:ext cx="10549764" cy="5349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dirty="0" smtClean="0"/>
              <a:t>The try block:</a:t>
            </a:r>
          </a:p>
          <a:p>
            <a:pPr marL="220663" indent="-2206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try block guards statements that may throw an exception. Following is the syntax of try block statement:</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try</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//statements that may cause an exception</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marL="220663" indent="-2206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try block governs statements that are enclosed within it and defines the scope of the exception-handlers associated with it.</a:t>
            </a:r>
          </a:p>
          <a:p>
            <a:pPr marL="220663" indent="-2206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try block must have at least one catch block.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Handling Exceptions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15</a:t>
            </a:fld>
            <a:endParaRPr lang="en-IN"/>
          </a:p>
        </p:txBody>
      </p:sp>
      <p:sp>
        <p:nvSpPr>
          <p:cNvPr id="4" name="Rectangle 3"/>
          <p:cNvSpPr>
            <a:spLocks noChangeArrowheads="1"/>
          </p:cNvSpPr>
          <p:nvPr/>
        </p:nvSpPr>
        <p:spPr bwMode="gray">
          <a:xfrm>
            <a:off x="723331" y="1091822"/>
            <a:ext cx="10699845" cy="55682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dirty="0" smtClean="0"/>
              <a:t>The catch block:</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catch statement of the catch block takes an object of the exception class as a parameter, which refers to the raised exception.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You can associate an exception-handler with the try block by providing one or more catch handlers, immediately after the try block:</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try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//statements that may cause an exception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catch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//error handling code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Handling Exceptions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16</a:t>
            </a:fld>
            <a:endParaRPr lang="en-IN"/>
          </a:p>
        </p:txBody>
      </p:sp>
      <p:sp>
        <p:nvSpPr>
          <p:cNvPr id="4" name="Rectangle 3"/>
          <p:cNvSpPr>
            <a:spLocks noChangeArrowheads="1"/>
          </p:cNvSpPr>
          <p:nvPr/>
        </p:nvSpPr>
        <p:spPr bwMode="gray">
          <a:xfrm>
            <a:off x="955299" y="1244534"/>
            <a:ext cx="10577059" cy="50764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The finally block:</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finally block is used to execute a given set of statements, whether an exception is thrown or not thrown: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try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//statements that may cause an exception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catch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//error handling code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finally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//statements to be executed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Demo: Handling Exception for Arrays Beyond Limit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17</a:t>
            </a:fld>
            <a:endParaRPr lang="en-IN"/>
          </a:p>
        </p:txBody>
      </p:sp>
      <p:sp>
        <p:nvSpPr>
          <p:cNvPr id="4" name="Rectangle 3"/>
          <p:cNvSpPr>
            <a:spLocks noChangeArrowheads="1"/>
          </p:cNvSpPr>
          <p:nvPr/>
        </p:nvSpPr>
        <p:spPr bwMode="gray">
          <a:xfrm>
            <a:off x="641445" y="1326420"/>
            <a:ext cx="10740788" cy="47195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Problem Statement</a:t>
            </a:r>
          </a:p>
          <a:p>
            <a:pPr marL="252413" indent="-25241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David is working on a project where he is calculating the sum of values in an integer array. David needs to handle the exceptions, which can occur while he is working with the arrays. If any exceptional condition is reached when David is executing the application, the application needs to display an exception message.</a:t>
            </a:r>
          </a:p>
          <a:p>
            <a:pPr marL="252413" indent="-25241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Help David to handle the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Demo: Handling Exception for Arrays Beyond Limit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18</a:t>
            </a:fld>
            <a:endParaRPr lang="en-IN"/>
          </a:p>
        </p:txBody>
      </p:sp>
      <p:sp>
        <p:nvSpPr>
          <p:cNvPr id="4" name="Rectangle 3"/>
          <p:cNvSpPr>
            <a:spLocks noChangeArrowheads="1"/>
          </p:cNvSpPr>
          <p:nvPr/>
        </p:nvSpPr>
        <p:spPr bwMode="gray">
          <a:xfrm>
            <a:off x="1146411" y="1640317"/>
            <a:ext cx="9648968" cy="349124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To develop a console-based application, David need to perform the following tasks: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Create a console-based application.</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Implementing the User-Defined Exceptions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19</a:t>
            </a:fld>
            <a:endParaRPr lang="en-IN"/>
          </a:p>
        </p:txBody>
      </p:sp>
      <p:sp>
        <p:nvSpPr>
          <p:cNvPr id="4" name="Rectangle 3"/>
          <p:cNvSpPr>
            <a:spLocks noChangeArrowheads="1"/>
          </p:cNvSpPr>
          <p:nvPr/>
        </p:nvSpPr>
        <p:spPr bwMode="gray">
          <a:xfrm>
            <a:off x="1241902" y="1694910"/>
            <a:ext cx="9689955" cy="9301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 C#, you can create your own exception class. Such kinds of exceptions are known as user-defined exceptions.</a:t>
            </a:r>
          </a:p>
        </p:txBody>
      </p:sp>
      <p:sp>
        <p:nvSpPr>
          <p:cNvPr id="5" name="Rectangle 3"/>
          <p:cNvSpPr>
            <a:spLocks noChangeArrowheads="1"/>
          </p:cNvSpPr>
          <p:nvPr/>
        </p:nvSpPr>
        <p:spPr bwMode="gray">
          <a:xfrm>
            <a:off x="1241902" y="2688138"/>
            <a:ext cx="9689955" cy="63062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Exception class is the base class for all the exceptions in C#. </a:t>
            </a:r>
          </a:p>
        </p:txBody>
      </p:sp>
      <p:sp>
        <p:nvSpPr>
          <p:cNvPr id="6" name="Rectangle 3"/>
          <p:cNvSpPr>
            <a:spLocks noChangeArrowheads="1"/>
          </p:cNvSpPr>
          <p:nvPr/>
        </p:nvSpPr>
        <p:spPr bwMode="gray">
          <a:xfrm>
            <a:off x="1241902" y="3381821"/>
            <a:ext cx="9689955" cy="14819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user-defined exception classes must follow the hierarchy of either the exception class or of one of the standard inherited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a:t>
            </a:r>
            <a:endParaRPr lang="en-IN" dirty="0"/>
          </a:p>
        </p:txBody>
      </p:sp>
      <p:sp>
        <p:nvSpPr>
          <p:cNvPr id="7" name="Content Placeholder 6"/>
          <p:cNvSpPr>
            <a:spLocks noGrp="1"/>
          </p:cNvSpPr>
          <p:nvPr>
            <p:ph idx="1"/>
          </p:nvPr>
        </p:nvSpPr>
        <p:spPr/>
        <p:txBody>
          <a:bodyPr/>
          <a:lstStyle/>
          <a:p>
            <a:pPr>
              <a:lnSpc>
                <a:spcPct val="150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dirty="0" smtClean="0"/>
              <a:t>By the end of this session, you will be able to understand:</a:t>
            </a:r>
          </a:p>
          <a:p>
            <a:pPr marL="347472" indent="-347472">
              <a:lnSpc>
                <a:spcPct val="150000"/>
              </a:lnSpc>
              <a:spcBef>
                <a:spcPts val="0"/>
              </a:spcBef>
              <a:defRPr/>
            </a:pPr>
            <a:r>
              <a:rPr lang="en-US" dirty="0" smtClean="0">
                <a:cs typeface="Arial" pitchFamily="34" charset="0"/>
              </a:rPr>
              <a:t>How to handle </a:t>
            </a:r>
            <a:r>
              <a:rPr lang="en-US" dirty="0" smtClean="0">
                <a:cs typeface="Arial" pitchFamily="34" charset="0"/>
              </a:rPr>
              <a:t>exceptions</a:t>
            </a:r>
          </a:p>
          <a:p>
            <a:pPr marL="347472" indent="-347472">
              <a:lnSpc>
                <a:spcPct val="150000"/>
              </a:lnSpc>
              <a:spcBef>
                <a:spcPts val="0"/>
              </a:spcBef>
              <a:defRPr/>
            </a:pPr>
            <a:r>
              <a:rPr lang="en-US" dirty="0" smtClean="0">
                <a:cs typeface="Arial" pitchFamily="34" charset="0"/>
              </a:rPr>
              <a:t>How to implement  </a:t>
            </a:r>
            <a:r>
              <a:rPr lang="en-US" dirty="0" smtClean="0">
                <a:cs typeface="Arial" pitchFamily="34" charset="0"/>
              </a:rPr>
              <a:t>user-defined exceptions</a:t>
            </a:r>
          </a:p>
          <a:p>
            <a:pPr>
              <a:buNone/>
            </a:pPr>
            <a:endParaRPr lang="en-IN"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Implementing the User-Defined Exceptions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20</a:t>
            </a:fld>
            <a:endParaRPr lang="en-IN"/>
          </a:p>
        </p:txBody>
      </p:sp>
      <p:sp>
        <p:nvSpPr>
          <p:cNvPr id="4" name="Rectangle 3"/>
          <p:cNvSpPr>
            <a:spLocks noChangeArrowheads="1"/>
          </p:cNvSpPr>
          <p:nvPr/>
        </p:nvSpPr>
        <p:spPr bwMode="gray">
          <a:xfrm>
            <a:off x="859764" y="1269711"/>
            <a:ext cx="10372343" cy="9301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User-defined exception classes are derived from the </a:t>
            </a:r>
            <a:r>
              <a:rPr lang="en-US" sz="2400" b="0" dirty="0" err="1" smtClean="0"/>
              <a:t>ApplicationException</a:t>
            </a:r>
            <a:r>
              <a:rPr lang="en-US" sz="2400" b="0" dirty="0" smtClean="0"/>
              <a:t> class. </a:t>
            </a:r>
          </a:p>
        </p:txBody>
      </p:sp>
      <p:sp>
        <p:nvSpPr>
          <p:cNvPr id="5" name="Rectangle 3"/>
          <p:cNvSpPr>
            <a:spLocks noChangeArrowheads="1"/>
          </p:cNvSpPr>
          <p:nvPr/>
        </p:nvSpPr>
        <p:spPr bwMode="gray">
          <a:xfrm>
            <a:off x="859764" y="2231408"/>
            <a:ext cx="10372343" cy="42093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To implement user-defined exceptions, you need to:</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Raise your exception: You can use the throw statement to raise your own exceptions. </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Throw an object: You can throw an object if the object is either directly or indirectly derived from </a:t>
            </a:r>
            <a:r>
              <a:rPr lang="en-US" sz="2400" b="0" dirty="0" err="1" smtClean="0"/>
              <a:t>System.Exception</a:t>
            </a:r>
            <a:r>
              <a:rPr lang="en-US" sz="2400" b="0" dirty="0" smtClean="0"/>
              <a:t>. You can use a throw statement in the catch block to throw the present object, as shown in the following code:</a:t>
            </a:r>
          </a:p>
          <a:p>
            <a:pPr lvl="1"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r>
              <a:rPr lang="en-US" sz="2400" b="0" dirty="0" smtClean="0">
                <a:latin typeface="Courier New" pitchFamily="49" charset="0"/>
                <a:cs typeface="Courier New" pitchFamily="49" charset="0"/>
              </a:rPr>
              <a:t>catch(Exception caught)</a:t>
            </a:r>
          </a:p>
          <a:p>
            <a:pPr lvl="1"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lvl="1"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 . .</a:t>
            </a:r>
          </a:p>
          <a:p>
            <a:pPr lvl="1"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throw caught    </a:t>
            </a:r>
          </a:p>
          <a:p>
            <a:pPr lvl="1"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Summary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21</a:t>
            </a:fld>
            <a:endParaRPr lang="en-IN"/>
          </a:p>
        </p:txBody>
      </p:sp>
      <p:sp>
        <p:nvSpPr>
          <p:cNvPr id="4" name="Rectangle 3"/>
          <p:cNvSpPr>
            <a:spLocks noChangeArrowheads="1"/>
          </p:cNvSpPr>
          <p:nvPr/>
        </p:nvSpPr>
        <p:spPr bwMode="gray">
          <a:xfrm>
            <a:off x="641445" y="1105468"/>
            <a:ext cx="11095630" cy="33300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this session, you learned that: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Exception handling is implemented using the following keywords:</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try</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Catch</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Throw </a:t>
            </a:r>
            <a:endParaRPr lang="en-US" sz="2000" b="0" dirty="0" smtClean="0"/>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finally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Exception-handling provides a structured and uniform way of handling system-level and application-level errors.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Exception handling is the process of providing an alternative path to be executed when an application is not able to execute in the desired.</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addition to handling pre-defined exceptions, users can create their own exceptions by deriving an exception class from the </a:t>
            </a:r>
            <a:r>
              <a:rPr lang="en-US" sz="2000" b="0" dirty="0" err="1" smtClean="0"/>
              <a:t>ApplicationException</a:t>
            </a:r>
            <a:r>
              <a:rPr lang="en-US" sz="2000" b="0" dirty="0" smtClean="0"/>
              <a:t> class.</a:t>
            </a:r>
          </a:p>
        </p:txBody>
      </p:sp>
      <p:sp>
        <p:nvSpPr>
          <p:cNvPr id="5" name="Rectangle 3"/>
          <p:cNvSpPr>
            <a:spLocks noChangeArrowheads="1"/>
          </p:cNvSpPr>
          <p:nvPr/>
        </p:nvSpPr>
        <p:spPr bwMode="gray">
          <a:xfrm>
            <a:off x="641444" y="4872251"/>
            <a:ext cx="11136573" cy="134430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can only throw an object if the types of objects either directly or indirectly derives from </a:t>
            </a:r>
            <a:r>
              <a:rPr lang="en-US" sz="2000" b="0" dirty="0" err="1" smtClean="0"/>
              <a:t>System.Exception</a:t>
            </a:r>
            <a:r>
              <a:rPr lang="en-US" sz="2000" b="0" dirty="0" smtClean="0"/>
              <a: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can use the throw statement to raise your own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Describing Exceptions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a:t>
            </a:fld>
            <a:endParaRPr lang="en-IN"/>
          </a:p>
        </p:txBody>
      </p:sp>
      <p:sp>
        <p:nvSpPr>
          <p:cNvPr id="4" name="Rectangle 3"/>
          <p:cNvSpPr>
            <a:spLocks noChangeArrowheads="1"/>
          </p:cNvSpPr>
          <p:nvPr/>
        </p:nvSpPr>
        <p:spPr bwMode="gray">
          <a:xfrm>
            <a:off x="967603" y="1503842"/>
            <a:ext cx="10237209" cy="5990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An exception is a runtime error.</a:t>
            </a:r>
          </a:p>
        </p:txBody>
      </p:sp>
      <p:sp>
        <p:nvSpPr>
          <p:cNvPr id="5" name="Rectangle 3"/>
          <p:cNvSpPr>
            <a:spLocks noChangeArrowheads="1"/>
          </p:cNvSpPr>
          <p:nvPr/>
        </p:nvSpPr>
        <p:spPr bwMode="gray">
          <a:xfrm>
            <a:off x="967603" y="2165992"/>
            <a:ext cx="10237209" cy="14819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statement which cannot be understandable or which cannot be handled by the program will be treated as runtime error or an exception.</a:t>
            </a:r>
          </a:p>
        </p:txBody>
      </p:sp>
      <p:sp>
        <p:nvSpPr>
          <p:cNvPr id="6" name="Rectangle 3"/>
          <p:cNvSpPr>
            <a:spLocks noChangeArrowheads="1"/>
          </p:cNvSpPr>
          <p:nvPr/>
        </p:nvSpPr>
        <p:spPr bwMode="gray">
          <a:xfrm>
            <a:off x="967603" y="3726779"/>
            <a:ext cx="10237209" cy="18760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Points to Note: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When an exception is raised, the program gets terminated(Due to default mechanism by exception handling).</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Exception is a run time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Errors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a:t>
            </a:fld>
            <a:endParaRPr lang="en-IN"/>
          </a:p>
        </p:txBody>
      </p:sp>
      <p:sp>
        <p:nvSpPr>
          <p:cNvPr id="4" name="Rectangle 3"/>
          <p:cNvSpPr>
            <a:spLocks noChangeArrowheads="1"/>
          </p:cNvSpPr>
          <p:nvPr/>
        </p:nvSpPr>
        <p:spPr bwMode="gray">
          <a:xfrm>
            <a:off x="1731877" y="1763150"/>
            <a:ext cx="8616633" cy="5990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Errors are three types.</a:t>
            </a:r>
          </a:p>
        </p:txBody>
      </p:sp>
      <p:sp>
        <p:nvSpPr>
          <p:cNvPr id="5" name="Rectangle 3"/>
          <p:cNvSpPr>
            <a:spLocks noChangeArrowheads="1"/>
          </p:cNvSpPr>
          <p:nvPr/>
        </p:nvSpPr>
        <p:spPr bwMode="gray">
          <a:xfrm>
            <a:off x="1745524" y="2429302"/>
            <a:ext cx="8616633" cy="304344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Compile Time Error</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These syntactical error (like unidentified keywords, variable declaration twice, etc.,)</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When Compile time error occurs, the program will not start (Will not compile).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Errors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a:t>
            </a:fld>
            <a:endParaRPr lang="en-IN"/>
          </a:p>
        </p:txBody>
      </p:sp>
      <p:sp>
        <p:nvSpPr>
          <p:cNvPr id="4" name="Rectangle 3"/>
          <p:cNvSpPr>
            <a:spLocks noChangeArrowheads="1"/>
          </p:cNvSpPr>
          <p:nvPr/>
        </p:nvSpPr>
        <p:spPr bwMode="gray">
          <a:xfrm>
            <a:off x="885717" y="1166884"/>
            <a:ext cx="10537459" cy="356300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dirty="0" smtClean="0"/>
              <a:t>Run time </a:t>
            </a:r>
            <a:r>
              <a:rPr lang="en-US" sz="2400" dirty="0" smtClean="0"/>
              <a:t>Error:</a:t>
            </a:r>
            <a:endParaRPr lang="en-US" sz="2400" dirty="0" smtClean="0"/>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error occurs while execution of program.</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Runtime error can be also called as Exceptions.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When an exception raise the program gets terminated.</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It is generally raised when the program not able to handle in execution time.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Ex: number divisible by zero, </a:t>
            </a:r>
            <a:r>
              <a:rPr lang="en-US" sz="2400" b="0" dirty="0" err="1" smtClean="0"/>
              <a:t>ArrayIndexOutOfRange</a:t>
            </a:r>
            <a:r>
              <a:rPr lang="en-US" sz="2400" b="0" dirty="0" smtClean="0"/>
              <a:t>, </a:t>
            </a:r>
            <a:r>
              <a:rPr lang="en-US" sz="2400" b="0" dirty="0" err="1" smtClean="0"/>
              <a:t>FileNotFound</a:t>
            </a:r>
            <a:r>
              <a:rPr lang="en-US" sz="2400" b="0" dirty="0" smtClean="0"/>
              <a:t> Etc.</a:t>
            </a:r>
          </a:p>
        </p:txBody>
      </p:sp>
      <p:sp>
        <p:nvSpPr>
          <p:cNvPr id="5" name="Rectangle 3"/>
          <p:cNvSpPr>
            <a:spLocks noChangeArrowheads="1"/>
          </p:cNvSpPr>
          <p:nvPr/>
        </p:nvSpPr>
        <p:spPr bwMode="gray">
          <a:xfrm>
            <a:off x="885717" y="4824480"/>
            <a:ext cx="10537459" cy="153537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dirty="0" smtClean="0"/>
              <a:t>Logical errors: </a:t>
            </a:r>
            <a:r>
              <a:rPr lang="en-US" sz="2400" b="0" dirty="0" smtClean="0"/>
              <a:t>Occurs when an application compiles and runs properly but does not produce the expected results.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Let us understand the various types of errors in detail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Errors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6</a:t>
            </a:fld>
            <a:endParaRPr lang="en-IN"/>
          </a:p>
        </p:txBody>
      </p:sp>
      <p:sp>
        <p:nvSpPr>
          <p:cNvPr id="4" name="Rectangle 3"/>
          <p:cNvSpPr>
            <a:spLocks noChangeArrowheads="1"/>
          </p:cNvSpPr>
          <p:nvPr/>
        </p:nvSpPr>
        <p:spPr bwMode="gray">
          <a:xfrm>
            <a:off x="846161" y="1790446"/>
            <a:ext cx="10631606" cy="5990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There are three types of errors that can occur in the application.</a:t>
            </a:r>
          </a:p>
        </p:txBody>
      </p:sp>
      <p:sp>
        <p:nvSpPr>
          <p:cNvPr id="5" name="Rectangle 3"/>
          <p:cNvSpPr>
            <a:spLocks noChangeArrowheads="1"/>
          </p:cNvSpPr>
          <p:nvPr/>
        </p:nvSpPr>
        <p:spPr bwMode="gray">
          <a:xfrm>
            <a:off x="846161" y="2468363"/>
            <a:ext cx="10631606"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Compile errors: </a:t>
            </a:r>
            <a:r>
              <a:rPr lang="en-US" sz="2800" b="0" dirty="0" smtClean="0"/>
              <a:t>Occurs when statements are not constructed properly, keywords are misspelled, or punctuation is omitted. </a:t>
            </a:r>
          </a:p>
        </p:txBody>
      </p:sp>
      <p:sp>
        <p:nvSpPr>
          <p:cNvPr id="6" name="Rectangle 3"/>
          <p:cNvSpPr>
            <a:spLocks noChangeArrowheads="1"/>
          </p:cNvSpPr>
          <p:nvPr/>
        </p:nvSpPr>
        <p:spPr bwMode="gray">
          <a:xfrm>
            <a:off x="846161" y="3524653"/>
            <a:ext cx="10631606"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Run-time errors: </a:t>
            </a:r>
            <a:r>
              <a:rPr lang="en-US" sz="2800" b="0" dirty="0" smtClean="0"/>
              <a:t>Occurs when an application attempts to perform an operation, which is not allowed at runtime.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dirty="0" smtClean="0"/>
              <a:t>Syntax Errors</a:t>
            </a:r>
          </a:p>
        </p:txBody>
      </p:sp>
      <p:sp>
        <p:nvSpPr>
          <p:cNvPr id="3" name="Slide Number Placeholder 2"/>
          <p:cNvSpPr>
            <a:spLocks noGrp="1"/>
          </p:cNvSpPr>
          <p:nvPr>
            <p:ph type="sldNum" sz="quarter" idx="12"/>
          </p:nvPr>
        </p:nvSpPr>
        <p:spPr/>
        <p:txBody>
          <a:bodyPr/>
          <a:lstStyle/>
          <a:p>
            <a:fld id="{F0BBAE2B-40D1-4EC8-9863-B96E0B95C1B5}" type="slidenum">
              <a:rPr lang="en-IN" smtClean="0"/>
              <a:pPr/>
              <a:t>7</a:t>
            </a:fld>
            <a:endParaRPr lang="en-IN"/>
          </a:p>
        </p:txBody>
      </p:sp>
      <p:sp>
        <p:nvSpPr>
          <p:cNvPr id="4" name="Rectangle 3"/>
          <p:cNvSpPr>
            <a:spLocks noChangeArrowheads="1"/>
          </p:cNvSpPr>
          <p:nvPr/>
        </p:nvSpPr>
        <p:spPr bwMode="gray">
          <a:xfrm>
            <a:off x="1731877" y="1228299"/>
            <a:ext cx="8616633" cy="31662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There are three types of errors that can occur in the application.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class Errors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(“Enjoy Errors”)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400" b="0" dirty="0" smtClean="0">
              <a:latin typeface="Courier New" pitchFamily="49" charset="0"/>
              <a:cs typeface="Courier New" pitchFamily="49" charset="0"/>
            </a:endParaRPr>
          </a:p>
        </p:txBody>
      </p:sp>
      <p:sp>
        <p:nvSpPr>
          <p:cNvPr id="5" name="Freeform 7"/>
          <p:cNvSpPr>
            <a:spLocks/>
          </p:cNvSpPr>
          <p:nvPr/>
        </p:nvSpPr>
        <p:spPr bwMode="auto">
          <a:xfrm>
            <a:off x="6598183" y="3176434"/>
            <a:ext cx="76200" cy="2260600"/>
          </a:xfrm>
          <a:custGeom>
            <a:avLst/>
            <a:gdLst>
              <a:gd name="T0" fmla="*/ 0 w 48"/>
              <a:gd name="T1" fmla="*/ 2147483647 h 1424"/>
              <a:gd name="T2" fmla="*/ 2147483647 w 48"/>
              <a:gd name="T3" fmla="*/ 0 h 1424"/>
              <a:gd name="T4" fmla="*/ 0 60000 65536"/>
              <a:gd name="T5" fmla="*/ 0 60000 65536"/>
              <a:gd name="T6" fmla="*/ 0 w 48"/>
              <a:gd name="T7" fmla="*/ 0 h 1424"/>
              <a:gd name="T8" fmla="*/ 48 w 48"/>
              <a:gd name="T9" fmla="*/ 1424 h 1424"/>
            </a:gdLst>
            <a:ahLst/>
            <a:cxnLst>
              <a:cxn ang="T4">
                <a:pos x="T0" y="T1"/>
              </a:cxn>
              <a:cxn ang="T5">
                <a:pos x="T2" y="T3"/>
              </a:cxn>
            </a:cxnLst>
            <a:rect l="T6" t="T7" r="T8" b="T9"/>
            <a:pathLst>
              <a:path w="48" h="1424">
                <a:moveTo>
                  <a:pt x="0" y="1424"/>
                </a:moveTo>
                <a:lnTo>
                  <a:pt x="48" y="0"/>
                </a:lnTo>
              </a:path>
            </a:pathLst>
          </a:custGeom>
          <a:noFill/>
          <a:ln w="9525">
            <a:solidFill>
              <a:schemeClr val="tx1"/>
            </a:solidFill>
            <a:round/>
            <a:headEnd/>
            <a:tailEnd type="triangle" w="med" len="med"/>
          </a:ln>
        </p:spPr>
        <p:txBody>
          <a:bodyPr/>
          <a:lstStyle/>
          <a:p>
            <a:endParaRPr lang="en-US"/>
          </a:p>
        </p:txBody>
      </p:sp>
      <p:sp>
        <p:nvSpPr>
          <p:cNvPr id="6" name="Rectangle 3"/>
          <p:cNvSpPr>
            <a:spLocks noChangeArrowheads="1"/>
          </p:cNvSpPr>
          <p:nvPr/>
        </p:nvSpPr>
        <p:spPr bwMode="gray">
          <a:xfrm>
            <a:off x="1827412" y="5440053"/>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Semicolon is missing from </a:t>
            </a:r>
            <a:r>
              <a:rPr lang="en-US" sz="2400" b="0" dirty="0" err="1" smtClean="0"/>
              <a:t>Console.WriteLine</a:t>
            </a:r>
            <a:r>
              <a:rPr lang="en-US" sz="2400" b="0" dirty="0" smtClean="0"/>
              <a:t>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Run-Time Errors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8</a:t>
            </a:fld>
            <a:endParaRPr lang="en-IN"/>
          </a:p>
        </p:txBody>
      </p:sp>
      <p:sp>
        <p:nvSpPr>
          <p:cNvPr id="4" name="Rectangle 3"/>
          <p:cNvSpPr>
            <a:spLocks noChangeArrowheads="1"/>
          </p:cNvSpPr>
          <p:nvPr/>
        </p:nvSpPr>
        <p:spPr bwMode="gray">
          <a:xfrm>
            <a:off x="1718230" y="1367363"/>
            <a:ext cx="8616633" cy="36733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class Errors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int Num1=0;</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int Num2=20;</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int Num3;</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Num3=Num2/Num1;</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Console.WriteLine(“The Result is {0}”, Num3);</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a:t>
            </a:r>
          </a:p>
        </p:txBody>
      </p:sp>
      <p:sp>
        <p:nvSpPr>
          <p:cNvPr id="5" name="Rectangle 3"/>
          <p:cNvSpPr>
            <a:spLocks noChangeArrowheads="1"/>
          </p:cNvSpPr>
          <p:nvPr/>
        </p:nvSpPr>
        <p:spPr bwMode="gray">
          <a:xfrm>
            <a:off x="1718230" y="5371814"/>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Division by zero has taken place.</a:t>
            </a:r>
          </a:p>
        </p:txBody>
      </p:sp>
      <p:sp>
        <p:nvSpPr>
          <p:cNvPr id="6" name="Line 9"/>
          <p:cNvSpPr>
            <a:spLocks noChangeShapeType="1"/>
          </p:cNvSpPr>
          <p:nvPr/>
        </p:nvSpPr>
        <p:spPr bwMode="auto">
          <a:xfrm flipH="1" flipV="1">
            <a:off x="2077284" y="4063267"/>
            <a:ext cx="1327588" cy="1501776"/>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Logical Errors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9</a:t>
            </a:fld>
            <a:endParaRPr lang="en-IN"/>
          </a:p>
        </p:txBody>
      </p:sp>
      <p:sp>
        <p:nvSpPr>
          <p:cNvPr id="4" name="Rectangle 3"/>
          <p:cNvSpPr>
            <a:spLocks noChangeArrowheads="1"/>
          </p:cNvSpPr>
          <p:nvPr/>
        </p:nvSpPr>
        <p:spPr bwMode="gray">
          <a:xfrm>
            <a:off x="1363388" y="1312773"/>
            <a:ext cx="9199979" cy="490307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int a=0, b=0, c=0;</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Console.Write("Enter no :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a = Convert.ToInt32(Console.ReadLine());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Console.Write("Enter no2 :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b = Convert.ToInt32(Console.ReadLine());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c = a /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Console.ReadKey();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pt-BR"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Session_Tempalate (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 (4)</Template>
  <TotalTime>24</TotalTime>
  <Words>1065</Words>
  <Application>Microsoft Office PowerPoint</Application>
  <PresentationFormat>Custom</PresentationFormat>
  <Paragraphs>188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Session_Tempalate (4)</vt:lpstr>
      <vt:lpstr>Course: Programming with C# Session: Exception Handling </vt:lpstr>
      <vt:lpstr>Objective</vt:lpstr>
      <vt:lpstr> Describing Exceptions  </vt:lpstr>
      <vt:lpstr> Types of Errors </vt:lpstr>
      <vt:lpstr> Types of Errors </vt:lpstr>
      <vt:lpstr> Types of Errors </vt:lpstr>
      <vt:lpstr>Syntax Errors</vt:lpstr>
      <vt:lpstr> Run-Time Errors </vt:lpstr>
      <vt:lpstr> Logical Errors </vt:lpstr>
      <vt:lpstr> Exception Classes </vt:lpstr>
      <vt:lpstr> Exception Classes </vt:lpstr>
      <vt:lpstr> Exception Classes </vt:lpstr>
      <vt:lpstr> Handling Exceptions </vt:lpstr>
      <vt:lpstr> Handling Exceptions </vt:lpstr>
      <vt:lpstr> Handling Exceptions </vt:lpstr>
      <vt:lpstr> Handling Exceptions </vt:lpstr>
      <vt:lpstr> Demo: Handling Exception for Arrays Beyond Limit  </vt:lpstr>
      <vt:lpstr> Demo: Handling Exception for Arrays Beyond Limit  </vt:lpstr>
      <vt:lpstr> Implementing the User-Defined Exceptions </vt:lpstr>
      <vt:lpstr> Implementing the User-Defined Exceptions </vt:lpstr>
      <vt:lpstr> 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S1 : M1:</dc:title>
  <dc:creator>Tsuser</dc:creator>
  <cp:lastModifiedBy>HP</cp:lastModifiedBy>
  <cp:revision>13</cp:revision>
  <dcterms:created xsi:type="dcterms:W3CDTF">2015-08-27T09:43:46Z</dcterms:created>
  <dcterms:modified xsi:type="dcterms:W3CDTF">2015-09-18T07:19:40Z</dcterms:modified>
</cp:coreProperties>
</file>