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2736" r:id="rId1"/>
    <p:sldMasterId id="2147492799" r:id="rId2"/>
    <p:sldMasterId id="2147492811" r:id="rId3"/>
  </p:sldMasterIdLst>
  <p:notesMasterIdLst>
    <p:notesMasterId r:id="rId40"/>
  </p:notesMasterIdLst>
  <p:handoutMasterIdLst>
    <p:handoutMasterId r:id="rId41"/>
  </p:handoutMasterIdLst>
  <p:sldIdLst>
    <p:sldId id="984" r:id="rId4"/>
    <p:sldId id="1038" r:id="rId5"/>
    <p:sldId id="1393" r:id="rId6"/>
    <p:sldId id="1394" r:id="rId7"/>
    <p:sldId id="1396" r:id="rId8"/>
    <p:sldId id="1397" r:id="rId9"/>
    <p:sldId id="1398" r:id="rId10"/>
    <p:sldId id="1438" r:id="rId11"/>
    <p:sldId id="1399" r:id="rId12"/>
    <p:sldId id="1400" r:id="rId13"/>
    <p:sldId id="1401" r:id="rId14"/>
    <p:sldId id="1402" r:id="rId15"/>
    <p:sldId id="1403" r:id="rId16"/>
    <p:sldId id="1406" r:id="rId17"/>
    <p:sldId id="1407" r:id="rId18"/>
    <p:sldId id="1408" r:id="rId19"/>
    <p:sldId id="1409" r:id="rId20"/>
    <p:sldId id="1410" r:id="rId21"/>
    <p:sldId id="1411" r:id="rId22"/>
    <p:sldId id="1412" r:id="rId23"/>
    <p:sldId id="1413" r:id="rId24"/>
    <p:sldId id="1414" r:id="rId25"/>
    <p:sldId id="1417" r:id="rId26"/>
    <p:sldId id="1418" r:id="rId27"/>
    <p:sldId id="1419" r:id="rId28"/>
    <p:sldId id="1420" r:id="rId29"/>
    <p:sldId id="1421" r:id="rId30"/>
    <p:sldId id="1439" r:id="rId31"/>
    <p:sldId id="1422" r:id="rId32"/>
    <p:sldId id="1423" r:id="rId33"/>
    <p:sldId id="1424" r:id="rId34"/>
    <p:sldId id="1425" r:id="rId35"/>
    <p:sldId id="1426" r:id="rId36"/>
    <p:sldId id="1429" r:id="rId37"/>
    <p:sldId id="1431" r:id="rId38"/>
    <p:sldId id="1432" r:id="rId39"/>
  </p:sldIdLst>
  <p:sldSz cx="9144000" cy="6858000" type="screen4x3"/>
  <p:notesSz cx="7315200" cy="9601200"/>
  <p:custDataLst>
    <p:tags r:id="rId42"/>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suser"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09999"/>
    <a:srgbClr val="07162D"/>
    <a:srgbClr val="0099CC"/>
    <a:srgbClr val="006666"/>
    <a:srgbClr val="0B4E78"/>
    <a:srgbClr val="000000"/>
    <a:srgbClr val="FCD5B5"/>
    <a:srgbClr val="0000FF"/>
    <a:srgbClr val="007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56" autoAdjust="0"/>
    <p:restoredTop sz="97133" autoAdjust="0"/>
  </p:normalViewPr>
  <p:slideViewPr>
    <p:cSldViewPr snapToGrid="0">
      <p:cViewPr varScale="1">
        <p:scale>
          <a:sx n="73" d="100"/>
          <a:sy n="73" d="100"/>
        </p:scale>
        <p:origin x="-1482" y="-102"/>
      </p:cViewPr>
      <p:guideLst>
        <p:guide orient="horz" pos="3984"/>
        <p:guide pos="552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hdr="0" dt="0"/>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0609F207-828E-4DF6-89A5-D07DADA933F8}"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A5DDCCA7-2838-44EE-AD7C-AA1542E56AA7}" type="slidenum">
              <a:rPr lang="en-US" smtClean="0"/>
              <a:pPr>
                <a:defRPr/>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0898C6FA-241D-4663-8549-8FB18FC9F34D}" type="slidenum">
              <a:rPr lang="en-US" smtClean="0"/>
              <a:pPr>
                <a:defRPr/>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E21705B2-2F1C-4DF8-86B2-DB2CFC81C048}" type="slidenum">
              <a:rPr lang="en-US" smtClean="0"/>
              <a:pPr>
                <a:defRPr/>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A5F8AB8-4CA2-488D-97A1-23A6FC55D309}" type="slidenum">
              <a:rPr lang="en-US" smtClean="0"/>
              <a:pPr>
                <a:defRPr/>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A68F6545-673A-4986-895E-C9674AE890A8}" type="slidenum">
              <a:rPr lang="en-US" smtClean="0"/>
              <a:pPr>
                <a:defRPr/>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CF1400F-B30D-494E-9B5A-389DA9A21FC5}"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06F19117-416B-4D5B-B388-2ABC0C0976BD}"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8C1F1BD-B357-460E-B2C2-362A174CA107}" type="slidenum">
              <a:rPr lang="en-US" smtClean="0"/>
              <a:pPr>
                <a:defRPr/>
              </a:pPr>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1AD3F02-31B3-4524-A004-86E2F00C64EB}" type="slidenum">
              <a:rPr lang="en-US" smtClean="0"/>
              <a:pPr>
                <a:defRPr/>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F25C79DD-A264-41BC-88AC-371B94DFBECD}" type="slidenum">
              <a:rPr lang="en-US" smtClean="0"/>
              <a:pPr>
                <a:defRPr/>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defRPr/>
            </a:pPr>
            <a:r>
              <a:rPr lang="en-US" dirty="0" smtClean="0"/>
              <a:t>Students already know about different types of dimension tables. Therefore, you can start the session by recapitulating the concepts. Initiate the class by asking the following questions:</a:t>
            </a:r>
          </a:p>
          <a:p>
            <a:pPr marL="228600" indent="-228600">
              <a:defRPr/>
            </a:pPr>
            <a:r>
              <a:rPr lang="en-US" dirty="0" smtClean="0"/>
              <a:t>1. What are the different types of dimensions?</a:t>
            </a:r>
          </a:p>
          <a:p>
            <a:pPr marL="228600" indent="-228600">
              <a:defRPr/>
            </a:pPr>
            <a:r>
              <a:rPr lang="en-US" dirty="0" smtClean="0"/>
              <a:t>2. Define flat dimension.</a:t>
            </a:r>
          </a:p>
          <a:p>
            <a:pPr marL="228600" indent="-228600">
              <a:defRPr/>
            </a:pPr>
            <a:r>
              <a:rPr lang="en-US" dirty="0" smtClean="0"/>
              <a:t>3. What are conformed dimension?</a:t>
            </a:r>
          </a:p>
          <a:p>
            <a:pPr marL="228600" indent="-228600">
              <a:defRPr/>
            </a:pPr>
            <a:r>
              <a:rPr lang="en-US" dirty="0" smtClean="0"/>
              <a:t>4. Define large dimension.</a:t>
            </a:r>
          </a:p>
          <a:p>
            <a:pPr marL="228600" indent="-228600">
              <a:defRPr/>
            </a:pPr>
            <a:r>
              <a:rPr lang="en-US" dirty="0" smtClean="0"/>
              <a:t>5. Define small dimension.</a:t>
            </a:r>
          </a:p>
          <a:p>
            <a:pPr marL="228600" indent="-228600">
              <a:defRPr/>
            </a:pPr>
            <a:r>
              <a:rPr lang="en-US" dirty="0" smtClean="0"/>
              <a:t>6. What is the importance of surrogate key in a dimension table? </a:t>
            </a:r>
          </a:p>
          <a:p>
            <a:pPr marL="228600" indent="-228600">
              <a:defRPr/>
            </a:pPr>
            <a:r>
              <a:rPr lang="en-US" dirty="0" smtClean="0"/>
              <a:t>Students will learn the loading and update strategies theoretically in this session. The demonstration to load and update the data in the dimension table will be covered in next session.</a:t>
            </a:r>
          </a:p>
          <a:p>
            <a:pPr>
              <a:defRPr/>
            </a:pPr>
            <a:endParaRPr lang="en-IN" dirty="0"/>
          </a:p>
        </p:txBody>
      </p:sp>
      <p:sp>
        <p:nvSpPr>
          <p:cNvPr id="4" name="Slide Number Placeholder 3"/>
          <p:cNvSpPr>
            <a:spLocks noGrp="1"/>
          </p:cNvSpPr>
          <p:nvPr>
            <p:ph type="sldNum" sz="quarter" idx="5"/>
          </p:nvPr>
        </p:nvSpPr>
        <p:spPr/>
        <p:txBody>
          <a:bodyPr/>
          <a:lstStyle/>
          <a:p>
            <a:pPr>
              <a:defRPr/>
            </a:pPr>
            <a:fld id="{5AB5B223-7C27-4720-97BE-085C4735D58B}" type="slidenum">
              <a:rPr lang="en-US" smtClean="0"/>
              <a:pPr>
                <a:defRPr/>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49A1A62-3ACE-42CB-A10D-9F41506662B9}" type="slidenum">
              <a:rPr lang="en-US" smtClean="0"/>
              <a:pPr>
                <a:defRPr/>
              </a:pPr>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6CA580E-5596-4128-A6E1-60B1406B08E9}" type="slidenum">
              <a:rPr lang="en-US" smtClean="0"/>
              <a:pPr>
                <a:defRPr/>
              </a:pPr>
              <a:t>30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58276310-D0DE-47A7-8F3B-91139F800DF2}" type="slidenum">
              <a:rPr lang="en-US" smtClean="0"/>
              <a:pPr>
                <a:defRPr/>
              </a:pPr>
              <a:t>31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01ECFF28-2DC8-4D82-896B-B3103FCDF930}" type="slidenum">
              <a:rPr lang="en-US" smtClean="0"/>
              <a:pPr>
                <a:defRPr/>
              </a:pPr>
              <a:t>32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C7DE80A3-6DB3-4E64-8E82-ADCE3C645F35}" type="slidenum">
              <a:rPr lang="en-US" smtClean="0"/>
              <a:pPr>
                <a:defRPr/>
              </a:pPr>
              <a:t>33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11062295-3151-42F7-805A-FE58FC6770CF}" type="slidenum">
              <a:rPr lang="en-US" smtClean="0"/>
              <a:pPr>
                <a:defRPr/>
              </a:pPr>
              <a:t>34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IN" smtClean="0"/>
          </a:p>
        </p:txBody>
      </p:sp>
      <p:sp>
        <p:nvSpPr>
          <p:cNvPr id="4" name="Slide Number Placeholder 3"/>
          <p:cNvSpPr>
            <a:spLocks noGrp="1"/>
          </p:cNvSpPr>
          <p:nvPr>
            <p:ph type="sldNum" sz="quarter" idx="5"/>
          </p:nvPr>
        </p:nvSpPr>
        <p:spPr/>
        <p:txBody>
          <a:bodyPr/>
          <a:lstStyle/>
          <a:p>
            <a:pPr>
              <a:defRPr/>
            </a:pPr>
            <a:fld id="{06C8CDE8-DC3B-4647-BDD9-036AA515662B}"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277B585C-1EFF-4C9F-8D11-FFBFD0467249}" type="slidenum">
              <a:rPr lang="en-US" smtClean="0"/>
              <a:pPr>
                <a:defRPr/>
              </a:pPr>
              <a:t>35</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DC9D0EC4-2004-4051-BFB5-891F463E4A83}" type="slidenum">
              <a:rPr lang="en-US" smtClean="0"/>
              <a:pPr>
                <a:defRPr/>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132B094C-80CE-447C-B739-F721CB836DD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IN" smtClean="0"/>
          </a:p>
        </p:txBody>
      </p:sp>
      <p:sp>
        <p:nvSpPr>
          <p:cNvPr id="4" name="Slide Number Placeholder 3"/>
          <p:cNvSpPr>
            <a:spLocks noGrp="1"/>
          </p:cNvSpPr>
          <p:nvPr>
            <p:ph type="sldNum" sz="quarter" idx="5"/>
          </p:nvPr>
        </p:nvSpPr>
        <p:spPr/>
        <p:txBody>
          <a:bodyPr/>
          <a:lstStyle/>
          <a:p>
            <a:pPr>
              <a:defRPr/>
            </a:pPr>
            <a:fld id="{21519166-131E-4A0E-B6E8-5BC233CB2AC5}"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6714480B-172A-463A-8856-F7A80AA70B9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48FE0518-BE7D-4FC6-8E39-C83CF32F213F}"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48FE0518-BE7D-4FC6-8E39-C83CF32F213F}"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IN" smtClean="0"/>
          </a:p>
        </p:txBody>
      </p:sp>
      <p:sp>
        <p:nvSpPr>
          <p:cNvPr id="4" name="Slide Number Placeholder 3"/>
          <p:cNvSpPr>
            <a:spLocks noGrp="1"/>
          </p:cNvSpPr>
          <p:nvPr>
            <p:ph type="sldNum" sz="quarter" idx="5"/>
          </p:nvPr>
        </p:nvSpPr>
        <p:spPr/>
        <p:txBody>
          <a:bodyPr/>
          <a:lstStyle/>
          <a:p>
            <a:pPr>
              <a:defRPr/>
            </a:pPr>
            <a:fld id="{938F9A36-06D3-44FD-990A-F4CF1CB6BBD8}"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6E6103-9ABD-4BBE-BB80-623736131151}"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6E6103-9ABD-4BBE-BB80-623736131151}" type="datetimeFigureOut">
              <a:rPr lang="en-US" smtClean="0"/>
              <a:pPr/>
              <a:t>9/18/2015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6E6103-9ABD-4BBE-BB80-623736131151}" type="datetimeFigureOut">
              <a:rPr lang="en-US" smtClean="0"/>
              <a:pPr/>
              <a:t>9/18/2015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E6103-9ABD-4BBE-BB80-623736131151}" type="datetimeFigureOut">
              <a:rPr lang="en-US" smtClean="0"/>
              <a:pPr/>
              <a:t>9/18/2015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0EFD7B-5BFD-408C-BFB3-B5DFAEB682E2}"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0EFD7B-5BFD-408C-BFB3-B5DFAEB682E2}" type="datetimeFigureOut">
              <a:rPr lang="en-US" smtClean="0"/>
              <a:pPr/>
              <a:t>9/18/2015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0EFD7B-5BFD-408C-BFB3-B5DFAEB682E2}" type="datetimeFigureOut">
              <a:rPr lang="en-US" smtClean="0"/>
              <a:pPr/>
              <a:t>9/18/2015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EFD7B-5BFD-408C-BFB3-B5DFAEB682E2}" type="datetimeFigureOut">
              <a:rPr lang="en-US" smtClean="0"/>
              <a:pPr/>
              <a:t>9/18/2015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9/18/2015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2"/>
          <p:cNvSpPr txBox="1">
            <a:spLocks/>
          </p:cNvSpPr>
          <p:nvPr userDrawn="1"/>
        </p:nvSpPr>
        <p:spPr bwMode="auto">
          <a:xfrm>
            <a:off x="0" y="175895"/>
            <a:ext cx="8229600" cy="4641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l" eaLnBrk="1" hangingPunct="1">
              <a:lnSpc>
                <a:spcPct val="150000"/>
              </a:lnSpc>
              <a:buClr>
                <a:schemeClr val="tx2"/>
              </a:buClr>
              <a:buSzPct val="85000"/>
              <a:defRPr/>
            </a:pPr>
            <a:r>
              <a:rPr lang="en-US" sz="2400" dirty="0" smtClean="0"/>
              <a:t>Threads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4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2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2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3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3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3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3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4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9/18/2015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2.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3.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8" name="Slide Number Placeholder 1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C6191-A388-4638-ABBF-2C13EE4645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737" r:id="rId1"/>
    <p:sldLayoutId id="2147492738" r:id="rId2"/>
    <p:sldLayoutId id="2147492739" r:id="rId3"/>
    <p:sldLayoutId id="2147492740" r:id="rId4"/>
    <p:sldLayoutId id="2147492741" r:id="rId5"/>
    <p:sldLayoutId id="2147492742" r:id="rId6"/>
    <p:sldLayoutId id="2147492743" r:id="rId7"/>
    <p:sldLayoutId id="2147492744" r:id="rId8"/>
    <p:sldLayoutId id="2147492745" r:id="rId9"/>
    <p:sldLayoutId id="2147492746" r:id="rId10"/>
    <p:sldLayoutId id="2147492747" r:id="rId11"/>
    <p:sldLayoutId id="2147492748" r:id="rId12"/>
    <p:sldLayoutId id="2147492749" r:id="rId13"/>
    <p:sldLayoutId id="2147492750" r:id="rId14"/>
    <p:sldLayoutId id="2147492751" r:id="rId15"/>
    <p:sldLayoutId id="2147492753" r:id="rId16"/>
    <p:sldLayoutId id="2147492754" r:id="rId17"/>
    <p:sldLayoutId id="2147492755" r:id="rId18"/>
    <p:sldLayoutId id="2147492756" r:id="rId19"/>
    <p:sldLayoutId id="2147492757" r:id="rId20"/>
    <p:sldLayoutId id="2147492758" r:id="rId21"/>
    <p:sldLayoutId id="2147492759" r:id="rId22"/>
    <p:sldLayoutId id="2147492760" r:id="rId23"/>
    <p:sldLayoutId id="2147492761" r:id="rId24"/>
    <p:sldLayoutId id="2147492764" r:id="rId25"/>
    <p:sldLayoutId id="2147492765" r:id="rId26"/>
    <p:sldLayoutId id="2147492766" r:id="rId27"/>
    <p:sldLayoutId id="2147492767" r:id="rId28"/>
    <p:sldLayoutId id="2147492768" r:id="rId29"/>
    <p:sldLayoutId id="2147492769" r:id="rId30"/>
    <p:sldLayoutId id="2147492770" r:id="rId31"/>
    <p:sldLayoutId id="2147492771" r:id="rId32"/>
    <p:sldLayoutId id="2147492772" r:id="rId33"/>
    <p:sldLayoutId id="2147492775" r:id="rId34"/>
    <p:sldLayoutId id="2147492776" r:id="rId35"/>
    <p:sldLayoutId id="2147492777" r:id="rId36"/>
    <p:sldLayoutId id="2147492778" r:id="rId37"/>
    <p:sldLayoutId id="2147492779" r:id="rId38"/>
    <p:sldLayoutId id="2147492780" r:id="rId39"/>
    <p:sldLayoutId id="2147492781" r:id="rId40"/>
    <p:sldLayoutId id="2147492782" r:id="rId41"/>
    <p:sldLayoutId id="2147492783" r:id="rId42"/>
    <p:sldLayoutId id="2147492784" r:id="rId43"/>
    <p:sldLayoutId id="2147492785" r:id="rId44"/>
    <p:sldLayoutId id="2147492788" r:id="rId45"/>
    <p:sldLayoutId id="2147492790" r:id="rId46"/>
    <p:sldLayoutId id="2147492791" r:id="rId47"/>
    <p:sldLayoutId id="2147492085" r:id="rId48"/>
    <p:sldLayoutId id="2147492087" r:id="rId49"/>
    <p:sldLayoutId id="2147492088" r:id="rId50"/>
    <p:sldLayoutId id="2147492089" r:id="rId51"/>
    <p:sldLayoutId id="2147492090" r:id="rId52"/>
    <p:sldLayoutId id="2147492092" r:id="rId53"/>
    <p:sldLayoutId id="2147492094" r:id="rId54"/>
    <p:sldLayoutId id="2147492143" r:id="rId55"/>
    <p:sldLayoutId id="2147492144" r:id="rId56"/>
    <p:sldLayoutId id="2147492145" r:id="rId57"/>
    <p:sldLayoutId id="2147492146" r:id="rId58"/>
    <p:sldLayoutId id="2147492147" r:id="rId59"/>
    <p:sldLayoutId id="2147492148" r:id="rId60"/>
    <p:sldLayoutId id="2147492149" r:id="rId61"/>
    <p:sldLayoutId id="2147492150" r:id="rId62"/>
    <p:sldLayoutId id="2147492151" r:id="rId63"/>
    <p:sldLayoutId id="2147492152" r:id="rId64"/>
    <p:sldLayoutId id="2147492153" r:id="rId65"/>
    <p:sldLayoutId id="2147492154" r:id="rId66"/>
    <p:sldLayoutId id="2147492155" r:id="rId67"/>
    <p:sldLayoutId id="2147492156" r:id="rId68"/>
    <p:sldLayoutId id="2147492157" r:id="rId69"/>
    <p:sldLayoutId id="2147492158" r:id="rId70"/>
    <p:sldLayoutId id="2147492159" r:id="rId71"/>
    <p:sldLayoutId id="2147492160" r:id="rId72"/>
    <p:sldLayoutId id="2147492161" r:id="rId73"/>
    <p:sldLayoutId id="2147492162" r:id="rId74"/>
    <p:sldLayoutId id="2147492163" r:id="rId75"/>
    <p:sldLayoutId id="2147492164" r:id="rId76"/>
    <p:sldLayoutId id="2147492165" r:id="rId77"/>
    <p:sldLayoutId id="2147492166" r:id="rId78"/>
    <p:sldLayoutId id="2147492167" r:id="rId79"/>
    <p:sldLayoutId id="2147492168" r:id="rId80"/>
    <p:sldLayoutId id="2147492169" r:id="rId81"/>
    <p:sldLayoutId id="2147492170" r:id="rId82"/>
    <p:sldLayoutId id="2147492171" r:id="rId83"/>
    <p:sldLayoutId id="2147492172" r:id="rId84"/>
    <p:sldLayoutId id="2147492173" r:id="rId85"/>
    <p:sldLayoutId id="2147492174" r:id="rId86"/>
    <p:sldLayoutId id="2147492175" r:id="rId87"/>
    <p:sldLayoutId id="2147492176" r:id="rId88"/>
    <p:sldLayoutId id="2147492177" r:id="rId89"/>
    <p:sldLayoutId id="2147492178" r:id="rId90"/>
    <p:sldLayoutId id="2147492179" r:id="rId91"/>
    <p:sldLayoutId id="2147492180" r:id="rId92"/>
    <p:sldLayoutId id="2147492181" r:id="rId93"/>
    <p:sldLayoutId id="2147492182" r:id="rId94"/>
    <p:sldLayoutId id="2147492183" r:id="rId95"/>
    <p:sldLayoutId id="2147492185" r:id="rId96"/>
    <p:sldLayoutId id="2147492797" r:id="rId97"/>
    <p:sldLayoutId id="2147492798" r:id="rId9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E6103-9ABD-4BBE-BB80-623736131151}" type="datetimeFigureOut">
              <a:rPr lang="en-US" smtClean="0"/>
              <a:pPr/>
              <a:t>9/18/2015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E0F7A-E649-4B1F-A916-10F0B2819C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00" r:id="rId1"/>
    <p:sldLayoutId id="2147492801" r:id="rId2"/>
    <p:sldLayoutId id="2147492802" r:id="rId3"/>
    <p:sldLayoutId id="2147492803" r:id="rId4"/>
    <p:sldLayoutId id="2147492804" r:id="rId5"/>
    <p:sldLayoutId id="2147492805" r:id="rId6"/>
    <p:sldLayoutId id="2147492806" r:id="rId7"/>
    <p:sldLayoutId id="2147492807" r:id="rId8"/>
    <p:sldLayoutId id="2147492808" r:id="rId9"/>
    <p:sldLayoutId id="2147492809" r:id="rId10"/>
    <p:sldLayoutId id="21474928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EFD7B-5BFD-408C-BFB3-B5DFAEB682E2}" type="datetimeFigureOut">
              <a:rPr lang="en-US" smtClean="0"/>
              <a:pPr/>
              <a:t>9/18/2015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16850-F3C4-49BF-88F3-B58767D39F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12" r:id="rId1"/>
    <p:sldLayoutId id="2147492813" r:id="rId2"/>
    <p:sldLayoutId id="2147492814" r:id="rId3"/>
    <p:sldLayoutId id="2147492815" r:id="rId4"/>
    <p:sldLayoutId id="2147492816" r:id="rId5"/>
    <p:sldLayoutId id="2147492817" r:id="rId6"/>
    <p:sldLayoutId id="2147492818" r:id="rId7"/>
    <p:sldLayoutId id="2147492819" r:id="rId8"/>
    <p:sldLayoutId id="2147492820" r:id="rId9"/>
    <p:sldLayoutId id="2147492821" r:id="rId10"/>
    <p:sldLayoutId id="21474928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40960" y="2048656"/>
            <a:ext cx="8432800" cy="2208551"/>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hangingPunct="1">
              <a:lnSpc>
                <a:spcPct val="150000"/>
              </a:lnSpc>
              <a:buClr>
                <a:schemeClr val="tx2"/>
              </a:buClr>
              <a:buSzPct val="85000"/>
              <a:buFont typeface="Times New Roman" pitchFamily="16" charset="0"/>
              <a:buNone/>
              <a:defRPr/>
            </a:pPr>
            <a:r>
              <a:rPr lang="en-US" sz="4000" dirty="0" smtClean="0">
                <a:latin typeface="+mj-lt"/>
                <a:ea typeface="+mn-ea"/>
                <a:cs typeface="Arial" charset="0"/>
              </a:rPr>
              <a:t>Course: </a:t>
            </a:r>
            <a:r>
              <a:rPr lang="en-US" sz="4000" dirty="0" smtClean="0">
                <a:latin typeface="+mj-lt"/>
                <a:ea typeface="+mn-ea"/>
                <a:cs typeface="Arial" charset="0"/>
              </a:rPr>
              <a:t>Programming with C# </a:t>
            </a:r>
            <a:endParaRPr lang="en-US" sz="4000" dirty="0">
              <a:latin typeface="+mj-lt"/>
              <a:ea typeface="+mn-ea"/>
              <a:cs typeface="Arial" charset="0"/>
            </a:endParaRPr>
          </a:p>
          <a:p>
            <a:pPr algn="ctr" eaLnBrk="1" hangingPunct="1">
              <a:lnSpc>
                <a:spcPct val="150000"/>
              </a:lnSpc>
              <a:buClr>
                <a:schemeClr val="tx2"/>
              </a:buClr>
              <a:buSzPct val="85000"/>
              <a:buFont typeface="Times New Roman" pitchFamily="16" charset="0"/>
              <a:buNone/>
              <a:defRPr/>
            </a:pPr>
            <a:r>
              <a:rPr lang="en-US" sz="4000" dirty="0" smtClean="0">
                <a:latin typeface="+mj-lt"/>
                <a:ea typeface="+mn-ea"/>
                <a:cs typeface="Arial" charset="0"/>
              </a:rPr>
              <a:t>Session: </a:t>
            </a:r>
            <a:r>
              <a:rPr lang="en-US" sz="4000" dirty="0" smtClean="0">
                <a:latin typeface="+mj-lt"/>
                <a:ea typeface="+mn-ea"/>
                <a:cs typeface="Arial" charset="0"/>
              </a:rPr>
              <a:t>Threads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Creating Threads</a:t>
            </a:r>
          </a:p>
        </p:txBody>
      </p:sp>
      <p:sp>
        <p:nvSpPr>
          <p:cNvPr id="5" name="Rectangle 3"/>
          <p:cNvSpPr>
            <a:spLocks noChangeArrowheads="1"/>
          </p:cNvSpPr>
          <p:nvPr/>
        </p:nvSpPr>
        <p:spPr bwMode="gray">
          <a:xfrm>
            <a:off x="262521" y="1360465"/>
            <a:ext cx="8616633" cy="61823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create threads by extending the Thread class. </a:t>
            </a:r>
          </a:p>
        </p:txBody>
      </p:sp>
      <p:sp>
        <p:nvSpPr>
          <p:cNvPr id="7" name="Rectangle 3"/>
          <p:cNvSpPr>
            <a:spLocks noChangeArrowheads="1"/>
          </p:cNvSpPr>
          <p:nvPr/>
        </p:nvSpPr>
        <p:spPr bwMode="gray">
          <a:xfrm>
            <a:off x="262521" y="2035022"/>
            <a:ext cx="8616633" cy="334644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extended thread class calls the Start() method to begin the child thread execution. Following is an example of creating threads:    </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ThreadStart</a:t>
            </a:r>
            <a:r>
              <a:rPr lang="en-US" sz="2400" b="0" dirty="0" smtClean="0">
                <a:latin typeface="+mn-lt"/>
              </a:rPr>
              <a:t> </a:t>
            </a:r>
            <a:r>
              <a:rPr lang="en-US" sz="2400" b="0" dirty="0" err="1" smtClean="0">
                <a:latin typeface="+mn-lt"/>
              </a:rPr>
              <a:t>ChildRef</a:t>
            </a:r>
            <a:r>
              <a:rPr lang="en-US" sz="2400" b="0" dirty="0" smtClean="0">
                <a:latin typeface="+mn-lt"/>
              </a:rPr>
              <a:t> = new</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ThreadStart</a:t>
            </a:r>
            <a:r>
              <a:rPr lang="en-US" sz="2400" b="0" dirty="0" smtClean="0">
                <a:latin typeface="+mn-lt"/>
              </a:rPr>
              <a:t>(</a:t>
            </a:r>
            <a:r>
              <a:rPr lang="en-US" sz="2400" b="0" dirty="0" err="1" smtClean="0">
                <a:latin typeface="+mn-lt"/>
              </a:rPr>
              <a:t>ChildThreadCall</a:t>
            </a:r>
            <a:r>
              <a:rPr lang="en-US" sz="2400" b="0" dirty="0" smtClean="0">
                <a:latin typeface="+mn-lt"/>
              </a:rPr>
              <a: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a:t>
            </a:r>
            <a:r>
              <a:rPr lang="en-US" sz="2400" b="0" dirty="0" err="1" smtClean="0">
                <a:latin typeface="+mn-lt"/>
              </a:rPr>
              <a:t>ChildThread</a:t>
            </a:r>
            <a:r>
              <a:rPr lang="en-US" sz="2400" b="0" dirty="0" smtClean="0">
                <a:latin typeface="+mn-lt"/>
              </a:rPr>
              <a:t> = new Thread(</a:t>
            </a:r>
            <a:r>
              <a:rPr lang="en-US" sz="2400" b="0" dirty="0" err="1" smtClean="0">
                <a:latin typeface="+mn-lt"/>
              </a:rPr>
              <a:t>ChildRef</a:t>
            </a:r>
            <a:r>
              <a:rPr lang="en-US" sz="2400" b="0" dirty="0" smtClean="0">
                <a:latin typeface="+mn-lt"/>
              </a:rPr>
              <a: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ChildThread.Start</a:t>
            </a:r>
            <a:r>
              <a:rPr lang="en-US" sz="2400" b="0" dirty="0" smtClean="0">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7070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Managing Threads </a:t>
            </a:r>
          </a:p>
        </p:txBody>
      </p:sp>
      <p:sp>
        <p:nvSpPr>
          <p:cNvPr id="5" name="Rectangle 3"/>
          <p:cNvSpPr>
            <a:spLocks noChangeArrowheads="1"/>
          </p:cNvSpPr>
          <p:nvPr/>
        </p:nvSpPr>
        <p:spPr bwMode="gray">
          <a:xfrm>
            <a:off x="262521" y="1360465"/>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There are many tasks you might need to perform to manage the activity or life of a thread.</a:t>
            </a:r>
          </a:p>
        </p:txBody>
      </p:sp>
      <p:sp>
        <p:nvSpPr>
          <p:cNvPr id="7" name="Rectangle 3"/>
          <p:cNvSpPr>
            <a:spLocks noChangeArrowheads="1"/>
          </p:cNvSpPr>
          <p:nvPr/>
        </p:nvSpPr>
        <p:spPr bwMode="gray">
          <a:xfrm>
            <a:off x="262521" y="2364806"/>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manage all these tasks by using the various thread methods available with the Thread class.</a:t>
            </a:r>
          </a:p>
        </p:txBody>
      </p:sp>
      <p:sp>
        <p:nvSpPr>
          <p:cNvPr id="8" name="Rectangle 3"/>
          <p:cNvSpPr>
            <a:spLocks noChangeArrowheads="1"/>
          </p:cNvSpPr>
          <p:nvPr/>
        </p:nvSpPr>
        <p:spPr bwMode="gray">
          <a:xfrm>
            <a:off x="262521" y="3369146"/>
            <a:ext cx="8616633" cy="153263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static </a:t>
            </a:r>
            <a:r>
              <a:rPr lang="en-US" sz="2400" b="0" dirty="0" err="1" smtClean="0">
                <a:latin typeface="+mn-lt"/>
              </a:rPr>
              <a:t>Thread.Sleep</a:t>
            </a:r>
            <a:r>
              <a:rPr lang="en-US" sz="2400" b="0" dirty="0" smtClean="0">
                <a:latin typeface="+mn-lt"/>
              </a:rPr>
              <a:t>() method calls the static </a:t>
            </a:r>
            <a:r>
              <a:rPr lang="en-US" sz="2400" b="0" dirty="0" err="1" smtClean="0">
                <a:latin typeface="+mn-lt"/>
              </a:rPr>
              <a:t>CurrentThread</a:t>
            </a:r>
            <a:r>
              <a:rPr lang="en-US" sz="2400" b="0" dirty="0" smtClean="0">
                <a:latin typeface="+mn-lt"/>
              </a:rPr>
              <a:t> method, which then pauses that thread for the specified amount of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Destroying Threads </a:t>
            </a:r>
          </a:p>
        </p:txBody>
      </p:sp>
      <p:sp>
        <p:nvSpPr>
          <p:cNvPr id="5" name="Rectangle 3"/>
          <p:cNvSpPr>
            <a:spLocks noChangeArrowheads="1"/>
          </p:cNvSpPr>
          <p:nvPr/>
        </p:nvSpPr>
        <p:spPr bwMode="gray">
          <a:xfrm>
            <a:off x="262702" y="1360465"/>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the thread is required to be destroyed, the </a:t>
            </a:r>
            <a:r>
              <a:rPr lang="en-US" sz="2400" b="0" dirty="0" err="1" smtClean="0">
                <a:latin typeface="+mn-lt"/>
              </a:rPr>
              <a:t>Thread.Abort</a:t>
            </a:r>
            <a:r>
              <a:rPr lang="en-US" sz="2400" b="0" dirty="0" smtClean="0">
                <a:latin typeface="+mn-lt"/>
              </a:rPr>
              <a:t>() method will allow you to accomplish the task. </a:t>
            </a:r>
          </a:p>
        </p:txBody>
      </p:sp>
      <p:sp>
        <p:nvSpPr>
          <p:cNvPr id="7" name="Rectangle 3"/>
          <p:cNvSpPr>
            <a:spLocks noChangeArrowheads="1"/>
          </p:cNvSpPr>
          <p:nvPr/>
        </p:nvSpPr>
        <p:spPr bwMode="gray">
          <a:xfrm>
            <a:off x="262702" y="2349816"/>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runtime aborts the thread by throwing a </a:t>
            </a:r>
            <a:r>
              <a:rPr lang="en-US" sz="2400" b="0" dirty="0" err="1" smtClean="0">
                <a:latin typeface="+mn-lt"/>
              </a:rPr>
              <a:t>ThreadAbortException</a:t>
            </a:r>
            <a:r>
              <a:rPr lang="en-US" sz="2400" b="0" dirty="0" smtClean="0">
                <a:latin typeface="+mn-lt"/>
              </a:rPr>
              <a:t>. This exception cannot be caught. </a:t>
            </a:r>
          </a:p>
        </p:txBody>
      </p:sp>
      <p:sp>
        <p:nvSpPr>
          <p:cNvPr id="8" name="Rectangle 3"/>
          <p:cNvSpPr>
            <a:spLocks noChangeArrowheads="1"/>
          </p:cNvSpPr>
          <p:nvPr/>
        </p:nvSpPr>
        <p:spPr bwMode="gray">
          <a:xfrm>
            <a:off x="262702" y="3369148"/>
            <a:ext cx="8616633" cy="93303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the finally block is present in the method, the runtime will send the control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2526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Thread Life Cycle </a:t>
            </a:r>
          </a:p>
        </p:txBody>
      </p:sp>
      <p:sp>
        <p:nvSpPr>
          <p:cNvPr id="5" name="Rectangle 3"/>
          <p:cNvSpPr>
            <a:spLocks noChangeArrowheads="1"/>
          </p:cNvSpPr>
          <p:nvPr/>
        </p:nvSpPr>
        <p:spPr bwMode="gray">
          <a:xfrm>
            <a:off x="249639" y="1086145"/>
            <a:ext cx="8616633" cy="144269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lifecycle of a thread starts when an object of the </a:t>
            </a:r>
            <a:r>
              <a:rPr lang="en-US" sz="2400" b="0" dirty="0" err="1" smtClean="0">
                <a:latin typeface="+mn-lt"/>
              </a:rPr>
              <a:t>System.Threading.Thread</a:t>
            </a:r>
            <a:r>
              <a:rPr lang="en-US" sz="2400" b="0" dirty="0" smtClean="0">
                <a:latin typeface="+mn-lt"/>
              </a:rPr>
              <a:t> class is created. The life cycle of the thread ends with task execution.</a:t>
            </a:r>
          </a:p>
        </p:txBody>
      </p:sp>
      <p:sp>
        <p:nvSpPr>
          <p:cNvPr id="7" name="Rectangle 3"/>
          <p:cNvSpPr>
            <a:spLocks noChangeArrowheads="1"/>
          </p:cNvSpPr>
          <p:nvPr/>
        </p:nvSpPr>
        <p:spPr bwMode="gray">
          <a:xfrm>
            <a:off x="249639" y="2585162"/>
            <a:ext cx="8616633" cy="265689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There are various states in the life cycle of a thread. These states are: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t>
            </a:r>
            <a:r>
              <a:rPr lang="en-US" sz="2400" b="0" dirty="0" err="1" smtClean="0">
                <a:latin typeface="+mn-lt"/>
              </a:rPr>
              <a:t>Unstarted</a:t>
            </a:r>
            <a:r>
              <a:rPr lang="en-US" sz="2400" b="0" dirty="0" smtClean="0">
                <a:latin typeface="+mn-lt"/>
              </a:rPr>
              <a:t> state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t>
            </a:r>
            <a:r>
              <a:rPr lang="en-US" sz="2400" b="0" dirty="0" err="1" smtClean="0">
                <a:latin typeface="+mn-lt"/>
              </a:rPr>
              <a:t>Runnable</a:t>
            </a:r>
            <a:r>
              <a:rPr lang="en-US" sz="2400" b="0" dirty="0" smtClean="0">
                <a:latin typeface="+mn-lt"/>
              </a:rPr>
              <a:t> state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Not </a:t>
            </a:r>
            <a:r>
              <a:rPr lang="en-US" sz="2400" b="0" dirty="0" err="1" smtClean="0">
                <a:latin typeface="+mn-lt"/>
              </a:rPr>
              <a:t>Runnable</a:t>
            </a:r>
            <a:r>
              <a:rPr lang="en-US" sz="2400" b="0" dirty="0" smtClean="0">
                <a:latin typeface="+mn-lt"/>
              </a:rPr>
              <a:t> state</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Dead state</a:t>
            </a:r>
          </a:p>
        </p:txBody>
      </p:sp>
      <p:sp>
        <p:nvSpPr>
          <p:cNvPr id="8" name="Rectangle 3"/>
          <p:cNvSpPr>
            <a:spLocks noChangeArrowheads="1"/>
          </p:cNvSpPr>
          <p:nvPr/>
        </p:nvSpPr>
        <p:spPr bwMode="gray">
          <a:xfrm>
            <a:off x="249639" y="5313372"/>
            <a:ext cx="8616633" cy="79811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Let us understand the life cycle of the thread with the help of the following figure.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027718" y="1536700"/>
            <a:ext cx="7086600" cy="4203700"/>
            <a:chOff x="1295400" y="1536700"/>
            <a:chExt cx="7086600" cy="4203700"/>
          </a:xfrm>
        </p:grpSpPr>
        <p:sp>
          <p:nvSpPr>
            <p:cNvPr id="24579" name="Line 49"/>
            <p:cNvSpPr>
              <a:spLocks noChangeShapeType="1"/>
            </p:cNvSpPr>
            <p:nvPr/>
          </p:nvSpPr>
          <p:spPr bwMode="auto">
            <a:xfrm>
              <a:off x="7239000" y="5321300"/>
              <a:ext cx="914400" cy="0"/>
            </a:xfrm>
            <a:prstGeom prst="line">
              <a:avLst/>
            </a:prstGeom>
            <a:noFill/>
            <a:ln w="9525">
              <a:solidFill>
                <a:schemeClr val="tx1"/>
              </a:solidFill>
              <a:round/>
              <a:headEnd/>
              <a:tailEnd/>
            </a:ln>
          </p:spPr>
          <p:txBody>
            <a:bodyPr/>
            <a:lstStyle/>
            <a:p>
              <a:endParaRPr lang="en-US"/>
            </a:p>
          </p:txBody>
        </p:sp>
        <p:sp>
          <p:nvSpPr>
            <p:cNvPr id="4" name="AutoShape 30"/>
            <p:cNvSpPr>
              <a:spLocks noChangeArrowheads="1"/>
            </p:cNvSpPr>
            <p:nvPr/>
          </p:nvSpPr>
          <p:spPr bwMode="auto">
            <a:xfrm>
              <a:off x="2971800" y="1536700"/>
              <a:ext cx="1295400" cy="762000"/>
            </a:xfrm>
            <a:prstGeom prst="roundRect">
              <a:avLst>
                <a:gd name="adj" fmla="val 50000"/>
              </a:avLst>
            </a:prstGeom>
            <a:noFill/>
            <a:ln w="9525">
              <a:solidFill>
                <a:schemeClr val="tx1"/>
              </a:solidFill>
              <a:round/>
              <a:headEnd/>
              <a:tailEnd/>
            </a:ln>
          </p:spPr>
          <p:txBody>
            <a:bodyPr wrap="none" anchor="ctr"/>
            <a:lstStyle/>
            <a:p>
              <a:endParaRPr lang="en-IN"/>
            </a:p>
          </p:txBody>
        </p:sp>
        <p:sp>
          <p:nvSpPr>
            <p:cNvPr id="5" name="AutoShape 31"/>
            <p:cNvSpPr>
              <a:spLocks noChangeArrowheads="1"/>
            </p:cNvSpPr>
            <p:nvPr/>
          </p:nvSpPr>
          <p:spPr bwMode="auto">
            <a:xfrm>
              <a:off x="1295400" y="1536700"/>
              <a:ext cx="1066800" cy="762000"/>
            </a:xfrm>
            <a:prstGeom prst="roundRect">
              <a:avLst>
                <a:gd name="adj" fmla="val 16667"/>
              </a:avLst>
            </a:prstGeom>
            <a:noFill/>
            <a:ln w="9525">
              <a:solidFill>
                <a:schemeClr val="tx1"/>
              </a:solidFill>
              <a:round/>
              <a:headEnd/>
              <a:tailEnd/>
            </a:ln>
          </p:spPr>
          <p:txBody>
            <a:bodyPr wrap="none" anchor="ctr"/>
            <a:lstStyle/>
            <a:p>
              <a:endParaRPr lang="en-IN"/>
            </a:p>
          </p:txBody>
        </p:sp>
        <p:sp>
          <p:nvSpPr>
            <p:cNvPr id="6" name="Text Box 32"/>
            <p:cNvSpPr txBox="1">
              <a:spLocks noChangeArrowheads="1"/>
            </p:cNvSpPr>
            <p:nvPr/>
          </p:nvSpPr>
          <p:spPr bwMode="auto">
            <a:xfrm>
              <a:off x="1447800" y="1765300"/>
              <a:ext cx="750888" cy="336550"/>
            </a:xfrm>
            <a:prstGeom prst="rect">
              <a:avLst/>
            </a:prstGeom>
            <a:noFill/>
            <a:ln w="9525">
              <a:noFill/>
              <a:miter lim="800000"/>
              <a:headEnd/>
              <a:tailEnd/>
            </a:ln>
          </p:spPr>
          <p:txBody>
            <a:bodyPr wrap="none">
              <a:spAutoFit/>
            </a:bodyPr>
            <a:lstStyle/>
            <a:p>
              <a:r>
                <a:rPr lang="en-US" sz="1600">
                  <a:latin typeface="Arial" charset="0"/>
                </a:rPr>
                <a:t>Start()</a:t>
              </a:r>
            </a:p>
          </p:txBody>
        </p:sp>
        <p:sp>
          <p:nvSpPr>
            <p:cNvPr id="7" name="Text Box 33"/>
            <p:cNvSpPr txBox="1">
              <a:spLocks noChangeArrowheads="1"/>
            </p:cNvSpPr>
            <p:nvPr/>
          </p:nvSpPr>
          <p:spPr bwMode="auto">
            <a:xfrm>
              <a:off x="3124200" y="1765300"/>
              <a:ext cx="839788" cy="336550"/>
            </a:xfrm>
            <a:prstGeom prst="rect">
              <a:avLst/>
            </a:prstGeom>
            <a:noFill/>
            <a:ln w="9525">
              <a:noFill/>
              <a:miter lim="800000"/>
              <a:headEnd/>
              <a:tailEnd/>
            </a:ln>
          </p:spPr>
          <p:txBody>
            <a:bodyPr wrap="none">
              <a:spAutoFit/>
            </a:bodyPr>
            <a:lstStyle/>
            <a:p>
              <a:r>
                <a:rPr lang="en-US" sz="1600">
                  <a:latin typeface="Arial" charset="0"/>
                </a:rPr>
                <a:t>Started</a:t>
              </a:r>
            </a:p>
          </p:txBody>
        </p:sp>
        <p:sp>
          <p:nvSpPr>
            <p:cNvPr id="8" name="Freeform 34"/>
            <p:cNvSpPr>
              <a:spLocks/>
            </p:cNvSpPr>
            <p:nvPr/>
          </p:nvSpPr>
          <p:spPr bwMode="auto">
            <a:xfrm flipV="1">
              <a:off x="2386013" y="1841500"/>
              <a:ext cx="585787" cy="76200"/>
            </a:xfrm>
            <a:custGeom>
              <a:avLst/>
              <a:gdLst>
                <a:gd name="T0" fmla="*/ 0 w 427"/>
                <a:gd name="T1" fmla="*/ 0 h 1"/>
                <a:gd name="T2" fmla="*/ 2147483647 w 427"/>
                <a:gd name="T3" fmla="*/ 0 h 1"/>
                <a:gd name="T4" fmla="*/ 0 60000 65536"/>
                <a:gd name="T5" fmla="*/ 0 60000 65536"/>
                <a:gd name="T6" fmla="*/ 0 w 427"/>
                <a:gd name="T7" fmla="*/ 0 h 1"/>
                <a:gd name="T8" fmla="*/ 427 w 427"/>
                <a:gd name="T9" fmla="*/ 1 h 1"/>
              </a:gdLst>
              <a:ahLst/>
              <a:cxnLst>
                <a:cxn ang="T4">
                  <a:pos x="T0" y="T1"/>
                </a:cxn>
                <a:cxn ang="T5">
                  <a:pos x="T2" y="T3"/>
                </a:cxn>
              </a:cxnLst>
              <a:rect l="T6" t="T7" r="T8" b="T9"/>
              <a:pathLst>
                <a:path w="427" h="1">
                  <a:moveTo>
                    <a:pt x="0" y="0"/>
                  </a:moveTo>
                  <a:lnTo>
                    <a:pt x="427" y="0"/>
                  </a:lnTo>
                </a:path>
              </a:pathLst>
            </a:custGeom>
            <a:noFill/>
            <a:ln w="9525">
              <a:solidFill>
                <a:schemeClr val="tx1"/>
              </a:solidFill>
              <a:round/>
              <a:headEnd/>
              <a:tailEnd type="triangle" w="med" len="med"/>
            </a:ln>
          </p:spPr>
          <p:txBody>
            <a:bodyPr/>
            <a:lstStyle/>
            <a:p>
              <a:endParaRPr lang="en-US"/>
            </a:p>
          </p:txBody>
        </p:sp>
        <p:sp>
          <p:nvSpPr>
            <p:cNvPr id="24585" name="Line 35"/>
            <p:cNvSpPr>
              <a:spLocks noChangeShapeType="1"/>
            </p:cNvSpPr>
            <p:nvPr/>
          </p:nvSpPr>
          <p:spPr bwMode="auto">
            <a:xfrm>
              <a:off x="3581400" y="2298700"/>
              <a:ext cx="0" cy="914400"/>
            </a:xfrm>
            <a:prstGeom prst="line">
              <a:avLst/>
            </a:prstGeom>
            <a:noFill/>
            <a:ln w="9525">
              <a:solidFill>
                <a:schemeClr val="tx1"/>
              </a:solidFill>
              <a:round/>
              <a:headEnd/>
              <a:tailEnd/>
            </a:ln>
          </p:spPr>
          <p:txBody>
            <a:bodyPr/>
            <a:lstStyle/>
            <a:p>
              <a:endParaRPr lang="en-US"/>
            </a:p>
          </p:txBody>
        </p:sp>
        <p:sp>
          <p:nvSpPr>
            <p:cNvPr id="24586" name="Line 36"/>
            <p:cNvSpPr>
              <a:spLocks noChangeShapeType="1"/>
            </p:cNvSpPr>
            <p:nvPr/>
          </p:nvSpPr>
          <p:spPr bwMode="auto">
            <a:xfrm>
              <a:off x="3581400" y="3213100"/>
              <a:ext cx="609600" cy="0"/>
            </a:xfrm>
            <a:prstGeom prst="line">
              <a:avLst/>
            </a:prstGeom>
            <a:noFill/>
            <a:ln w="9525">
              <a:solidFill>
                <a:schemeClr val="tx1"/>
              </a:solidFill>
              <a:round/>
              <a:headEnd/>
              <a:tailEnd type="triangle" w="med" len="med"/>
            </a:ln>
          </p:spPr>
          <p:txBody>
            <a:bodyPr/>
            <a:lstStyle/>
            <a:p>
              <a:endParaRPr lang="en-US"/>
            </a:p>
          </p:txBody>
        </p:sp>
        <p:sp>
          <p:nvSpPr>
            <p:cNvPr id="11" name="AutoShape 37"/>
            <p:cNvSpPr>
              <a:spLocks noChangeArrowheads="1"/>
            </p:cNvSpPr>
            <p:nvPr/>
          </p:nvSpPr>
          <p:spPr bwMode="auto">
            <a:xfrm>
              <a:off x="4191000" y="2832100"/>
              <a:ext cx="1066800" cy="609600"/>
            </a:xfrm>
            <a:prstGeom prst="roundRect">
              <a:avLst>
                <a:gd name="adj" fmla="val 16667"/>
              </a:avLst>
            </a:prstGeom>
            <a:noFill/>
            <a:ln w="9525">
              <a:solidFill>
                <a:schemeClr val="tx1"/>
              </a:solidFill>
              <a:round/>
              <a:headEnd/>
              <a:tailEnd/>
            </a:ln>
          </p:spPr>
          <p:txBody>
            <a:bodyPr wrap="none" anchor="ctr"/>
            <a:lstStyle/>
            <a:p>
              <a:endParaRPr lang="en-IN"/>
            </a:p>
          </p:txBody>
        </p:sp>
        <p:sp>
          <p:nvSpPr>
            <p:cNvPr id="12" name="Text Box 38"/>
            <p:cNvSpPr txBox="1">
              <a:spLocks noChangeArrowheads="1"/>
            </p:cNvSpPr>
            <p:nvPr/>
          </p:nvSpPr>
          <p:spPr bwMode="auto">
            <a:xfrm>
              <a:off x="4267199" y="2984499"/>
              <a:ext cx="1007197" cy="338554"/>
            </a:xfrm>
            <a:prstGeom prst="rect">
              <a:avLst/>
            </a:prstGeom>
            <a:noFill/>
            <a:ln w="9525">
              <a:noFill/>
              <a:miter lim="800000"/>
              <a:headEnd/>
              <a:tailEnd/>
            </a:ln>
          </p:spPr>
          <p:txBody>
            <a:bodyPr wrap="square">
              <a:spAutoFit/>
            </a:bodyPr>
            <a:lstStyle/>
            <a:p>
              <a:r>
                <a:rPr lang="en-US" sz="1600">
                  <a:latin typeface="Arial" charset="0"/>
                </a:rPr>
                <a:t>Sleep()</a:t>
              </a:r>
            </a:p>
          </p:txBody>
        </p:sp>
        <p:sp>
          <p:nvSpPr>
            <p:cNvPr id="13" name="AutoShape 39"/>
            <p:cNvSpPr>
              <a:spLocks noChangeArrowheads="1"/>
            </p:cNvSpPr>
            <p:nvPr/>
          </p:nvSpPr>
          <p:spPr bwMode="auto">
            <a:xfrm>
              <a:off x="5867400" y="2847975"/>
              <a:ext cx="1447800" cy="685800"/>
            </a:xfrm>
            <a:prstGeom prst="roundRect">
              <a:avLst>
                <a:gd name="adj" fmla="val 50000"/>
              </a:avLst>
            </a:prstGeom>
            <a:noFill/>
            <a:ln w="9525">
              <a:solidFill>
                <a:schemeClr val="tx1"/>
              </a:solidFill>
              <a:round/>
              <a:headEnd/>
              <a:tailEnd/>
            </a:ln>
          </p:spPr>
          <p:txBody>
            <a:bodyPr wrap="none" anchor="ctr"/>
            <a:lstStyle/>
            <a:p>
              <a:endParaRPr lang="en-IN"/>
            </a:p>
          </p:txBody>
        </p:sp>
        <p:sp>
          <p:nvSpPr>
            <p:cNvPr id="14" name="Text Box 40"/>
            <p:cNvSpPr txBox="1">
              <a:spLocks noChangeArrowheads="1"/>
            </p:cNvSpPr>
            <p:nvPr/>
          </p:nvSpPr>
          <p:spPr bwMode="auto">
            <a:xfrm>
              <a:off x="6003925" y="2908300"/>
              <a:ext cx="1518996" cy="584775"/>
            </a:xfrm>
            <a:prstGeom prst="rect">
              <a:avLst/>
            </a:prstGeom>
            <a:noFill/>
            <a:ln w="9525">
              <a:noFill/>
              <a:miter lim="800000"/>
              <a:headEnd/>
              <a:tailEnd/>
            </a:ln>
          </p:spPr>
          <p:txBody>
            <a:bodyPr wrap="square">
              <a:spAutoFit/>
            </a:bodyPr>
            <a:lstStyle/>
            <a:p>
              <a:r>
                <a:rPr lang="en-US" sz="1600" dirty="0">
                  <a:latin typeface="Arial" charset="0"/>
                </a:rPr>
                <a:t>Wait/Join</a:t>
              </a:r>
            </a:p>
            <a:p>
              <a:r>
                <a:rPr lang="en-US" sz="1600" dirty="0">
                  <a:latin typeface="Arial" charset="0"/>
                </a:rPr>
                <a:t>Sleep</a:t>
              </a:r>
            </a:p>
          </p:txBody>
        </p:sp>
        <p:sp>
          <p:nvSpPr>
            <p:cNvPr id="24591" name="Line 41"/>
            <p:cNvSpPr>
              <a:spLocks noChangeShapeType="1"/>
            </p:cNvSpPr>
            <p:nvPr/>
          </p:nvSpPr>
          <p:spPr bwMode="auto">
            <a:xfrm>
              <a:off x="5257800" y="3213100"/>
              <a:ext cx="609600" cy="0"/>
            </a:xfrm>
            <a:prstGeom prst="line">
              <a:avLst/>
            </a:prstGeom>
            <a:noFill/>
            <a:ln w="9525">
              <a:solidFill>
                <a:schemeClr val="tx1"/>
              </a:solidFill>
              <a:round/>
              <a:headEnd/>
              <a:tailEnd type="triangle" w="med" len="med"/>
            </a:ln>
          </p:spPr>
          <p:txBody>
            <a:bodyPr/>
            <a:lstStyle/>
            <a:p>
              <a:endParaRPr lang="en-US"/>
            </a:p>
          </p:txBody>
        </p:sp>
        <p:sp>
          <p:nvSpPr>
            <p:cNvPr id="24592" name="AutoShape 42"/>
            <p:cNvSpPr>
              <a:spLocks noChangeArrowheads="1"/>
            </p:cNvSpPr>
            <p:nvPr/>
          </p:nvSpPr>
          <p:spPr bwMode="auto">
            <a:xfrm>
              <a:off x="6019800" y="4127500"/>
              <a:ext cx="1066800" cy="533400"/>
            </a:xfrm>
            <a:prstGeom prst="flowChartAlternateProcess">
              <a:avLst/>
            </a:prstGeom>
            <a:noFill/>
            <a:ln w="9525">
              <a:solidFill>
                <a:schemeClr val="tx1"/>
              </a:solidFill>
              <a:miter lim="800000"/>
              <a:headEnd/>
              <a:tailEnd/>
            </a:ln>
          </p:spPr>
          <p:txBody>
            <a:bodyPr wrap="none" anchor="ctr"/>
            <a:lstStyle/>
            <a:p>
              <a:endParaRPr lang="en-IN"/>
            </a:p>
          </p:txBody>
        </p:sp>
        <p:sp>
          <p:nvSpPr>
            <p:cNvPr id="24593" name="Text Box 43"/>
            <p:cNvSpPr txBox="1">
              <a:spLocks noChangeArrowheads="1"/>
            </p:cNvSpPr>
            <p:nvPr/>
          </p:nvSpPr>
          <p:spPr bwMode="auto">
            <a:xfrm>
              <a:off x="6019800" y="4203700"/>
              <a:ext cx="1079500" cy="336550"/>
            </a:xfrm>
            <a:prstGeom prst="rect">
              <a:avLst/>
            </a:prstGeom>
            <a:noFill/>
            <a:ln w="9525">
              <a:noFill/>
              <a:miter lim="800000"/>
              <a:headEnd/>
              <a:tailEnd/>
            </a:ln>
          </p:spPr>
          <p:txBody>
            <a:bodyPr wrap="none">
              <a:spAutoFit/>
            </a:bodyPr>
            <a:lstStyle/>
            <a:p>
              <a:r>
                <a:rPr lang="en-US" sz="1600">
                  <a:latin typeface="Arial" charset="0"/>
                </a:rPr>
                <a:t>Interrupt()</a:t>
              </a:r>
            </a:p>
          </p:txBody>
        </p:sp>
        <p:sp>
          <p:nvSpPr>
            <p:cNvPr id="24594" name="Line 46"/>
            <p:cNvSpPr>
              <a:spLocks noChangeShapeType="1"/>
            </p:cNvSpPr>
            <p:nvPr/>
          </p:nvSpPr>
          <p:spPr bwMode="auto">
            <a:xfrm>
              <a:off x="6553200" y="3517900"/>
              <a:ext cx="0" cy="609600"/>
            </a:xfrm>
            <a:prstGeom prst="line">
              <a:avLst/>
            </a:prstGeom>
            <a:noFill/>
            <a:ln w="9525">
              <a:solidFill>
                <a:schemeClr val="tx1"/>
              </a:solidFill>
              <a:round/>
              <a:headEnd/>
              <a:tailEnd type="triangle" w="med" len="med"/>
            </a:ln>
          </p:spPr>
          <p:txBody>
            <a:bodyPr/>
            <a:lstStyle/>
            <a:p>
              <a:endParaRPr lang="en-US"/>
            </a:p>
          </p:txBody>
        </p:sp>
        <p:sp>
          <p:nvSpPr>
            <p:cNvPr id="24595" name="Line 47"/>
            <p:cNvSpPr>
              <a:spLocks noChangeShapeType="1"/>
            </p:cNvSpPr>
            <p:nvPr/>
          </p:nvSpPr>
          <p:spPr bwMode="auto">
            <a:xfrm>
              <a:off x="6553200" y="4660900"/>
              <a:ext cx="0" cy="304800"/>
            </a:xfrm>
            <a:prstGeom prst="line">
              <a:avLst/>
            </a:prstGeom>
            <a:noFill/>
            <a:ln w="9525">
              <a:solidFill>
                <a:schemeClr val="tx1"/>
              </a:solidFill>
              <a:round/>
              <a:headEnd/>
              <a:tailEnd type="triangle" w="med" len="med"/>
            </a:ln>
          </p:spPr>
          <p:txBody>
            <a:bodyPr/>
            <a:lstStyle/>
            <a:p>
              <a:endParaRPr lang="en-US"/>
            </a:p>
          </p:txBody>
        </p:sp>
        <p:sp>
          <p:nvSpPr>
            <p:cNvPr id="24596" name="Line 48"/>
            <p:cNvSpPr>
              <a:spLocks noChangeShapeType="1"/>
            </p:cNvSpPr>
            <p:nvPr/>
          </p:nvSpPr>
          <p:spPr bwMode="auto">
            <a:xfrm>
              <a:off x="7086600" y="4356100"/>
              <a:ext cx="1295400" cy="0"/>
            </a:xfrm>
            <a:prstGeom prst="line">
              <a:avLst/>
            </a:prstGeom>
            <a:noFill/>
            <a:ln w="9525">
              <a:solidFill>
                <a:schemeClr val="tx1"/>
              </a:solidFill>
              <a:round/>
              <a:headEnd/>
              <a:tailEnd/>
            </a:ln>
          </p:spPr>
          <p:txBody>
            <a:bodyPr/>
            <a:lstStyle/>
            <a:p>
              <a:endParaRPr lang="en-US"/>
            </a:p>
          </p:txBody>
        </p:sp>
        <p:sp>
          <p:nvSpPr>
            <p:cNvPr id="24597" name="Line 50"/>
            <p:cNvSpPr>
              <a:spLocks noChangeShapeType="1"/>
            </p:cNvSpPr>
            <p:nvPr/>
          </p:nvSpPr>
          <p:spPr bwMode="auto">
            <a:xfrm>
              <a:off x="8382000" y="1841500"/>
              <a:ext cx="0" cy="3473450"/>
            </a:xfrm>
            <a:prstGeom prst="line">
              <a:avLst/>
            </a:prstGeom>
            <a:noFill/>
            <a:ln w="9525">
              <a:solidFill>
                <a:schemeClr val="tx1"/>
              </a:solidFill>
              <a:round/>
              <a:headEnd/>
              <a:tailEnd/>
            </a:ln>
          </p:spPr>
          <p:txBody>
            <a:bodyPr/>
            <a:lstStyle/>
            <a:p>
              <a:endParaRPr lang="en-US"/>
            </a:p>
          </p:txBody>
        </p:sp>
        <p:sp>
          <p:nvSpPr>
            <p:cNvPr id="24598" name="Line 51"/>
            <p:cNvSpPr>
              <a:spLocks noChangeShapeType="1"/>
            </p:cNvSpPr>
            <p:nvPr/>
          </p:nvSpPr>
          <p:spPr bwMode="auto">
            <a:xfrm>
              <a:off x="8153400" y="5321300"/>
              <a:ext cx="228600" cy="0"/>
            </a:xfrm>
            <a:prstGeom prst="line">
              <a:avLst/>
            </a:prstGeom>
            <a:noFill/>
            <a:ln w="9525">
              <a:solidFill>
                <a:schemeClr val="tx1"/>
              </a:solidFill>
              <a:round/>
              <a:headEnd/>
              <a:tailEnd/>
            </a:ln>
          </p:spPr>
          <p:txBody>
            <a:bodyPr/>
            <a:lstStyle/>
            <a:p>
              <a:endParaRPr lang="en-US"/>
            </a:p>
          </p:txBody>
        </p:sp>
        <p:sp>
          <p:nvSpPr>
            <p:cNvPr id="24599" name="Line 52"/>
            <p:cNvSpPr>
              <a:spLocks noChangeShapeType="1"/>
            </p:cNvSpPr>
            <p:nvPr/>
          </p:nvSpPr>
          <p:spPr bwMode="auto">
            <a:xfrm>
              <a:off x="4267200" y="1841500"/>
              <a:ext cx="4114800" cy="0"/>
            </a:xfrm>
            <a:prstGeom prst="line">
              <a:avLst/>
            </a:prstGeom>
            <a:noFill/>
            <a:ln w="9525">
              <a:solidFill>
                <a:schemeClr val="tx1"/>
              </a:solidFill>
              <a:round/>
              <a:headEnd/>
              <a:tailEnd/>
            </a:ln>
          </p:spPr>
          <p:txBody>
            <a:bodyPr/>
            <a:lstStyle/>
            <a:p>
              <a:endParaRPr lang="en-US"/>
            </a:p>
          </p:txBody>
        </p:sp>
        <p:sp>
          <p:nvSpPr>
            <p:cNvPr id="24600" name="Line 53"/>
            <p:cNvSpPr>
              <a:spLocks noChangeShapeType="1"/>
            </p:cNvSpPr>
            <p:nvPr/>
          </p:nvSpPr>
          <p:spPr bwMode="auto">
            <a:xfrm>
              <a:off x="7620000" y="4356100"/>
              <a:ext cx="381000" cy="0"/>
            </a:xfrm>
            <a:prstGeom prst="line">
              <a:avLst/>
            </a:prstGeom>
            <a:noFill/>
            <a:ln w="9525">
              <a:solidFill>
                <a:schemeClr val="tx1"/>
              </a:solidFill>
              <a:round/>
              <a:headEnd/>
              <a:tailEnd type="triangle" w="med" len="med"/>
            </a:ln>
          </p:spPr>
          <p:txBody>
            <a:bodyPr/>
            <a:lstStyle/>
            <a:p>
              <a:endParaRPr lang="en-US"/>
            </a:p>
          </p:txBody>
        </p:sp>
        <p:sp>
          <p:nvSpPr>
            <p:cNvPr id="24601" name="Line 54"/>
            <p:cNvSpPr>
              <a:spLocks noChangeShapeType="1"/>
            </p:cNvSpPr>
            <p:nvPr/>
          </p:nvSpPr>
          <p:spPr bwMode="auto">
            <a:xfrm>
              <a:off x="7620000" y="5321300"/>
              <a:ext cx="457200" cy="0"/>
            </a:xfrm>
            <a:prstGeom prst="line">
              <a:avLst/>
            </a:prstGeom>
            <a:noFill/>
            <a:ln w="9525">
              <a:solidFill>
                <a:schemeClr val="tx1"/>
              </a:solidFill>
              <a:round/>
              <a:headEnd/>
              <a:tailEnd type="triangle" w="med" len="med"/>
            </a:ln>
          </p:spPr>
          <p:txBody>
            <a:bodyPr/>
            <a:lstStyle/>
            <a:p>
              <a:endParaRPr lang="en-US"/>
            </a:p>
          </p:txBody>
        </p:sp>
        <p:sp>
          <p:nvSpPr>
            <p:cNvPr id="24602" name="Line 55"/>
            <p:cNvSpPr>
              <a:spLocks noChangeShapeType="1"/>
            </p:cNvSpPr>
            <p:nvPr/>
          </p:nvSpPr>
          <p:spPr bwMode="auto">
            <a:xfrm flipV="1">
              <a:off x="8382000" y="3213100"/>
              <a:ext cx="0" cy="762000"/>
            </a:xfrm>
            <a:prstGeom prst="line">
              <a:avLst/>
            </a:prstGeom>
            <a:noFill/>
            <a:ln w="9525">
              <a:solidFill>
                <a:schemeClr val="tx1"/>
              </a:solidFill>
              <a:round/>
              <a:headEnd/>
              <a:tailEnd type="triangle" w="med" len="med"/>
            </a:ln>
          </p:spPr>
          <p:txBody>
            <a:bodyPr/>
            <a:lstStyle/>
            <a:p>
              <a:endParaRPr lang="en-US"/>
            </a:p>
          </p:txBody>
        </p:sp>
        <p:sp>
          <p:nvSpPr>
            <p:cNvPr id="24603" name="Line 56"/>
            <p:cNvSpPr>
              <a:spLocks noChangeShapeType="1"/>
            </p:cNvSpPr>
            <p:nvPr/>
          </p:nvSpPr>
          <p:spPr bwMode="auto">
            <a:xfrm flipH="1">
              <a:off x="6019800" y="1841500"/>
              <a:ext cx="1143000" cy="0"/>
            </a:xfrm>
            <a:prstGeom prst="line">
              <a:avLst/>
            </a:prstGeom>
            <a:noFill/>
            <a:ln w="9525">
              <a:solidFill>
                <a:schemeClr val="tx1"/>
              </a:solidFill>
              <a:round/>
              <a:headEnd/>
              <a:tailEnd type="triangle" w="med" len="med"/>
            </a:ln>
          </p:spPr>
          <p:txBody>
            <a:bodyPr/>
            <a:lstStyle/>
            <a:p>
              <a:endParaRPr lang="en-US"/>
            </a:p>
          </p:txBody>
        </p:sp>
        <p:sp>
          <p:nvSpPr>
            <p:cNvPr id="24604" name="Text Box 45"/>
            <p:cNvSpPr txBox="1">
              <a:spLocks noChangeArrowheads="1"/>
            </p:cNvSpPr>
            <p:nvPr/>
          </p:nvSpPr>
          <p:spPr bwMode="auto">
            <a:xfrm>
              <a:off x="5867400" y="5149850"/>
              <a:ext cx="1447800" cy="336550"/>
            </a:xfrm>
            <a:prstGeom prst="rect">
              <a:avLst/>
            </a:prstGeom>
            <a:solidFill>
              <a:schemeClr val="bg1"/>
            </a:solidFill>
            <a:ln w="9525">
              <a:noFill/>
              <a:miter lim="800000"/>
              <a:headEnd/>
              <a:tailEnd/>
            </a:ln>
          </p:spPr>
          <p:txBody>
            <a:bodyPr>
              <a:spAutoFit/>
            </a:bodyPr>
            <a:lstStyle/>
            <a:p>
              <a:r>
                <a:rPr lang="en-US" sz="1600">
                  <a:latin typeface="Arial" charset="0"/>
                </a:rPr>
                <a:t>Time Expires</a:t>
              </a:r>
            </a:p>
          </p:txBody>
        </p:sp>
        <p:sp>
          <p:nvSpPr>
            <p:cNvPr id="29" name="AutoShape 57"/>
            <p:cNvSpPr>
              <a:spLocks noChangeArrowheads="1"/>
            </p:cNvSpPr>
            <p:nvPr/>
          </p:nvSpPr>
          <p:spPr bwMode="auto">
            <a:xfrm>
              <a:off x="5803900" y="4978400"/>
              <a:ext cx="1524000" cy="762000"/>
            </a:xfrm>
            <a:prstGeom prst="roundRect">
              <a:avLst>
                <a:gd name="adj" fmla="val 50000"/>
              </a:avLst>
            </a:prstGeom>
            <a:noFill/>
            <a:ln w="9525">
              <a:solidFill>
                <a:schemeClr val="tx1"/>
              </a:solidFill>
              <a:round/>
              <a:headEnd/>
              <a:tailEnd/>
            </a:ln>
          </p:spPr>
          <p:txBody>
            <a:bodyPr wrap="none" anchor="ctr"/>
            <a:lstStyle/>
            <a:p>
              <a:endParaRPr lang="en-IN"/>
            </a:p>
          </p:txBody>
        </p:sp>
      </p:grpSp>
      <p:sp>
        <p:nvSpPr>
          <p:cNvPr id="32" name="Rectangle 31"/>
          <p:cNvSpPr/>
          <p:nvPr/>
        </p:nvSpPr>
        <p:spPr>
          <a:xfrm>
            <a:off x="0" y="0"/>
            <a:ext cx="9144000" cy="68607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Thread Life Cycle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01512" y="1600200"/>
            <a:ext cx="7339013" cy="3656013"/>
            <a:chOff x="1295400" y="1600200"/>
            <a:chExt cx="7339013" cy="3656013"/>
          </a:xfrm>
        </p:grpSpPr>
        <p:sp>
          <p:nvSpPr>
            <p:cNvPr id="3" name="AutoShape 53"/>
            <p:cNvSpPr>
              <a:spLocks noChangeArrowheads="1"/>
            </p:cNvSpPr>
            <p:nvPr/>
          </p:nvSpPr>
          <p:spPr bwMode="auto">
            <a:xfrm>
              <a:off x="2971800" y="1600200"/>
              <a:ext cx="1295400" cy="762000"/>
            </a:xfrm>
            <a:prstGeom prst="roundRect">
              <a:avLst>
                <a:gd name="adj" fmla="val 50000"/>
              </a:avLst>
            </a:prstGeom>
            <a:noFill/>
            <a:ln w="9525">
              <a:solidFill>
                <a:schemeClr val="tx1"/>
              </a:solidFill>
              <a:round/>
              <a:headEnd/>
              <a:tailEnd/>
            </a:ln>
          </p:spPr>
          <p:txBody>
            <a:bodyPr wrap="none" anchor="ctr"/>
            <a:lstStyle/>
            <a:p>
              <a:endParaRPr lang="en-IN"/>
            </a:p>
          </p:txBody>
        </p:sp>
        <p:sp>
          <p:nvSpPr>
            <p:cNvPr id="4" name="AutoShape 54"/>
            <p:cNvSpPr>
              <a:spLocks noChangeArrowheads="1"/>
            </p:cNvSpPr>
            <p:nvPr/>
          </p:nvSpPr>
          <p:spPr bwMode="auto">
            <a:xfrm>
              <a:off x="1295400" y="1600200"/>
              <a:ext cx="1066800" cy="762000"/>
            </a:xfrm>
            <a:prstGeom prst="roundRect">
              <a:avLst>
                <a:gd name="adj" fmla="val 16667"/>
              </a:avLst>
            </a:prstGeom>
            <a:noFill/>
            <a:ln w="9525">
              <a:solidFill>
                <a:schemeClr val="tx1"/>
              </a:solidFill>
              <a:round/>
              <a:headEnd/>
              <a:tailEnd/>
            </a:ln>
          </p:spPr>
          <p:txBody>
            <a:bodyPr wrap="none" anchor="ctr"/>
            <a:lstStyle/>
            <a:p>
              <a:endParaRPr lang="en-IN"/>
            </a:p>
          </p:txBody>
        </p:sp>
        <p:sp>
          <p:nvSpPr>
            <p:cNvPr id="5" name="Text Box 55"/>
            <p:cNvSpPr txBox="1">
              <a:spLocks noChangeArrowheads="1"/>
            </p:cNvSpPr>
            <p:nvPr/>
          </p:nvSpPr>
          <p:spPr bwMode="auto">
            <a:xfrm>
              <a:off x="1447800" y="1828800"/>
              <a:ext cx="750888" cy="336550"/>
            </a:xfrm>
            <a:prstGeom prst="rect">
              <a:avLst/>
            </a:prstGeom>
            <a:noFill/>
            <a:ln w="9525">
              <a:noFill/>
              <a:miter lim="800000"/>
              <a:headEnd/>
              <a:tailEnd/>
            </a:ln>
          </p:spPr>
          <p:txBody>
            <a:bodyPr wrap="none">
              <a:spAutoFit/>
            </a:bodyPr>
            <a:lstStyle/>
            <a:p>
              <a:r>
                <a:rPr lang="en-US" sz="1600">
                  <a:latin typeface="Arial" charset="0"/>
                </a:rPr>
                <a:t>Start()</a:t>
              </a:r>
            </a:p>
          </p:txBody>
        </p:sp>
        <p:sp>
          <p:nvSpPr>
            <p:cNvPr id="6" name="Text Box 56"/>
            <p:cNvSpPr txBox="1">
              <a:spLocks noChangeArrowheads="1"/>
            </p:cNvSpPr>
            <p:nvPr/>
          </p:nvSpPr>
          <p:spPr bwMode="auto">
            <a:xfrm>
              <a:off x="3124200" y="1828800"/>
              <a:ext cx="839788" cy="336550"/>
            </a:xfrm>
            <a:prstGeom prst="rect">
              <a:avLst/>
            </a:prstGeom>
            <a:noFill/>
            <a:ln w="9525">
              <a:noFill/>
              <a:miter lim="800000"/>
              <a:headEnd/>
              <a:tailEnd/>
            </a:ln>
          </p:spPr>
          <p:txBody>
            <a:bodyPr wrap="none">
              <a:spAutoFit/>
            </a:bodyPr>
            <a:lstStyle/>
            <a:p>
              <a:r>
                <a:rPr lang="en-US" sz="1600">
                  <a:latin typeface="Arial" charset="0"/>
                </a:rPr>
                <a:t>Started</a:t>
              </a:r>
            </a:p>
          </p:txBody>
        </p:sp>
        <p:sp>
          <p:nvSpPr>
            <p:cNvPr id="7" name="Freeform 57"/>
            <p:cNvSpPr>
              <a:spLocks/>
            </p:cNvSpPr>
            <p:nvPr/>
          </p:nvSpPr>
          <p:spPr bwMode="auto">
            <a:xfrm flipV="1">
              <a:off x="2386013" y="1905000"/>
              <a:ext cx="585787" cy="76200"/>
            </a:xfrm>
            <a:custGeom>
              <a:avLst/>
              <a:gdLst>
                <a:gd name="T0" fmla="*/ 0 w 427"/>
                <a:gd name="T1" fmla="*/ 0 h 1"/>
                <a:gd name="T2" fmla="*/ 2147483647 w 427"/>
                <a:gd name="T3" fmla="*/ 0 h 1"/>
                <a:gd name="T4" fmla="*/ 0 60000 65536"/>
                <a:gd name="T5" fmla="*/ 0 60000 65536"/>
                <a:gd name="T6" fmla="*/ 0 w 427"/>
                <a:gd name="T7" fmla="*/ 0 h 1"/>
                <a:gd name="T8" fmla="*/ 427 w 427"/>
                <a:gd name="T9" fmla="*/ 1 h 1"/>
              </a:gdLst>
              <a:ahLst/>
              <a:cxnLst>
                <a:cxn ang="T4">
                  <a:pos x="T0" y="T1"/>
                </a:cxn>
                <a:cxn ang="T5">
                  <a:pos x="T2" y="T3"/>
                </a:cxn>
              </a:cxnLst>
              <a:rect l="T6" t="T7" r="T8" b="T9"/>
              <a:pathLst>
                <a:path w="427" h="1">
                  <a:moveTo>
                    <a:pt x="0" y="0"/>
                  </a:moveTo>
                  <a:lnTo>
                    <a:pt x="427" y="0"/>
                  </a:lnTo>
                </a:path>
              </a:pathLst>
            </a:custGeom>
            <a:noFill/>
            <a:ln w="9525">
              <a:solidFill>
                <a:schemeClr val="tx1"/>
              </a:solidFill>
              <a:round/>
              <a:headEnd/>
              <a:tailEnd type="triangle" w="med" len="med"/>
            </a:ln>
          </p:spPr>
          <p:txBody>
            <a:bodyPr/>
            <a:lstStyle/>
            <a:p>
              <a:endParaRPr lang="en-US"/>
            </a:p>
          </p:txBody>
        </p:sp>
        <p:sp>
          <p:nvSpPr>
            <p:cNvPr id="8" name="AutoShape 58"/>
            <p:cNvSpPr>
              <a:spLocks noChangeArrowheads="1"/>
            </p:cNvSpPr>
            <p:nvPr/>
          </p:nvSpPr>
          <p:spPr bwMode="auto">
            <a:xfrm>
              <a:off x="3200400" y="3276600"/>
              <a:ext cx="990600" cy="609600"/>
            </a:xfrm>
            <a:prstGeom prst="flowChartAlternateProcess">
              <a:avLst/>
            </a:prstGeom>
            <a:noFill/>
            <a:ln w="9525">
              <a:solidFill>
                <a:schemeClr val="tx1"/>
              </a:solidFill>
              <a:miter lim="800000"/>
              <a:headEnd/>
              <a:tailEnd/>
            </a:ln>
          </p:spPr>
          <p:txBody>
            <a:bodyPr wrap="none" anchor="ctr"/>
            <a:lstStyle/>
            <a:p>
              <a:endParaRPr lang="en-IN"/>
            </a:p>
          </p:txBody>
        </p:sp>
        <p:sp>
          <p:nvSpPr>
            <p:cNvPr id="9" name="Text Box 59"/>
            <p:cNvSpPr txBox="1">
              <a:spLocks noChangeArrowheads="1"/>
            </p:cNvSpPr>
            <p:nvPr/>
          </p:nvSpPr>
          <p:spPr bwMode="auto">
            <a:xfrm>
              <a:off x="3276600" y="3429000"/>
              <a:ext cx="806450" cy="336550"/>
            </a:xfrm>
            <a:prstGeom prst="rect">
              <a:avLst/>
            </a:prstGeom>
            <a:noFill/>
            <a:ln w="9525">
              <a:noFill/>
              <a:miter lim="800000"/>
              <a:headEnd/>
              <a:tailEnd/>
            </a:ln>
          </p:spPr>
          <p:txBody>
            <a:bodyPr wrap="none">
              <a:spAutoFit/>
            </a:bodyPr>
            <a:lstStyle/>
            <a:p>
              <a:r>
                <a:rPr lang="en-US" sz="1600">
                  <a:latin typeface="Arial" charset="0"/>
                </a:rPr>
                <a:t>Abort()</a:t>
              </a:r>
            </a:p>
          </p:txBody>
        </p:sp>
        <p:sp>
          <p:nvSpPr>
            <p:cNvPr id="10" name="Line 60"/>
            <p:cNvSpPr>
              <a:spLocks noChangeShapeType="1"/>
            </p:cNvSpPr>
            <p:nvPr/>
          </p:nvSpPr>
          <p:spPr bwMode="auto">
            <a:xfrm>
              <a:off x="3581400" y="2362200"/>
              <a:ext cx="0" cy="914400"/>
            </a:xfrm>
            <a:prstGeom prst="line">
              <a:avLst/>
            </a:prstGeom>
            <a:noFill/>
            <a:ln w="9525">
              <a:solidFill>
                <a:schemeClr val="tx1"/>
              </a:solidFill>
              <a:round/>
              <a:headEnd/>
              <a:tailEnd/>
            </a:ln>
          </p:spPr>
          <p:txBody>
            <a:bodyPr/>
            <a:lstStyle/>
            <a:p>
              <a:endParaRPr lang="en-US"/>
            </a:p>
          </p:txBody>
        </p:sp>
        <p:sp>
          <p:nvSpPr>
            <p:cNvPr id="11" name="Line 61"/>
            <p:cNvSpPr>
              <a:spLocks noChangeShapeType="1"/>
            </p:cNvSpPr>
            <p:nvPr/>
          </p:nvSpPr>
          <p:spPr bwMode="auto">
            <a:xfrm>
              <a:off x="3581400" y="2743200"/>
              <a:ext cx="0" cy="381000"/>
            </a:xfrm>
            <a:prstGeom prst="line">
              <a:avLst/>
            </a:prstGeom>
            <a:noFill/>
            <a:ln w="9525">
              <a:solidFill>
                <a:schemeClr val="tx1"/>
              </a:solidFill>
              <a:round/>
              <a:headEnd/>
              <a:tailEnd type="triangle" w="med" len="med"/>
            </a:ln>
          </p:spPr>
          <p:txBody>
            <a:bodyPr/>
            <a:lstStyle/>
            <a:p>
              <a:endParaRPr lang="en-US"/>
            </a:p>
          </p:txBody>
        </p:sp>
        <p:sp>
          <p:nvSpPr>
            <p:cNvPr id="12" name="AutoShape 62"/>
            <p:cNvSpPr>
              <a:spLocks noChangeArrowheads="1"/>
            </p:cNvSpPr>
            <p:nvPr/>
          </p:nvSpPr>
          <p:spPr bwMode="auto">
            <a:xfrm>
              <a:off x="4769370" y="3291590"/>
              <a:ext cx="1436557" cy="605853"/>
            </a:xfrm>
            <a:prstGeom prst="flowChartAlternateProcess">
              <a:avLst/>
            </a:prstGeom>
            <a:noFill/>
            <a:ln w="9525">
              <a:solidFill>
                <a:schemeClr val="tx1"/>
              </a:solidFill>
              <a:miter lim="800000"/>
              <a:headEnd/>
              <a:tailEnd/>
            </a:ln>
          </p:spPr>
          <p:txBody>
            <a:bodyPr wrap="none" anchor="ctr"/>
            <a:lstStyle/>
            <a:p>
              <a:endParaRPr lang="en-IN"/>
            </a:p>
          </p:txBody>
        </p:sp>
        <p:sp>
          <p:nvSpPr>
            <p:cNvPr id="13" name="Text Box 63"/>
            <p:cNvSpPr txBox="1">
              <a:spLocks noChangeArrowheads="1"/>
            </p:cNvSpPr>
            <p:nvPr/>
          </p:nvSpPr>
          <p:spPr bwMode="auto">
            <a:xfrm>
              <a:off x="4759665" y="3399020"/>
              <a:ext cx="1414462" cy="336550"/>
            </a:xfrm>
            <a:prstGeom prst="rect">
              <a:avLst/>
            </a:prstGeom>
            <a:noFill/>
            <a:ln w="9525">
              <a:noFill/>
              <a:miter lim="800000"/>
              <a:headEnd/>
              <a:tailEnd/>
            </a:ln>
          </p:spPr>
          <p:txBody>
            <a:bodyPr wrap="none">
              <a:spAutoFit/>
            </a:bodyPr>
            <a:lstStyle/>
            <a:p>
              <a:r>
                <a:rPr lang="en-US" sz="1600" dirty="0">
                  <a:latin typeface="Arial" charset="0"/>
                </a:rPr>
                <a:t>Stop Request</a:t>
              </a:r>
            </a:p>
          </p:txBody>
        </p:sp>
        <p:sp>
          <p:nvSpPr>
            <p:cNvPr id="14" name="Line 64"/>
            <p:cNvSpPr>
              <a:spLocks noChangeShapeType="1"/>
            </p:cNvSpPr>
            <p:nvPr/>
          </p:nvSpPr>
          <p:spPr bwMode="auto">
            <a:xfrm>
              <a:off x="4191000" y="3581400"/>
              <a:ext cx="533400" cy="0"/>
            </a:xfrm>
            <a:prstGeom prst="line">
              <a:avLst/>
            </a:prstGeom>
            <a:noFill/>
            <a:ln w="9525">
              <a:solidFill>
                <a:schemeClr val="tx1"/>
              </a:solidFill>
              <a:round/>
              <a:headEnd/>
              <a:tailEnd type="triangle" w="med" len="med"/>
            </a:ln>
          </p:spPr>
          <p:txBody>
            <a:bodyPr/>
            <a:lstStyle/>
            <a:p>
              <a:endParaRPr lang="en-US"/>
            </a:p>
          </p:txBody>
        </p:sp>
        <p:sp>
          <p:nvSpPr>
            <p:cNvPr id="15" name="AutoShape 65"/>
            <p:cNvSpPr>
              <a:spLocks noChangeArrowheads="1"/>
            </p:cNvSpPr>
            <p:nvPr/>
          </p:nvSpPr>
          <p:spPr bwMode="auto">
            <a:xfrm>
              <a:off x="6553200" y="3084513"/>
              <a:ext cx="2057400" cy="982662"/>
            </a:xfrm>
            <a:prstGeom prst="roundRect">
              <a:avLst>
                <a:gd name="adj" fmla="val 16667"/>
              </a:avLst>
            </a:prstGeom>
            <a:noFill/>
            <a:ln w="9525">
              <a:solidFill>
                <a:schemeClr val="tx1"/>
              </a:solidFill>
              <a:round/>
              <a:headEnd/>
              <a:tailEnd/>
            </a:ln>
          </p:spPr>
          <p:txBody>
            <a:bodyPr wrap="none" anchor="ctr"/>
            <a:lstStyle/>
            <a:p>
              <a:endParaRPr lang="en-IN"/>
            </a:p>
          </p:txBody>
        </p:sp>
        <p:sp>
          <p:nvSpPr>
            <p:cNvPr id="16" name="Text Box 66"/>
            <p:cNvSpPr txBox="1">
              <a:spLocks noChangeArrowheads="1"/>
            </p:cNvSpPr>
            <p:nvPr/>
          </p:nvSpPr>
          <p:spPr bwMode="auto">
            <a:xfrm>
              <a:off x="6553200" y="3276600"/>
              <a:ext cx="2081213" cy="581025"/>
            </a:xfrm>
            <a:prstGeom prst="rect">
              <a:avLst/>
            </a:prstGeom>
            <a:noFill/>
            <a:ln w="9525">
              <a:noFill/>
              <a:miter lim="800000"/>
              <a:headEnd/>
              <a:tailEnd/>
            </a:ln>
          </p:spPr>
          <p:txBody>
            <a:bodyPr>
              <a:spAutoFit/>
            </a:bodyPr>
            <a:lstStyle/>
            <a:p>
              <a:r>
                <a:rPr lang="en-US" sz="1600">
                  <a:latin typeface="Arial" charset="0"/>
                </a:rPr>
                <a:t>Thread Responds to </a:t>
              </a:r>
            </a:p>
            <a:p>
              <a:r>
                <a:rPr lang="en-US" sz="1600">
                  <a:latin typeface="Arial" charset="0"/>
                </a:rPr>
                <a:t>Stop Request</a:t>
              </a:r>
            </a:p>
          </p:txBody>
        </p:sp>
        <p:sp>
          <p:nvSpPr>
            <p:cNvPr id="17" name="Line 67"/>
            <p:cNvSpPr>
              <a:spLocks noChangeShapeType="1"/>
            </p:cNvSpPr>
            <p:nvPr/>
          </p:nvSpPr>
          <p:spPr bwMode="auto">
            <a:xfrm>
              <a:off x="6205928" y="3627116"/>
              <a:ext cx="374754" cy="45719"/>
            </a:xfrm>
            <a:prstGeom prst="line">
              <a:avLst/>
            </a:prstGeom>
            <a:noFill/>
            <a:ln w="9525">
              <a:solidFill>
                <a:schemeClr val="tx1"/>
              </a:solidFill>
              <a:round/>
              <a:headEnd/>
              <a:tailEnd type="triangle" w="med" len="med"/>
            </a:ln>
          </p:spPr>
          <p:txBody>
            <a:bodyPr/>
            <a:lstStyle/>
            <a:p>
              <a:endParaRPr lang="en-US"/>
            </a:p>
          </p:txBody>
        </p:sp>
        <p:sp>
          <p:nvSpPr>
            <p:cNvPr id="18" name="Line 68"/>
            <p:cNvSpPr>
              <a:spLocks noChangeShapeType="1"/>
            </p:cNvSpPr>
            <p:nvPr/>
          </p:nvSpPr>
          <p:spPr bwMode="auto">
            <a:xfrm>
              <a:off x="7597775" y="4090988"/>
              <a:ext cx="0" cy="533400"/>
            </a:xfrm>
            <a:prstGeom prst="line">
              <a:avLst/>
            </a:prstGeom>
            <a:noFill/>
            <a:ln w="9525">
              <a:solidFill>
                <a:schemeClr val="tx1"/>
              </a:solidFill>
              <a:round/>
              <a:headEnd/>
              <a:tailEnd type="triangle" w="med" len="med"/>
            </a:ln>
          </p:spPr>
          <p:txBody>
            <a:bodyPr/>
            <a:lstStyle/>
            <a:p>
              <a:endParaRPr lang="en-US"/>
            </a:p>
          </p:txBody>
        </p:sp>
        <p:sp>
          <p:nvSpPr>
            <p:cNvPr id="19" name="AutoShape 69"/>
            <p:cNvSpPr>
              <a:spLocks noChangeArrowheads="1"/>
            </p:cNvSpPr>
            <p:nvPr/>
          </p:nvSpPr>
          <p:spPr bwMode="auto">
            <a:xfrm>
              <a:off x="7091363" y="4646613"/>
              <a:ext cx="990600" cy="609600"/>
            </a:xfrm>
            <a:prstGeom prst="flowChartAlternateProcess">
              <a:avLst/>
            </a:prstGeom>
            <a:noFill/>
            <a:ln w="9525">
              <a:solidFill>
                <a:schemeClr val="tx1"/>
              </a:solidFill>
              <a:miter lim="800000"/>
              <a:headEnd/>
              <a:tailEnd/>
            </a:ln>
          </p:spPr>
          <p:txBody>
            <a:bodyPr wrap="none" anchor="ctr"/>
            <a:lstStyle/>
            <a:p>
              <a:endParaRPr lang="en-IN"/>
            </a:p>
          </p:txBody>
        </p:sp>
        <p:sp>
          <p:nvSpPr>
            <p:cNvPr id="20" name="Text Box 70"/>
            <p:cNvSpPr txBox="1">
              <a:spLocks noChangeArrowheads="1"/>
            </p:cNvSpPr>
            <p:nvPr/>
          </p:nvSpPr>
          <p:spPr bwMode="auto">
            <a:xfrm>
              <a:off x="7086600" y="4648200"/>
              <a:ext cx="939800" cy="336550"/>
            </a:xfrm>
            <a:prstGeom prst="rect">
              <a:avLst/>
            </a:prstGeom>
            <a:noFill/>
            <a:ln w="9525">
              <a:noFill/>
              <a:miter lim="800000"/>
              <a:headEnd/>
              <a:tailEnd/>
            </a:ln>
          </p:spPr>
          <p:txBody>
            <a:bodyPr wrap="none">
              <a:spAutoFit/>
            </a:bodyPr>
            <a:lstStyle/>
            <a:p>
              <a:r>
                <a:rPr lang="en-US" sz="1600">
                  <a:latin typeface="Arial" charset="0"/>
                </a:rPr>
                <a:t>Stopped</a:t>
              </a:r>
            </a:p>
          </p:txBody>
        </p:sp>
      </p:grpSp>
      <p:sp>
        <p:nvSpPr>
          <p:cNvPr id="23" name="Rectangle 22"/>
          <p:cNvSpPr/>
          <p:nvPr/>
        </p:nvSpPr>
        <p:spPr>
          <a:xfrm>
            <a:off x="0" y="0"/>
            <a:ext cx="9144000" cy="86214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Thread Life Cycle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913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a:t>
            </a:r>
            <a:r>
              <a:rPr lang="en-US" sz="4000" b="0" dirty="0" err="1" smtClean="0">
                <a:latin typeface="+mj-lt"/>
              </a:rPr>
              <a:t>Unstarted</a:t>
            </a:r>
            <a:r>
              <a:rPr lang="en-US" sz="4000" b="0" dirty="0" smtClean="0">
                <a:latin typeface="+mj-lt"/>
              </a:rPr>
              <a:t> State </a:t>
            </a:r>
          </a:p>
        </p:txBody>
      </p:sp>
      <p:sp>
        <p:nvSpPr>
          <p:cNvPr id="5" name="Rectangle 3"/>
          <p:cNvSpPr>
            <a:spLocks noChangeArrowheads="1"/>
          </p:cNvSpPr>
          <p:nvPr/>
        </p:nvSpPr>
        <p:spPr bwMode="gray">
          <a:xfrm>
            <a:off x="262702" y="1360465"/>
            <a:ext cx="8616633" cy="8730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When an instance of the Thread class is created, the thread enters the </a:t>
            </a:r>
            <a:r>
              <a:rPr lang="en-US" sz="2400" b="0" dirty="0" err="1" smtClean="0">
                <a:latin typeface="+mn-lt"/>
              </a:rPr>
              <a:t>unstarted</a:t>
            </a:r>
            <a:r>
              <a:rPr lang="en-US" sz="2400" b="0" dirty="0" smtClean="0">
                <a:latin typeface="+mn-lt"/>
              </a:rPr>
              <a:t> state.</a:t>
            </a:r>
          </a:p>
        </p:txBody>
      </p:sp>
      <p:sp>
        <p:nvSpPr>
          <p:cNvPr id="7" name="Rectangle 3"/>
          <p:cNvSpPr>
            <a:spLocks noChangeArrowheads="1"/>
          </p:cNvSpPr>
          <p:nvPr/>
        </p:nvSpPr>
        <p:spPr bwMode="gray">
          <a:xfrm>
            <a:off x="262702" y="2274864"/>
            <a:ext cx="8616633" cy="87306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new thread is an empty object of the Thread class, and no system resources such as memory are allocated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539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a:t>
            </a:r>
            <a:r>
              <a:rPr lang="en-US" sz="4000" b="0" dirty="0" err="1" smtClean="0">
                <a:latin typeface="+mj-lt"/>
              </a:rPr>
              <a:t>Runnable</a:t>
            </a:r>
            <a:r>
              <a:rPr lang="en-US" sz="4000" b="0" dirty="0" smtClean="0">
                <a:latin typeface="+mj-lt"/>
              </a:rPr>
              <a:t> State </a:t>
            </a:r>
          </a:p>
        </p:txBody>
      </p:sp>
      <p:sp>
        <p:nvSpPr>
          <p:cNvPr id="5" name="Rectangle 3"/>
          <p:cNvSpPr>
            <a:spLocks noChangeArrowheads="1"/>
          </p:cNvSpPr>
          <p:nvPr/>
        </p:nvSpPr>
        <p:spPr bwMode="gray">
          <a:xfrm>
            <a:off x="262702" y="1360465"/>
            <a:ext cx="8616633" cy="17574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 remains in the </a:t>
            </a:r>
            <a:r>
              <a:rPr lang="en-US" sz="2400" b="0" dirty="0" err="1" smtClean="0">
                <a:latin typeface="+mn-lt"/>
              </a:rPr>
              <a:t>unstarted</a:t>
            </a:r>
            <a:r>
              <a:rPr lang="en-US" sz="2400" b="0" dirty="0" smtClean="0">
                <a:latin typeface="+mn-lt"/>
              </a:rPr>
              <a:t> state until the program calls the Start() method of the Thread class, which places the thread in the </a:t>
            </a:r>
            <a:r>
              <a:rPr lang="en-US" sz="2400" b="0" dirty="0" err="1" smtClean="0">
                <a:latin typeface="+mn-lt"/>
              </a:rPr>
              <a:t>runnable</a:t>
            </a:r>
            <a:r>
              <a:rPr lang="en-US" sz="2400" b="0" dirty="0" smtClean="0">
                <a:latin typeface="+mn-lt"/>
              </a:rPr>
              <a:t> state and immediately returns control to the calling thread.</a:t>
            </a:r>
          </a:p>
        </p:txBody>
      </p:sp>
      <p:sp>
        <p:nvSpPr>
          <p:cNvPr id="7" name="Rectangle 3"/>
          <p:cNvSpPr>
            <a:spLocks noChangeArrowheads="1"/>
          </p:cNvSpPr>
          <p:nvPr/>
        </p:nvSpPr>
        <p:spPr bwMode="gray">
          <a:xfrm>
            <a:off x="262702" y="3159284"/>
            <a:ext cx="8616633" cy="55827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This state is also called as the ready or started state. </a:t>
            </a:r>
          </a:p>
        </p:txBody>
      </p:sp>
      <p:sp>
        <p:nvSpPr>
          <p:cNvPr id="8" name="Rectangle 3"/>
          <p:cNvSpPr>
            <a:spLocks noChangeArrowheads="1"/>
          </p:cNvSpPr>
          <p:nvPr/>
        </p:nvSpPr>
        <p:spPr bwMode="gray">
          <a:xfrm>
            <a:off x="262702" y="3773882"/>
            <a:ext cx="8616633" cy="1037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newly started thread and any other threads in the program </a:t>
            </a:r>
            <a:r>
              <a:rPr lang="en-US" sz="2400" b="0" smtClean="0">
                <a:latin typeface="+mn-lt"/>
              </a:rPr>
              <a:t>execute </a:t>
            </a:r>
            <a:r>
              <a:rPr lang="en-US" sz="2400" b="0" smtClean="0">
                <a:latin typeface="+mn-lt"/>
              </a:rPr>
              <a:t>concurrently.</a:t>
            </a:r>
            <a:endParaRPr lang="en-US" sz="2400" b="0" dirty="0" smtClean="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Not </a:t>
            </a:r>
            <a:r>
              <a:rPr lang="en-US" sz="4000" b="0" dirty="0" err="1" smtClean="0">
                <a:latin typeface="+mj-lt"/>
              </a:rPr>
              <a:t>Runnable</a:t>
            </a:r>
            <a:r>
              <a:rPr lang="en-US" sz="4000" b="0" dirty="0" smtClean="0">
                <a:latin typeface="+mj-lt"/>
              </a:rPr>
              <a:t> State</a:t>
            </a:r>
          </a:p>
        </p:txBody>
      </p:sp>
      <p:sp>
        <p:nvSpPr>
          <p:cNvPr id="5" name="Rectangle 3"/>
          <p:cNvSpPr>
            <a:spLocks noChangeArrowheads="1"/>
          </p:cNvSpPr>
          <p:nvPr/>
        </p:nvSpPr>
        <p:spPr bwMode="gray">
          <a:xfrm>
            <a:off x="262702" y="1360465"/>
            <a:ext cx="8616633" cy="259758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A thread is not in the </a:t>
            </a:r>
            <a:r>
              <a:rPr lang="en-US" sz="2800" b="0" dirty="0" err="1" smtClean="0">
                <a:latin typeface="+mn-lt"/>
              </a:rPr>
              <a:t>runnable</a:t>
            </a:r>
            <a:r>
              <a:rPr lang="en-US" sz="2800" b="0" dirty="0" smtClean="0">
                <a:latin typeface="+mn-lt"/>
              </a:rPr>
              <a:t> state if it is:</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Sleeping</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Waiting</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Blocked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065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Dead State </a:t>
            </a:r>
          </a:p>
        </p:txBody>
      </p:sp>
      <p:sp>
        <p:nvSpPr>
          <p:cNvPr id="5" name="Rectangle 3"/>
          <p:cNvSpPr>
            <a:spLocks noChangeArrowheads="1"/>
          </p:cNvSpPr>
          <p:nvPr/>
        </p:nvSpPr>
        <p:spPr bwMode="gray">
          <a:xfrm>
            <a:off x="262702" y="1360466"/>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running thread enters the dead state when the statements of the threads method are complete. This state is also called the terminated state. </a:t>
            </a:r>
          </a:p>
        </p:txBody>
      </p:sp>
      <p:sp>
        <p:nvSpPr>
          <p:cNvPr id="7" name="Rectangle 3"/>
          <p:cNvSpPr>
            <a:spLocks noChangeArrowheads="1"/>
          </p:cNvSpPr>
          <p:nvPr/>
        </p:nvSpPr>
        <p:spPr bwMode="gray">
          <a:xfrm>
            <a:off x="262702" y="2784532"/>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program can force a thread into the dead state by calling the Abort() method of the Thread class on the appropriate thread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
            <a:ext cx="9144000" cy="83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Objectives</a:t>
            </a:r>
            <a:endParaRPr lang="en-US" sz="4000" b="0" dirty="0">
              <a:latin typeface="+mj-lt"/>
            </a:endParaRPr>
          </a:p>
        </p:txBody>
      </p:sp>
      <p:sp>
        <p:nvSpPr>
          <p:cNvPr id="13" name="TextBox 12"/>
          <p:cNvSpPr txBox="1"/>
          <p:nvPr/>
        </p:nvSpPr>
        <p:spPr>
          <a:xfrm>
            <a:off x="363537" y="1445924"/>
            <a:ext cx="8495649" cy="4616648"/>
          </a:xfrm>
          <a:prstGeom prst="rect">
            <a:avLst/>
          </a:prstGeom>
          <a:noFill/>
        </p:spPr>
        <p:txBody>
          <a:bodyPr wrap="square">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a:latin typeface="+mn-lt"/>
              </a:rPr>
              <a:t>By the end of this session, you will be able </a:t>
            </a:r>
            <a:r>
              <a:rPr lang="en-US" sz="2800" b="0" dirty="0" smtClean="0">
                <a:latin typeface="+mn-lt"/>
              </a:rPr>
              <a:t>to:</a:t>
            </a:r>
            <a:endParaRPr lang="en-US" sz="2800" b="0" dirty="0" smtClean="0">
              <a:latin typeface="+mn-lt"/>
            </a:endParaRP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Implement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Define the life cycle of a thread</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Implement multiple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the thread priority</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Use synchronization in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communication between processes</a:t>
            </a:r>
            <a:endParaRPr lang="en-US" sz="2800" b="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86214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Demo: Hangman Game </a:t>
            </a:r>
          </a:p>
        </p:txBody>
      </p:sp>
      <p:sp>
        <p:nvSpPr>
          <p:cNvPr id="5" name="Rectangle 3"/>
          <p:cNvSpPr>
            <a:spLocks noChangeArrowheads="1"/>
          </p:cNvSpPr>
          <p:nvPr/>
        </p:nvSpPr>
        <p:spPr bwMode="gray">
          <a:xfrm>
            <a:off x="262702" y="1255962"/>
            <a:ext cx="8616633" cy="447863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latin typeface="+mn-lt"/>
              </a:rPr>
              <a:t>Problem Statement</a:t>
            </a:r>
          </a:p>
          <a:p>
            <a:pPr marL="344488" indent="-344488" algn="l">
              <a:lnSpc>
                <a:spcPct val="150000"/>
              </a:lnSpc>
              <a:spcBef>
                <a:spcPts val="0"/>
              </a:spcBef>
              <a:buClr>
                <a:srgbClr val="254061"/>
              </a:buClr>
              <a:buFont typeface="Arial" pitchFamily="34" charset="0"/>
              <a:buChar char="•"/>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next door children request you to create the Hangman game for them. The game asks a user to enter a category as Book or Movie. Based on the category, a book name or movie name is extracted and the user is asked to guess the name by giving the character and its position in a string. A user will get 60 seconds to play the game.</a:t>
            </a:r>
          </a:p>
          <a:p>
            <a:pPr marL="344488" indent="-344488" algn="l">
              <a:lnSpc>
                <a:spcPct val="150000"/>
              </a:lnSpc>
              <a:spcBef>
                <a:spcPts val="0"/>
              </a:spcBef>
              <a:buClr>
                <a:srgbClr val="254061"/>
              </a:buClr>
              <a:buFont typeface="Arial" pitchFamily="34" charset="0"/>
              <a:buChar char="•"/>
              <a:tabLst>
                <a:tab pos="284163"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Develop the Hangman game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70709"/>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Demo: Hangman Game </a:t>
            </a:r>
          </a:p>
        </p:txBody>
      </p:sp>
      <p:sp>
        <p:nvSpPr>
          <p:cNvPr id="7" name="Rectangle 3"/>
          <p:cNvSpPr>
            <a:spLocks noChangeArrowheads="1"/>
          </p:cNvSpPr>
          <p:nvPr/>
        </p:nvSpPr>
        <p:spPr bwMode="gray">
          <a:xfrm>
            <a:off x="275765" y="1282087"/>
            <a:ext cx="8616633" cy="40475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dirty="0" smtClean="0">
                <a:latin typeface="+mn-lt"/>
              </a:rPr>
              <a:t>Solution</a:t>
            </a:r>
          </a:p>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solve the preceding problem, you need to perform the following tasks:</a:t>
            </a:r>
          </a:p>
          <a:p>
            <a:pPr marL="457200" indent="-457200" algn="l">
              <a:lnSpc>
                <a:spcPct val="150000"/>
              </a:lnSpc>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Identify the data source where the name of the book or movie is stored.</a:t>
            </a:r>
          </a:p>
          <a:p>
            <a:pPr marL="457200" indent="-457200" algn="l">
              <a:lnSpc>
                <a:spcPct val="150000"/>
              </a:lnSpc>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Create a console-based application for the Hangman game.</a:t>
            </a:r>
          </a:p>
          <a:p>
            <a:pPr marL="457200" indent="-457200" algn="l">
              <a:lnSpc>
                <a:spcPct val="150000"/>
              </a:lnSpc>
              <a:spcBef>
                <a:spcPts val="0"/>
              </a:spcBef>
              <a:buClr>
                <a:srgbClr val="254061"/>
              </a:buClr>
              <a:buFont typeface="+mj-lt"/>
              <a:buAutoNum type="arabicPeriod"/>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Build and execute the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Introducing Multithreading </a:t>
            </a:r>
          </a:p>
        </p:txBody>
      </p:sp>
      <p:sp>
        <p:nvSpPr>
          <p:cNvPr id="5" name="Rectangle 3"/>
          <p:cNvSpPr>
            <a:spLocks noChangeArrowheads="1"/>
          </p:cNvSpPr>
          <p:nvPr/>
        </p:nvSpPr>
        <p:spPr bwMode="gray">
          <a:xfrm>
            <a:off x="270378" y="1242900"/>
            <a:ext cx="8616633" cy="10679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helps to perform various operations simultaneously and saves users’ time.</a:t>
            </a:r>
          </a:p>
        </p:txBody>
      </p:sp>
      <p:sp>
        <p:nvSpPr>
          <p:cNvPr id="7" name="Rectangle 3"/>
          <p:cNvSpPr>
            <a:spLocks noChangeArrowheads="1"/>
          </p:cNvSpPr>
          <p:nvPr/>
        </p:nvSpPr>
        <p:spPr bwMode="gray">
          <a:xfrm>
            <a:off x="270378" y="2367164"/>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allows you to achieve multitasking in a program.</a:t>
            </a:r>
          </a:p>
        </p:txBody>
      </p:sp>
      <p:sp>
        <p:nvSpPr>
          <p:cNvPr id="8" name="Rectangle 3"/>
          <p:cNvSpPr>
            <a:spLocks noChangeArrowheads="1"/>
          </p:cNvSpPr>
          <p:nvPr/>
        </p:nvSpPr>
        <p:spPr bwMode="gray">
          <a:xfrm>
            <a:off x="270378" y="2996750"/>
            <a:ext cx="8616633" cy="8430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is the ability to execute more than one task at the same time.</a:t>
            </a:r>
          </a:p>
        </p:txBody>
      </p:sp>
      <p:sp>
        <p:nvSpPr>
          <p:cNvPr id="9" name="Rectangle 3"/>
          <p:cNvSpPr>
            <a:spLocks noChangeArrowheads="1"/>
          </p:cNvSpPr>
          <p:nvPr/>
        </p:nvSpPr>
        <p:spPr bwMode="gray">
          <a:xfrm>
            <a:off x="270378" y="3896160"/>
            <a:ext cx="8616633" cy="126281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can be divided into the following categories: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Process-based multitasking</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Thread-based multitasking</a:t>
            </a:r>
          </a:p>
        </p:txBody>
      </p:sp>
      <p:sp>
        <p:nvSpPr>
          <p:cNvPr id="10" name="Rectangle 3"/>
          <p:cNvSpPr>
            <a:spLocks noChangeArrowheads="1"/>
          </p:cNvSpPr>
          <p:nvPr/>
        </p:nvSpPr>
        <p:spPr bwMode="gray">
          <a:xfrm>
            <a:off x="270378" y="5245276"/>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Let us understand multithreading with the help of an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Advantages of Multithreading </a:t>
            </a:r>
          </a:p>
        </p:txBody>
      </p:sp>
      <p:sp>
        <p:nvSpPr>
          <p:cNvPr id="5" name="Rectangle 3"/>
          <p:cNvSpPr>
            <a:spLocks noChangeArrowheads="1"/>
          </p:cNvSpPr>
          <p:nvPr/>
        </p:nvSpPr>
        <p:spPr bwMode="gray">
          <a:xfrm>
            <a:off x="270378" y="1360464"/>
            <a:ext cx="8616633" cy="3485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advantages of multithreading are: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Improved performance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Minimized system resource usage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Simultaneous access to multiple applications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Program structure simplification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Limitations of Multithreading </a:t>
            </a:r>
          </a:p>
        </p:txBody>
      </p:sp>
      <p:sp>
        <p:nvSpPr>
          <p:cNvPr id="5" name="Rectangle 3"/>
          <p:cNvSpPr>
            <a:spLocks noChangeArrowheads="1"/>
          </p:cNvSpPr>
          <p:nvPr/>
        </p:nvSpPr>
        <p:spPr bwMode="gray">
          <a:xfrm>
            <a:off x="270378" y="1360465"/>
            <a:ext cx="8616633" cy="2937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limitations of multithreading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Race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Deadlock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Lock starvation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Creating Multiple Threads </a:t>
            </a:r>
          </a:p>
        </p:txBody>
      </p:sp>
      <p:sp>
        <p:nvSpPr>
          <p:cNvPr id="5" name="Rectangle 3"/>
          <p:cNvSpPr>
            <a:spLocks noChangeArrowheads="1"/>
          </p:cNvSpPr>
          <p:nvPr/>
        </p:nvSpPr>
        <p:spPr bwMode="gray">
          <a:xfrm>
            <a:off x="270378"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You can create multiple threads in a program by extending the Thread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Identifying the Thread Priority</a:t>
            </a:r>
          </a:p>
        </p:txBody>
      </p:sp>
      <p:sp>
        <p:nvSpPr>
          <p:cNvPr id="5" name="Rectangle 3"/>
          <p:cNvSpPr>
            <a:spLocks noChangeArrowheads="1"/>
          </p:cNvSpPr>
          <p:nvPr/>
        </p:nvSpPr>
        <p:spPr bwMode="gray">
          <a:xfrm>
            <a:off x="278054"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One of the attributes that controls the behavior of a thread is its priority. </a:t>
            </a:r>
          </a:p>
        </p:txBody>
      </p:sp>
      <p:sp>
        <p:nvSpPr>
          <p:cNvPr id="7" name="Rectangle 3"/>
          <p:cNvSpPr>
            <a:spLocks noChangeArrowheads="1"/>
          </p:cNvSpPr>
          <p:nvPr/>
        </p:nvSpPr>
        <p:spPr bwMode="gray">
          <a:xfrm>
            <a:off x="278054" y="2559679"/>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.NET Runtime Environment executes threads based on their priority.</a:t>
            </a:r>
          </a:p>
        </p:txBody>
      </p:sp>
      <p:sp>
        <p:nvSpPr>
          <p:cNvPr id="9" name="Rectangle 3"/>
          <p:cNvSpPr>
            <a:spLocks noChangeArrowheads="1"/>
          </p:cNvSpPr>
          <p:nvPr/>
        </p:nvSpPr>
        <p:spPr bwMode="gray">
          <a:xfrm>
            <a:off x="278054" y="3773883"/>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threads are fixed-priority scheduled. Each thread with its priority has its position in the thread queue of the processor.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is the property that specifies the priority of one thread with respect to the priority of another thread.</a:t>
            </a:r>
          </a:p>
        </p:txBody>
      </p:sp>
      <p:sp>
        <p:nvSpPr>
          <p:cNvPr id="7" name="Rectangle 3"/>
          <p:cNvSpPr>
            <a:spLocks noChangeArrowheads="1"/>
          </p:cNvSpPr>
          <p:nvPr/>
        </p:nvSpPr>
        <p:spPr bwMode="gray">
          <a:xfrm>
            <a:off x="263064" y="2402069"/>
            <a:ext cx="8616633" cy="28967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can be defined as: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Above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Below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Highest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Lowest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Normal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thread with higher priority runs before threads, which have lower priority.</a:t>
            </a:r>
          </a:p>
        </p:txBody>
      </p:sp>
      <p:sp>
        <p:nvSpPr>
          <p:cNvPr id="7" name="Rectangle 3"/>
          <p:cNvSpPr>
            <a:spLocks noChangeArrowheads="1"/>
          </p:cNvSpPr>
          <p:nvPr/>
        </p:nvSpPr>
        <p:spPr bwMode="gray">
          <a:xfrm>
            <a:off x="278054" y="2349818"/>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C# encounters another thread with higher priority, the current thread is pushed back, and the thread with the higher priority is executed.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set the thread priority after it is created using the Priority property of the Thread class.</a:t>
            </a:r>
          </a:p>
        </p:txBody>
      </p:sp>
      <p:sp>
        <p:nvSpPr>
          <p:cNvPr id="7" name="Rectangle 3"/>
          <p:cNvSpPr>
            <a:spLocks noChangeArrowheads="1"/>
          </p:cNvSpPr>
          <p:nvPr/>
        </p:nvSpPr>
        <p:spPr bwMode="gray">
          <a:xfrm>
            <a:off x="264992" y="2445111"/>
            <a:ext cx="8616633" cy="1591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syntax shows how to set the thread priority: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NewThread.Priority</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ThreadPriority.Highest</a:t>
            </a: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6400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Implementing Threads</a:t>
            </a:r>
          </a:p>
        </p:txBody>
      </p:sp>
      <p:sp>
        <p:nvSpPr>
          <p:cNvPr id="5" name="Rectangle 3"/>
          <p:cNvSpPr>
            <a:spLocks noChangeArrowheads="1"/>
          </p:cNvSpPr>
          <p:nvPr/>
        </p:nvSpPr>
        <p:spPr bwMode="gray">
          <a:xfrm>
            <a:off x="262340" y="942454"/>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thread is defined as the execution path of a program.</a:t>
            </a:r>
          </a:p>
        </p:txBody>
      </p:sp>
      <p:sp>
        <p:nvSpPr>
          <p:cNvPr id="7" name="Rectangle 3"/>
          <p:cNvSpPr>
            <a:spLocks noChangeArrowheads="1"/>
          </p:cNvSpPr>
          <p:nvPr/>
        </p:nvSpPr>
        <p:spPr bwMode="gray">
          <a:xfrm>
            <a:off x="262340" y="1512080"/>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define a unique flow of a control in a program, using a thread.</a:t>
            </a:r>
          </a:p>
        </p:txBody>
      </p:sp>
      <p:sp>
        <p:nvSpPr>
          <p:cNvPr id="8" name="Rectangle 3"/>
          <p:cNvSpPr>
            <a:spLocks noChangeArrowheads="1"/>
          </p:cNvSpPr>
          <p:nvPr/>
        </p:nvSpPr>
        <p:spPr bwMode="gray">
          <a:xfrm>
            <a:off x="262340" y="2381509"/>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Threads are used to run applications that perform large and complex computations.</a:t>
            </a:r>
          </a:p>
        </p:txBody>
      </p:sp>
      <p:sp>
        <p:nvSpPr>
          <p:cNvPr id="9" name="Rectangle 3"/>
          <p:cNvSpPr>
            <a:spLocks noChangeArrowheads="1"/>
          </p:cNvSpPr>
          <p:nvPr/>
        </p:nvSpPr>
        <p:spPr bwMode="gray">
          <a:xfrm>
            <a:off x="262340" y="3265929"/>
            <a:ext cx="8616633" cy="13227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process that is executed using one thread is known as a single-threaded process, where the process is a running instance of a program.</a:t>
            </a:r>
          </a:p>
        </p:txBody>
      </p:sp>
      <p:sp>
        <p:nvSpPr>
          <p:cNvPr id="10" name="Rectangle 3"/>
          <p:cNvSpPr>
            <a:spLocks noChangeArrowheads="1"/>
          </p:cNvSpPr>
          <p:nvPr/>
        </p:nvSpPr>
        <p:spPr bwMode="gray">
          <a:xfrm>
            <a:off x="262340" y="4645024"/>
            <a:ext cx="8616633" cy="13227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Single-threaded application can perform only one task at a time. You have to wait for one task to complete before another task can start.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8" name="Rectangle 3"/>
          <p:cNvSpPr>
            <a:spLocks noChangeArrowheads="1"/>
          </p:cNvSpPr>
          <p:nvPr/>
        </p:nvSpPr>
        <p:spPr bwMode="gray">
          <a:xfrm>
            <a:off x="278054" y="1360465"/>
            <a:ext cx="4218995" cy="2027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NewThread.Priority</a:t>
            </a:r>
            <a:r>
              <a:rPr lang="en-US" sz="2400" b="0" dirty="0" smtClean="0">
                <a:latin typeface="+mn-lt"/>
              </a:rPr>
              <a:t> = </a:t>
            </a:r>
            <a:r>
              <a:rPr lang="en-US" sz="2400" b="0" dirty="0" err="1" smtClean="0">
                <a:latin typeface="+mn-lt"/>
              </a:rPr>
              <a:t>ThreadPriority.Highest</a:t>
            </a:r>
            <a:r>
              <a:rPr lang="en-US" sz="2400" b="0" dirty="0" smtClean="0">
                <a:latin typeface="+mn-lt"/>
              </a:rPr>
              <a:t>;</a:t>
            </a:r>
          </a:p>
        </p:txBody>
      </p:sp>
      <p:sp>
        <p:nvSpPr>
          <p:cNvPr id="10" name="Rectangle 3"/>
          <p:cNvSpPr>
            <a:spLocks noChangeArrowheads="1"/>
          </p:cNvSpPr>
          <p:nvPr/>
        </p:nvSpPr>
        <p:spPr bwMode="gray">
          <a:xfrm>
            <a:off x="4646950" y="1394085"/>
            <a:ext cx="4272197" cy="20236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ThreadPriority.Highest</a:t>
            </a:r>
            <a:r>
              <a:rPr lang="en-US" sz="2400" b="0" dirty="0" smtClean="0">
                <a:latin typeface="+mn-lt"/>
              </a:rPr>
              <a:t> Property </a:t>
            </a:r>
          </a:p>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Specifies the new priority setting for a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7" name="Rectangle 3"/>
          <p:cNvSpPr>
            <a:spLocks noChangeArrowheads="1"/>
          </p:cNvSpPr>
          <p:nvPr/>
        </p:nvSpPr>
        <p:spPr bwMode="gray">
          <a:xfrm>
            <a:off x="278054" y="1360466"/>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multiple threads with the same priority are available, the scheduler cycles through the threads in that priority, giving each thread a fixed time slice in which to execute.</a:t>
            </a:r>
          </a:p>
        </p:txBody>
      </p:sp>
      <p:sp>
        <p:nvSpPr>
          <p:cNvPr id="8" name="Rectangle 3"/>
          <p:cNvSpPr>
            <a:spLocks noChangeArrowheads="1"/>
          </p:cNvSpPr>
          <p:nvPr/>
        </p:nvSpPr>
        <p:spPr bwMode="gray">
          <a:xfrm>
            <a:off x="278054" y="2769542"/>
            <a:ext cx="8616633" cy="9030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As long as a thread with a higher priority is available to run, lower priority threads do not get to execute.</a:t>
            </a:r>
          </a:p>
        </p:txBody>
      </p:sp>
      <p:sp>
        <p:nvSpPr>
          <p:cNvPr id="9" name="Rectangle 3"/>
          <p:cNvSpPr>
            <a:spLocks noChangeArrowheads="1"/>
          </p:cNvSpPr>
          <p:nvPr/>
        </p:nvSpPr>
        <p:spPr bwMode="gray">
          <a:xfrm>
            <a:off x="278054" y="3728912"/>
            <a:ext cx="8616633" cy="14726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When there are no more </a:t>
            </a:r>
            <a:r>
              <a:rPr lang="en-US" sz="2400" b="0" dirty="0" err="1" smtClean="0">
                <a:latin typeface="+mn-lt"/>
              </a:rPr>
              <a:t>runnable</a:t>
            </a:r>
            <a:r>
              <a:rPr lang="en-US" sz="2400" b="0" dirty="0" smtClean="0">
                <a:latin typeface="+mn-lt"/>
              </a:rPr>
              <a:t> threads at a given priority, the scheduler moves to the next lower priority and schedules the threads at that priority for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602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Synchronization in Threads</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a multithreaded application, when threads need to share data with each other, the application should ensure that one thread does not change the data used by the other thread.</a:t>
            </a:r>
          </a:p>
        </p:txBody>
      </p:sp>
      <p:sp>
        <p:nvSpPr>
          <p:cNvPr id="7" name="Rectangle 3"/>
          <p:cNvSpPr>
            <a:spLocks noChangeArrowheads="1"/>
          </p:cNvSpPr>
          <p:nvPr/>
        </p:nvSpPr>
        <p:spPr bwMode="gray">
          <a:xfrm>
            <a:off x="278054" y="2769541"/>
            <a:ext cx="8616633" cy="9480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C# enables you to coordinate the actions of multiple threads by using synchronized methods or synchronized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Synchronizing Threads </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of threads ensures that if two or more threads need to access a shared resource then that resource is used by only one thread at a time.</a:t>
            </a:r>
          </a:p>
        </p:txBody>
      </p:sp>
      <p:sp>
        <p:nvSpPr>
          <p:cNvPr id="7" name="Rectangle 3"/>
          <p:cNvSpPr>
            <a:spLocks noChangeArrowheads="1"/>
          </p:cNvSpPr>
          <p:nvPr/>
        </p:nvSpPr>
        <p:spPr bwMode="gray">
          <a:xfrm>
            <a:off x="278054" y="2784532"/>
            <a:ext cx="8616633" cy="5582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synchronize your code using the synchronized keyword.</a:t>
            </a:r>
          </a:p>
        </p:txBody>
      </p:sp>
      <p:sp>
        <p:nvSpPr>
          <p:cNvPr id="8" name="Rectangle 3"/>
          <p:cNvSpPr>
            <a:spLocks noChangeArrowheads="1"/>
          </p:cNvSpPr>
          <p:nvPr/>
        </p:nvSpPr>
        <p:spPr bwMode="gray">
          <a:xfrm>
            <a:off x="278054" y="3444099"/>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is based on the concept of monitoring. A monitor is an object that is used as a lock to the data members and methods of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972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Monitor Locks with the C# Lock Statement</a:t>
            </a:r>
          </a:p>
        </p:txBody>
      </p:sp>
      <p:sp>
        <p:nvSpPr>
          <p:cNvPr id="5" name="Rectangle 3"/>
          <p:cNvSpPr>
            <a:spLocks noChangeArrowheads="1"/>
          </p:cNvSpPr>
          <p:nvPr/>
        </p:nvSpPr>
        <p:spPr bwMode="gray">
          <a:xfrm>
            <a:off x="304180" y="1843791"/>
            <a:ext cx="8616633" cy="4833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other way to lock code is by using the C# lock statement. </a:t>
            </a:r>
          </a:p>
        </p:txBody>
      </p:sp>
      <p:sp>
        <p:nvSpPr>
          <p:cNvPr id="7" name="Rectangle 3"/>
          <p:cNvSpPr>
            <a:spLocks noChangeArrowheads="1"/>
          </p:cNvSpPr>
          <p:nvPr/>
        </p:nvSpPr>
        <p:spPr bwMode="gray">
          <a:xfrm>
            <a:off x="304180" y="2398427"/>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Although the C# lock statement does not support the full array of features found in the Monitor class, it enables you to obtain and release a monitor lock. </a:t>
            </a:r>
          </a:p>
        </p:txBody>
      </p:sp>
      <p:sp>
        <p:nvSpPr>
          <p:cNvPr id="8" name="Rectangle 3"/>
          <p:cNvSpPr>
            <a:spLocks noChangeArrowheads="1"/>
          </p:cNvSpPr>
          <p:nvPr/>
        </p:nvSpPr>
        <p:spPr bwMode="gray">
          <a:xfrm>
            <a:off x="304180" y="3762531"/>
            <a:ext cx="8616633" cy="9330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use the lock statement, simply specify the lock statement with the code being serialized in braces. </a:t>
            </a:r>
          </a:p>
        </p:txBody>
      </p:sp>
      <p:sp>
        <p:nvSpPr>
          <p:cNvPr id="9" name="Rectangle 3"/>
          <p:cNvSpPr>
            <a:spLocks noChangeArrowheads="1"/>
          </p:cNvSpPr>
          <p:nvPr/>
        </p:nvSpPr>
        <p:spPr bwMode="gray">
          <a:xfrm>
            <a:off x="304180" y="4751883"/>
            <a:ext cx="8616633" cy="9630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braces indicate the starting and stopping point of code being protected.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5" name="Rectangle 3"/>
          <p:cNvSpPr>
            <a:spLocks noChangeArrowheads="1"/>
          </p:cNvSpPr>
          <p:nvPr/>
        </p:nvSpPr>
        <p:spPr bwMode="gray">
          <a:xfrm>
            <a:off x="278235" y="1360465"/>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threads execute in an application domain. A thread in one process cannot invoke a method in a thread that belongs to another process. </a:t>
            </a:r>
          </a:p>
        </p:txBody>
      </p:sp>
      <p:sp>
        <p:nvSpPr>
          <p:cNvPr id="7" name="Rectangle 3"/>
          <p:cNvSpPr>
            <a:spLocks noChangeArrowheads="1"/>
          </p:cNvSpPr>
          <p:nvPr/>
        </p:nvSpPr>
        <p:spPr bwMode="gray">
          <a:xfrm>
            <a:off x="278235" y="2739560"/>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however, threads can cross the application domain boundaries, and a method in one thread can call a method of another application domain. </a:t>
            </a:r>
          </a:p>
        </p:txBody>
      </p:sp>
      <p:sp>
        <p:nvSpPr>
          <p:cNvPr id="8" name="Rectangle 3"/>
          <p:cNvSpPr>
            <a:spLocks noChangeArrowheads="1"/>
          </p:cNvSpPr>
          <p:nvPr/>
        </p:nvSpPr>
        <p:spPr bwMode="gray">
          <a:xfrm>
            <a:off x="278235" y="4118655"/>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application domain is a logical process inside a physical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p:cNvPicPr>
            <a:picLocks noChangeAspect="1" noChangeArrowheads="1"/>
          </p:cNvPicPr>
          <p:nvPr/>
        </p:nvPicPr>
        <p:blipFill>
          <a:blip r:embed="rId3"/>
          <a:srcRect/>
          <a:stretch>
            <a:fillRect/>
          </a:stretch>
        </p:blipFill>
        <p:spPr bwMode="auto">
          <a:xfrm>
            <a:off x="1435640" y="2396943"/>
            <a:ext cx="6301822" cy="3554152"/>
          </a:xfrm>
          <a:prstGeom prst="rect">
            <a:avLst/>
          </a:prstGeom>
          <a:noFill/>
          <a:ln w="9525">
            <a:solidFill>
              <a:schemeClr val="tx1"/>
            </a:solidFill>
            <a:miter lim="800000"/>
            <a:headEnd/>
            <a:tailEnd/>
          </a:ln>
        </p:spPr>
      </p:pic>
      <p:sp>
        <p:nvSpPr>
          <p:cNvPr id="6" name="Rectangle 5"/>
          <p:cNvSpPr/>
          <p:nvPr/>
        </p:nvSpPr>
        <p:spPr>
          <a:xfrm>
            <a:off x="0" y="-1"/>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7" name="Rectangle 3"/>
          <p:cNvSpPr>
            <a:spLocks noChangeArrowheads="1"/>
          </p:cNvSpPr>
          <p:nvPr/>
        </p:nvSpPr>
        <p:spPr bwMode="gray">
          <a:xfrm>
            <a:off x="278235" y="1242900"/>
            <a:ext cx="8616633" cy="918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following figure shows application domains interacting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04"/>
                                        </p:tgtEl>
                                        <p:attrNameLst>
                                          <p:attrName>style.visibility</p:attrName>
                                        </p:attrNameLst>
                                      </p:cBhvr>
                                      <p:to>
                                        <p:strVal val="visible"/>
                                      </p:to>
                                    </p:set>
                                    <p:anim calcmode="lin" valueType="num">
                                      <p:cBhvr additive="base">
                                        <p:cTn id="11" dur="500" fill="hold"/>
                                        <p:tgtEl>
                                          <p:spTgt spid="51204"/>
                                        </p:tgtEl>
                                        <p:attrNameLst>
                                          <p:attrName>ppt_x</p:attrName>
                                        </p:attrNameLst>
                                      </p:cBhvr>
                                      <p:tavLst>
                                        <p:tav tm="0">
                                          <p:val>
                                            <p:strVal val="0-#ppt_w/2"/>
                                          </p:val>
                                        </p:tav>
                                        <p:tav tm="100000">
                                          <p:val>
                                            <p:strVal val="#ppt_x"/>
                                          </p:val>
                                        </p:tav>
                                      </p:tavLst>
                                    </p:anim>
                                    <p:anim calcmode="lin" valueType="num">
                                      <p:cBhvr additive="base">
                                        <p:cTn id="12"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163"/>
          <p:cNvPicPr>
            <a:picLocks noChangeAspect="1" noChangeArrowheads="1"/>
          </p:cNvPicPr>
          <p:nvPr/>
        </p:nvPicPr>
        <p:blipFill>
          <a:blip r:embed="rId3"/>
          <a:srcRect t="10527" b="10526"/>
          <a:stretch>
            <a:fillRect/>
          </a:stretch>
        </p:blipFill>
        <p:spPr bwMode="auto">
          <a:xfrm>
            <a:off x="1362761" y="1927044"/>
            <a:ext cx="6415790" cy="1385782"/>
          </a:xfrm>
          <a:prstGeom prst="rect">
            <a:avLst/>
          </a:prstGeom>
          <a:noFill/>
          <a:ln w="9525">
            <a:noFill/>
            <a:miter lim="800000"/>
            <a:headEnd/>
            <a:tailEnd/>
          </a:ln>
        </p:spPr>
      </p:pic>
      <p:sp>
        <p:nvSpPr>
          <p:cNvPr id="6" name="Rectangle 5"/>
          <p:cNvSpPr/>
          <p:nvPr/>
        </p:nvSpPr>
        <p:spPr>
          <a:xfrm>
            <a:off x="0" y="-1"/>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Implementing Threads</a:t>
            </a:r>
          </a:p>
        </p:txBody>
      </p:sp>
      <p:sp>
        <p:nvSpPr>
          <p:cNvPr id="7" name="Rectangle 3"/>
          <p:cNvSpPr>
            <a:spLocks noChangeArrowheads="1"/>
          </p:cNvSpPr>
          <p:nvPr/>
        </p:nvSpPr>
        <p:spPr bwMode="gray">
          <a:xfrm>
            <a:off x="262340" y="1360465"/>
            <a:ext cx="8616633" cy="51330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following figure shows a single-threaded process.</a:t>
            </a:r>
          </a:p>
        </p:txBody>
      </p:sp>
      <p:sp>
        <p:nvSpPr>
          <p:cNvPr id="9" name="Rectangle 3"/>
          <p:cNvSpPr>
            <a:spLocks noChangeArrowheads="1"/>
          </p:cNvSpPr>
          <p:nvPr/>
        </p:nvSpPr>
        <p:spPr bwMode="gray">
          <a:xfrm>
            <a:off x="262340" y="3414115"/>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execute more than one task at a time, you can create multiple threads in a program. </a:t>
            </a:r>
          </a:p>
        </p:txBody>
      </p:sp>
      <p:sp>
        <p:nvSpPr>
          <p:cNvPr id="11" name="Rectangle 3"/>
          <p:cNvSpPr>
            <a:spLocks noChangeArrowheads="1"/>
          </p:cNvSpPr>
          <p:nvPr/>
        </p:nvSpPr>
        <p:spPr bwMode="gray">
          <a:xfrm>
            <a:off x="262340" y="4373486"/>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process that creates two or more threads is called a multithreaded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 calcmode="lin" valueType="num">
                                      <p:cBhvr additive="base">
                                        <p:cTn id="13" dur="500" fill="hold"/>
                                        <p:tgtEl>
                                          <p:spTgt spid="12292"/>
                                        </p:tgtEl>
                                        <p:attrNameLst>
                                          <p:attrName>ppt_x</p:attrName>
                                        </p:attrNameLst>
                                      </p:cBhvr>
                                      <p:tavLst>
                                        <p:tav tm="0">
                                          <p:val>
                                            <p:strVal val="0-#ppt_w/2"/>
                                          </p:val>
                                        </p:tav>
                                        <p:tav tm="100000">
                                          <p:val>
                                            <p:strVal val="#ppt_x"/>
                                          </p:val>
                                        </p:tav>
                                      </p:tavLst>
                                    </p:anim>
                                    <p:anim calcmode="lin" valueType="num">
                                      <p:cBhvr additive="base">
                                        <p:cTn id="14"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065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Thread Model in C#</a:t>
            </a:r>
          </a:p>
        </p:txBody>
      </p:sp>
      <p:sp>
        <p:nvSpPr>
          <p:cNvPr id="5" name="Rectangle 3"/>
          <p:cNvSpPr>
            <a:spLocks noChangeArrowheads="1"/>
          </p:cNvSpPr>
          <p:nvPr/>
        </p:nvSpPr>
        <p:spPr bwMode="gray">
          <a:xfrm>
            <a:off x="288466" y="1216773"/>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single-threaded systems, an approach called event loop with polling is used. </a:t>
            </a:r>
          </a:p>
        </p:txBody>
      </p:sp>
      <p:sp>
        <p:nvSpPr>
          <p:cNvPr id="7" name="Rectangle 3"/>
          <p:cNvSpPr>
            <a:spLocks noChangeArrowheads="1"/>
          </p:cNvSpPr>
          <p:nvPr/>
        </p:nvSpPr>
        <p:spPr bwMode="gray">
          <a:xfrm>
            <a:off x="288466" y="2116183"/>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Polling is the process in which a single event is executed at a time. </a:t>
            </a:r>
          </a:p>
        </p:txBody>
      </p:sp>
      <p:sp>
        <p:nvSpPr>
          <p:cNvPr id="8" name="Rectangle 3"/>
          <p:cNvSpPr>
            <a:spLocks noChangeArrowheads="1"/>
          </p:cNvSpPr>
          <p:nvPr/>
        </p:nvSpPr>
        <p:spPr bwMode="gray">
          <a:xfrm>
            <a:off x="288466" y="3000603"/>
            <a:ext cx="8616633" cy="84308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the event loop with polling approach, a single thread runs in an infinite loop till its operation is completed.</a:t>
            </a:r>
          </a:p>
        </p:txBody>
      </p:sp>
      <p:sp>
        <p:nvSpPr>
          <p:cNvPr id="9" name="Rectangle 3"/>
          <p:cNvSpPr>
            <a:spLocks noChangeArrowheads="1"/>
          </p:cNvSpPr>
          <p:nvPr/>
        </p:nvSpPr>
        <p:spPr bwMode="gray">
          <a:xfrm>
            <a:off x="288466" y="3944982"/>
            <a:ext cx="8616633" cy="129279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a single-threaded application if the thread is suspended from execution because it is waiting for a system resource, the entire program stops executing.</a:t>
            </a:r>
          </a:p>
        </p:txBody>
      </p:sp>
      <p:sp>
        <p:nvSpPr>
          <p:cNvPr id="10" name="Rectangle 3"/>
          <p:cNvSpPr>
            <a:spLocks noChangeArrowheads="1"/>
          </p:cNvSpPr>
          <p:nvPr/>
        </p:nvSpPr>
        <p:spPr bwMode="gray">
          <a:xfrm>
            <a:off x="288466" y="5327719"/>
            <a:ext cx="8616633" cy="92939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multithreading, the time for which a thread waits for the CPU time can be utilized to perform another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42905"/>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Thread Model in C#</a:t>
            </a:r>
          </a:p>
        </p:txBody>
      </p:sp>
      <p:sp>
        <p:nvSpPr>
          <p:cNvPr id="6" name="Rectangle 3"/>
          <p:cNvSpPr>
            <a:spLocks noChangeArrowheads="1"/>
          </p:cNvSpPr>
          <p:nvPr/>
        </p:nvSpPr>
        <p:spPr bwMode="gray">
          <a:xfrm>
            <a:off x="262340" y="1360465"/>
            <a:ext cx="8616633" cy="49831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C#, you will use the Thread class to work with threads.</a:t>
            </a:r>
          </a:p>
        </p:txBody>
      </p:sp>
      <p:sp>
        <p:nvSpPr>
          <p:cNvPr id="8" name="Rectangle 3"/>
          <p:cNvSpPr>
            <a:spLocks noChangeArrowheads="1"/>
          </p:cNvSpPr>
          <p:nvPr/>
        </p:nvSpPr>
        <p:spPr bwMode="gray">
          <a:xfrm>
            <a:off x="262340" y="1930091"/>
            <a:ext cx="8616633" cy="918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t>
            </a:r>
            <a:r>
              <a:rPr lang="en-US" sz="2400" b="0" dirty="0" err="1" smtClean="0">
                <a:latin typeface="+mn-lt"/>
              </a:rPr>
              <a:t>System.Threading.Thread</a:t>
            </a:r>
            <a:r>
              <a:rPr lang="en-US" sz="2400" b="0" dirty="0" smtClean="0">
                <a:latin typeface="+mn-lt"/>
              </a:rPr>
              <a:t> class is used to construct and access individual threads in a multithreaded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951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The Main Thread </a:t>
            </a:r>
          </a:p>
        </p:txBody>
      </p:sp>
      <p:sp>
        <p:nvSpPr>
          <p:cNvPr id="5" name="Rectangle 3"/>
          <p:cNvSpPr>
            <a:spLocks noChangeArrowheads="1"/>
          </p:cNvSpPr>
          <p:nvPr/>
        </p:nvSpPr>
        <p:spPr bwMode="gray">
          <a:xfrm>
            <a:off x="262521" y="1360464"/>
            <a:ext cx="8616633" cy="1037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main thread is created automatically on the start up of a C# program execution.</a:t>
            </a:r>
          </a:p>
        </p:txBody>
      </p:sp>
      <p:sp>
        <p:nvSpPr>
          <p:cNvPr id="7" name="Rectangle 3"/>
          <p:cNvSpPr>
            <a:spLocks noChangeArrowheads="1"/>
          </p:cNvSpPr>
          <p:nvPr/>
        </p:nvSpPr>
        <p:spPr bwMode="gray">
          <a:xfrm>
            <a:off x="262521" y="2439756"/>
            <a:ext cx="8616633" cy="130778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threads which are created exclusively using the Thread class are called as child threads, where the main thread is called a parent thread or a primary thread.</a:t>
            </a:r>
          </a:p>
        </p:txBody>
      </p:sp>
      <p:sp>
        <p:nvSpPr>
          <p:cNvPr id="9" name="Rectangle 3"/>
          <p:cNvSpPr>
            <a:spLocks noChangeArrowheads="1"/>
          </p:cNvSpPr>
          <p:nvPr/>
        </p:nvSpPr>
        <p:spPr bwMode="gray">
          <a:xfrm>
            <a:off x="262521" y="3803860"/>
            <a:ext cx="8616633" cy="103796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access a thread using the </a:t>
            </a:r>
            <a:r>
              <a:rPr lang="en-US" sz="2400" b="0" dirty="0" err="1" smtClean="0">
                <a:latin typeface="+mn-lt"/>
              </a:rPr>
              <a:t>CurrentThread</a:t>
            </a:r>
            <a:r>
              <a:rPr lang="en-US" sz="2400" b="0" dirty="0" smtClean="0">
                <a:latin typeface="+mn-lt"/>
              </a:rPr>
              <a:t> property of the Thread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69032"/>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Working with Threads</a:t>
            </a:r>
          </a:p>
        </p:txBody>
      </p:sp>
      <p:sp>
        <p:nvSpPr>
          <p:cNvPr id="5" name="Rectangle 3"/>
          <p:cNvSpPr>
            <a:spLocks noChangeArrowheads="1"/>
          </p:cNvSpPr>
          <p:nvPr/>
        </p:nvSpPr>
        <p:spPr bwMode="gray">
          <a:xfrm>
            <a:off x="262521" y="1360464"/>
            <a:ext cx="8616633" cy="14576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C#, you create a thread by creating an object of type Thread, giving its constructor a </a:t>
            </a:r>
            <a:r>
              <a:rPr lang="en-US" sz="2400" b="0" dirty="0" err="1" smtClean="0">
                <a:latin typeface="+mn-lt"/>
              </a:rPr>
              <a:t>ThreadStart</a:t>
            </a:r>
            <a:r>
              <a:rPr lang="en-US" sz="2400" b="0" dirty="0" smtClean="0">
                <a:latin typeface="+mn-lt"/>
              </a:rPr>
              <a:t> reference, and calling the new thread’s Start() method.</a:t>
            </a:r>
          </a:p>
        </p:txBody>
      </p:sp>
      <p:sp>
        <p:nvSpPr>
          <p:cNvPr id="7" name="Rectangle 3"/>
          <p:cNvSpPr>
            <a:spLocks noChangeArrowheads="1"/>
          </p:cNvSpPr>
          <p:nvPr/>
        </p:nvSpPr>
        <p:spPr bwMode="gray">
          <a:xfrm>
            <a:off x="232541" y="2889459"/>
            <a:ext cx="8616633" cy="9780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new thread starts executing asynchronously with an invocation of the thread’s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8360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Working with Threads</a:t>
            </a:r>
          </a:p>
        </p:txBody>
      </p:sp>
      <p:sp>
        <p:nvSpPr>
          <p:cNvPr id="8" name="Rectangle 3"/>
          <p:cNvSpPr>
            <a:spLocks noChangeArrowheads="1"/>
          </p:cNvSpPr>
          <p:nvPr/>
        </p:nvSpPr>
        <p:spPr bwMode="gray">
          <a:xfrm>
            <a:off x="232541" y="1330510"/>
            <a:ext cx="8616633" cy="483515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There are various methods available with the Thread class. Using these methods, you can control the execution of threads. Few of these methods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Start(): Starts a thread.</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Sleep(): Makes the thread to pause for a period of time.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Abort(): Terminates the thread.</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Suspend(): Suspends a thread. If the thread is already suspended it has no effect.</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Resume(): Resumes the suspended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35899</TotalTime>
  <Words>5889</Words>
  <Application>Microsoft Office PowerPoint</Application>
  <PresentationFormat>On-screen Show (4:3)</PresentationFormat>
  <Paragraphs>485</Paragraphs>
  <Slides>36</Slides>
  <Notes>31</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Office Theme</vt:lpstr>
      <vt:lpstr>Custom Design</vt:lpstr>
      <vt:lpstr>1_Custom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HP</cp:lastModifiedBy>
  <cp:revision>2002</cp:revision>
  <dcterms:created xsi:type="dcterms:W3CDTF">2008-06-23T11:45:25Z</dcterms:created>
  <dcterms:modified xsi:type="dcterms:W3CDTF">2015-09-18T07:25:45Z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