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99.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slideLayouts/slideLayout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2736" r:id="rId1"/>
    <p:sldMasterId id="2147492799" r:id="rId2"/>
    <p:sldMasterId id="2147492811" r:id="rId3"/>
  </p:sldMasterIdLst>
  <p:notesMasterIdLst>
    <p:notesMasterId r:id="rId21"/>
  </p:notesMasterIdLst>
  <p:handoutMasterIdLst>
    <p:handoutMasterId r:id="rId22"/>
  </p:handoutMasterIdLst>
  <p:sldIdLst>
    <p:sldId id="984" r:id="rId4"/>
    <p:sldId id="1038" r:id="rId5"/>
    <p:sldId id="1414" r:id="rId6"/>
    <p:sldId id="1417" r:id="rId7"/>
    <p:sldId id="1418" r:id="rId8"/>
    <p:sldId id="1419" r:id="rId9"/>
    <p:sldId id="1420" r:id="rId10"/>
    <p:sldId id="1421" r:id="rId11"/>
    <p:sldId id="1439" r:id="rId12"/>
    <p:sldId id="1422" r:id="rId13"/>
    <p:sldId id="1423" r:id="rId14"/>
    <p:sldId id="1424" r:id="rId15"/>
    <p:sldId id="1425" r:id="rId16"/>
    <p:sldId id="1426" r:id="rId17"/>
    <p:sldId id="1429" r:id="rId18"/>
    <p:sldId id="1431" r:id="rId19"/>
    <p:sldId id="1432" r:id="rId20"/>
  </p:sldIdLst>
  <p:sldSz cx="9144000" cy="6858000" type="screen4x3"/>
  <p:notesSz cx="7315200" cy="9601200"/>
  <p:custDataLst>
    <p:tags r:id="rId23"/>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suser"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3388A9"/>
    <a:srgbClr val="009999"/>
    <a:srgbClr val="07162D"/>
    <a:srgbClr val="0099CC"/>
    <a:srgbClr val="006666"/>
    <a:srgbClr val="0B4E78"/>
    <a:srgbClr val="000000"/>
    <a:srgbClr val="FCD5B5"/>
    <a:srgbClr val="0000FF"/>
    <a:srgbClr val="0070C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956" autoAdjust="0"/>
    <p:restoredTop sz="97133" autoAdjust="0"/>
  </p:normalViewPr>
  <p:slideViewPr>
    <p:cSldViewPr snapToGrid="0">
      <p:cViewPr varScale="1">
        <p:scale>
          <a:sx n="73" d="100"/>
          <a:sy n="73" d="100"/>
        </p:scale>
        <p:origin x="-1482" y="-102"/>
      </p:cViewPr>
      <p:guideLst>
        <p:guide orient="horz" pos="3984"/>
        <p:guide pos="552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402"/>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hdr="0" dt="0"/>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F49A1A62-3ACE-42CB-A10D-9F41506662B9}"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r>
              <a:rPr lang="en-US" smtClean="0"/>
              <a:t>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F6CA580E-5596-4128-A6E1-60B1406B08E9}"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58276310-D0DE-47A7-8F3B-91139F800DF2}"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r>
              <a:rPr lang="en-US" smtClean="0"/>
              <a:t>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01ECFF28-2DC8-4D82-896B-B3103FCDF930}"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C7DE80A3-6DB3-4E64-8E82-ADCE3C645F35}"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11062295-3151-42F7-805A-FE58FC6770CF}"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type 2 SCDs in Module I. Therefore, you can start this topic by asking the following questions to students:</a:t>
            </a:r>
          </a:p>
          <a:p>
            <a:pPr marL="228600" indent="-228600">
              <a:buFontTx/>
              <a:buAutoNum type="arabicPeriod"/>
              <a:defRPr/>
            </a:pPr>
            <a:r>
              <a:rPr lang="en-US" dirty="0" smtClean="0"/>
              <a:t>What are type 2 SCDs?</a:t>
            </a:r>
          </a:p>
          <a:p>
            <a:pPr marL="228600" indent="-228600">
              <a:buFontTx/>
              <a:buAutoNum type="arabicPeriod"/>
              <a:defRPr/>
            </a:pPr>
            <a:r>
              <a:rPr lang="en-US" dirty="0" smtClean="0"/>
              <a:t>Given an example to explain type 2 SCDs.</a:t>
            </a:r>
          </a:p>
          <a:p>
            <a:pPr marL="228600" indent="-228600">
              <a:defRPr/>
            </a:pPr>
            <a:r>
              <a:rPr lang="en-US" dirty="0" smtClean="0"/>
              <a:t>This will recapitulate what they have learnt about type 2 SCD in Module 1. </a:t>
            </a:r>
          </a:p>
          <a:p>
            <a:pPr marL="228600" indent="-228600">
              <a:defRPr/>
            </a:pPr>
            <a:r>
              <a:rPr lang="en-US" dirty="0" smtClean="0"/>
              <a:t>Now explain the strategy to update the data into these dimension tables with help the example given in SG.</a:t>
            </a:r>
          </a:p>
          <a:p>
            <a:pPr marL="228600" indent="-228600">
              <a:defRPr/>
            </a:pPr>
            <a:r>
              <a:rPr lang="en-US" dirty="0" smtClean="0"/>
              <a:t>After explaining the examples, you can ask students to think of an example of a type 2 SCD and then tell the strategy to update the data into this dimension table.</a:t>
            </a:r>
          </a:p>
          <a:p>
            <a:pPr marL="228600" indent="-228600">
              <a:defRPr/>
            </a:pPr>
            <a:endParaRPr lang="en-US" dirty="0" smtClean="0"/>
          </a:p>
          <a:p>
            <a:pPr>
              <a:defRPr/>
            </a:pPr>
            <a:endParaRPr lang="en-IN" dirty="0"/>
          </a:p>
        </p:txBody>
      </p:sp>
      <p:sp>
        <p:nvSpPr>
          <p:cNvPr id="4" name="Slide Number Placeholder 3"/>
          <p:cNvSpPr>
            <a:spLocks noGrp="1"/>
          </p:cNvSpPr>
          <p:nvPr>
            <p:ph type="sldNum" sz="quarter" idx="5"/>
          </p:nvPr>
        </p:nvSpPr>
        <p:spPr/>
        <p:txBody>
          <a:bodyPr/>
          <a:lstStyle/>
          <a:p>
            <a:pPr>
              <a:defRPr/>
            </a:pPr>
            <a:fld id="{277B585C-1EFF-4C9F-8D11-FFBFD0467249}"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DC9D0EC4-2004-4051-BFB5-891F463E4A83}" type="slidenum">
              <a:rPr lang="en-US" smtClean="0"/>
              <a:pPr>
                <a:defRPr/>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a:buFontTx/>
              <a:buNone/>
            </a:pPr>
            <a:r>
              <a:rPr lang="en-US" b="1" u="sng" smtClean="0"/>
              <a:t>Instructor Notes:</a:t>
            </a:r>
          </a:p>
          <a:p>
            <a:endParaRPr lang="en-US" smtClean="0"/>
          </a:p>
          <a:p>
            <a:r>
              <a:rPr lang="en-US" smtClean="0"/>
              <a:t>By the end of this course, participants should be able to:</a:t>
            </a:r>
          </a:p>
          <a:p>
            <a:pPr lvl="1"/>
            <a:r>
              <a:rPr lang="en-US" smtClean="0"/>
              <a:t>&lt;Obj1&gt;</a:t>
            </a:r>
          </a:p>
          <a:p>
            <a:pPr lvl="1"/>
            <a:r>
              <a:rPr lang="en-US" smtClean="0"/>
              <a:t>&lt;Obj 2&gt;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06F19117-416B-4D5B-B388-2ABC0C0976BD}"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98C1F1BD-B357-460E-B2C2-362A174CA107}"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21AD3F02-31B3-4524-A004-86E2F00C64EB}"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F25C79DD-A264-41BC-88AC-371B94DFBECD}"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defRPr/>
            </a:pPr>
            <a:r>
              <a:rPr lang="en-US" dirty="0" smtClean="0"/>
              <a:t>Students already know about different types of dimension tables. Therefore, you can start the session by recapitulating the concepts. Initiate the class by asking the following questions:</a:t>
            </a:r>
          </a:p>
          <a:p>
            <a:pPr marL="228600" indent="-228600">
              <a:defRPr/>
            </a:pPr>
            <a:r>
              <a:rPr lang="en-US" dirty="0" smtClean="0"/>
              <a:t>1. What are the different types of dimensions?</a:t>
            </a:r>
          </a:p>
          <a:p>
            <a:pPr marL="228600" indent="-228600">
              <a:defRPr/>
            </a:pPr>
            <a:r>
              <a:rPr lang="en-US" dirty="0" smtClean="0"/>
              <a:t>2. Define flat dimension.</a:t>
            </a:r>
          </a:p>
          <a:p>
            <a:pPr marL="228600" indent="-228600">
              <a:defRPr/>
            </a:pPr>
            <a:r>
              <a:rPr lang="en-US" dirty="0" smtClean="0"/>
              <a:t>3. What are conformed dimension?</a:t>
            </a:r>
          </a:p>
          <a:p>
            <a:pPr marL="228600" indent="-228600">
              <a:defRPr/>
            </a:pPr>
            <a:r>
              <a:rPr lang="en-US" dirty="0" smtClean="0"/>
              <a:t>4. Define large dimension.</a:t>
            </a:r>
          </a:p>
          <a:p>
            <a:pPr marL="228600" indent="-228600">
              <a:defRPr/>
            </a:pPr>
            <a:r>
              <a:rPr lang="en-US" dirty="0" smtClean="0"/>
              <a:t>5. Define small dimension.</a:t>
            </a:r>
          </a:p>
          <a:p>
            <a:pPr marL="228600" indent="-228600">
              <a:defRPr/>
            </a:pPr>
            <a:r>
              <a:rPr lang="en-US" dirty="0" smtClean="0"/>
              <a:t>6. What is the importance of surrogate key in a dimension table? </a:t>
            </a:r>
          </a:p>
          <a:p>
            <a:pPr marL="228600" indent="-228600">
              <a:defRPr/>
            </a:pPr>
            <a:r>
              <a:rPr lang="en-US" dirty="0" smtClean="0"/>
              <a:t>Students will learn the loading and update strategies theoretically in this session. The demonstration to load and update the data in the dimension table will be covered in next session.</a:t>
            </a:r>
          </a:p>
          <a:p>
            <a:pPr>
              <a:defRPr/>
            </a:pPr>
            <a:endParaRPr lang="en-IN" dirty="0"/>
          </a:p>
        </p:txBody>
      </p:sp>
      <p:sp>
        <p:nvSpPr>
          <p:cNvPr id="4" name="Slide Number Placeholder 3"/>
          <p:cNvSpPr>
            <a:spLocks noGrp="1"/>
          </p:cNvSpPr>
          <p:nvPr>
            <p:ph type="sldNum" sz="quarter" idx="5"/>
          </p:nvPr>
        </p:nvSpPr>
        <p:spPr/>
        <p:txBody>
          <a:bodyPr/>
          <a:lstStyle/>
          <a:p>
            <a:pPr>
              <a:defRPr/>
            </a:pPr>
            <a:fld id="{5AB5B223-7C27-4720-97BE-085C4735D58B}"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smtClean="0"/>
          </a:p>
          <a:p>
            <a:endParaRPr lang="en-IN" smtClean="0"/>
          </a:p>
        </p:txBody>
      </p:sp>
      <p:sp>
        <p:nvSpPr>
          <p:cNvPr id="4" name="Slide Number Placeholder 3"/>
          <p:cNvSpPr>
            <a:spLocks noGrp="1"/>
          </p:cNvSpPr>
          <p:nvPr>
            <p:ph type="sldNum" sz="quarter" idx="5"/>
          </p:nvPr>
        </p:nvSpPr>
        <p:spPr/>
        <p:txBody>
          <a:bodyPr/>
          <a:lstStyle/>
          <a:p>
            <a:pPr>
              <a:defRPr/>
            </a:pPr>
            <a:fld id="{8B94CABA-76A8-4BDF-8E07-EBFD5C4E1EEE}"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smtClean="0"/>
          </a:p>
          <a:p>
            <a:endParaRPr lang="en-IN" smtClean="0"/>
          </a:p>
        </p:txBody>
      </p:sp>
      <p:sp>
        <p:nvSpPr>
          <p:cNvPr id="4" name="Slide Number Placeholder 3"/>
          <p:cNvSpPr>
            <a:spLocks noGrp="1"/>
          </p:cNvSpPr>
          <p:nvPr>
            <p:ph type="sldNum" sz="quarter" idx="5"/>
          </p:nvPr>
        </p:nvSpPr>
        <p:spPr/>
        <p:txBody>
          <a:bodyPr/>
          <a:lstStyle/>
          <a:p>
            <a:pPr>
              <a:defRPr/>
            </a:pPr>
            <a:fld id="{8B94CABA-76A8-4BDF-8E07-EBFD5C4E1EEE}"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9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1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2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9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1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2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9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1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2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4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p>
            <a:fld id="{7DCC6191-A388-4638-ABBF-2C13EE464597}" type="slidenum">
              <a:rPr lang="en-IN" smtClean="0"/>
              <a:pPr/>
              <a:t>‹#›</a:t>
            </a:fld>
            <a:endParaRPr lang="en-I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p>
            <a:fld id="{7DCC6191-A388-4638-ABBF-2C13EE46459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E6103-9ABD-4BBE-BB80-623736131151}"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6E6103-9ABD-4BBE-BB80-623736131151}" type="datetimeFigureOut">
              <a:rPr lang="en-US" smtClean="0"/>
              <a:pPr/>
              <a:t>9/18/2015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6E6103-9ABD-4BBE-BB80-623736131151}" type="datetimeFigureOut">
              <a:rPr lang="en-US" smtClean="0"/>
              <a:pPr/>
              <a:t>9/18/2015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6E6103-9ABD-4BBE-BB80-623736131151}" type="datetimeFigureOut">
              <a:rPr lang="en-US" smtClean="0"/>
              <a:pPr/>
              <a:t>9/18/2015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E6103-9ABD-4BBE-BB80-623736131151}" type="datetimeFigureOut">
              <a:rPr lang="en-US" smtClean="0"/>
              <a:pPr/>
              <a:t>9/18/2015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E6103-9ABD-4BBE-BB80-623736131151}" type="datetimeFigureOut">
              <a:rPr lang="en-US" smtClean="0"/>
              <a:pPr/>
              <a:t>9/18/2015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E6103-9ABD-4BBE-BB80-623736131151}" type="datetimeFigureOut">
              <a:rPr lang="en-US" smtClean="0"/>
              <a:pPr/>
              <a:t>9/18/2015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0EFD7B-5BFD-408C-BFB3-B5DFAEB682E2}"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0EFD7B-5BFD-408C-BFB3-B5DFAEB682E2}" type="datetimeFigureOut">
              <a:rPr lang="en-US" smtClean="0"/>
              <a:pPr/>
              <a:t>9/18/2015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50EFD7B-5BFD-408C-BFB3-B5DFAEB682E2}" type="datetimeFigureOut">
              <a:rPr lang="en-US" smtClean="0"/>
              <a:pPr/>
              <a:t>9/18/2015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0EFD7B-5BFD-408C-BFB3-B5DFAEB682E2}" type="datetimeFigureOut">
              <a:rPr lang="en-US" smtClean="0"/>
              <a:pPr/>
              <a:t>9/18/2015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EFD7B-5BFD-408C-BFB3-B5DFAEB682E2}" type="datetimeFigureOut">
              <a:rPr lang="en-US" smtClean="0"/>
              <a:pPr/>
              <a:t>9/18/2015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EFD7B-5BFD-408C-BFB3-B5DFAEB682E2}" type="datetimeFigureOut">
              <a:rPr lang="en-US" smtClean="0"/>
              <a:pPr/>
              <a:t>9/18/2015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EFD7B-5BFD-408C-BFB3-B5DFAEB682E2}" type="datetimeFigureOut">
              <a:rPr lang="en-US" smtClean="0"/>
              <a:pPr/>
              <a:t>9/18/2015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2.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3.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8" name="Slide Number Placeholder 1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C6191-A388-4638-ABBF-2C13EE46459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92737" r:id="rId1"/>
    <p:sldLayoutId id="2147492738" r:id="rId2"/>
    <p:sldLayoutId id="2147492739" r:id="rId3"/>
    <p:sldLayoutId id="2147492740" r:id="rId4"/>
    <p:sldLayoutId id="2147492741" r:id="rId5"/>
    <p:sldLayoutId id="2147492742" r:id="rId6"/>
    <p:sldLayoutId id="2147492743" r:id="rId7"/>
    <p:sldLayoutId id="2147492744" r:id="rId8"/>
    <p:sldLayoutId id="2147492745" r:id="rId9"/>
    <p:sldLayoutId id="2147492746" r:id="rId10"/>
    <p:sldLayoutId id="2147492747" r:id="rId11"/>
    <p:sldLayoutId id="2147492748" r:id="rId12"/>
    <p:sldLayoutId id="2147492749" r:id="rId13"/>
    <p:sldLayoutId id="2147492772" r:id="rId14"/>
    <p:sldLayoutId id="2147492775" r:id="rId15"/>
    <p:sldLayoutId id="2147492776" r:id="rId16"/>
    <p:sldLayoutId id="2147492777" r:id="rId17"/>
    <p:sldLayoutId id="2147492778" r:id="rId18"/>
    <p:sldLayoutId id="2147492779" r:id="rId19"/>
    <p:sldLayoutId id="2147492780" r:id="rId20"/>
    <p:sldLayoutId id="2147492781" r:id="rId21"/>
    <p:sldLayoutId id="2147492782" r:id="rId22"/>
    <p:sldLayoutId id="2147492783" r:id="rId23"/>
    <p:sldLayoutId id="2147492784" r:id="rId24"/>
    <p:sldLayoutId id="2147492785" r:id="rId25"/>
    <p:sldLayoutId id="2147492788" r:id="rId26"/>
    <p:sldLayoutId id="2147492790" r:id="rId27"/>
    <p:sldLayoutId id="2147492791" r:id="rId28"/>
    <p:sldLayoutId id="2147492085" r:id="rId29"/>
    <p:sldLayoutId id="2147492087" r:id="rId30"/>
    <p:sldLayoutId id="2147492088" r:id="rId31"/>
    <p:sldLayoutId id="2147492089" r:id="rId32"/>
    <p:sldLayoutId id="2147492090" r:id="rId33"/>
    <p:sldLayoutId id="2147492092" r:id="rId34"/>
    <p:sldLayoutId id="2147492094" r:id="rId35"/>
    <p:sldLayoutId id="2147492143" r:id="rId36"/>
    <p:sldLayoutId id="2147492144" r:id="rId37"/>
    <p:sldLayoutId id="2147492145" r:id="rId38"/>
    <p:sldLayoutId id="2147492146" r:id="rId39"/>
    <p:sldLayoutId id="2147492147" r:id="rId40"/>
    <p:sldLayoutId id="2147492148" r:id="rId41"/>
    <p:sldLayoutId id="2147492149" r:id="rId42"/>
    <p:sldLayoutId id="2147492150" r:id="rId43"/>
    <p:sldLayoutId id="2147492151" r:id="rId44"/>
    <p:sldLayoutId id="2147492152" r:id="rId45"/>
    <p:sldLayoutId id="2147492153" r:id="rId46"/>
    <p:sldLayoutId id="2147492154" r:id="rId47"/>
    <p:sldLayoutId id="2147492155" r:id="rId48"/>
    <p:sldLayoutId id="2147492156" r:id="rId49"/>
    <p:sldLayoutId id="2147492157" r:id="rId50"/>
    <p:sldLayoutId id="2147492158" r:id="rId51"/>
    <p:sldLayoutId id="2147492159" r:id="rId52"/>
    <p:sldLayoutId id="2147492160" r:id="rId53"/>
    <p:sldLayoutId id="2147492161" r:id="rId54"/>
    <p:sldLayoutId id="2147492162" r:id="rId55"/>
    <p:sldLayoutId id="2147492163" r:id="rId56"/>
    <p:sldLayoutId id="2147492164" r:id="rId57"/>
    <p:sldLayoutId id="2147492165" r:id="rId58"/>
    <p:sldLayoutId id="2147492166" r:id="rId59"/>
    <p:sldLayoutId id="2147492167" r:id="rId60"/>
    <p:sldLayoutId id="2147492168" r:id="rId61"/>
    <p:sldLayoutId id="2147492169" r:id="rId62"/>
    <p:sldLayoutId id="2147492170" r:id="rId63"/>
    <p:sldLayoutId id="2147492171" r:id="rId64"/>
    <p:sldLayoutId id="2147492172" r:id="rId65"/>
    <p:sldLayoutId id="2147492173" r:id="rId66"/>
    <p:sldLayoutId id="2147492174" r:id="rId67"/>
    <p:sldLayoutId id="2147492175" r:id="rId68"/>
    <p:sldLayoutId id="2147492176" r:id="rId69"/>
    <p:sldLayoutId id="2147492177" r:id="rId70"/>
    <p:sldLayoutId id="2147492178" r:id="rId71"/>
    <p:sldLayoutId id="2147492179" r:id="rId72"/>
    <p:sldLayoutId id="2147492180" r:id="rId73"/>
    <p:sldLayoutId id="2147492181" r:id="rId74"/>
    <p:sldLayoutId id="2147492182" r:id="rId75"/>
    <p:sldLayoutId id="2147492183" r:id="rId76"/>
    <p:sldLayoutId id="2147492185" r:id="rId77"/>
    <p:sldLayoutId id="2147492797" r:id="rId78"/>
    <p:sldLayoutId id="2147492798" r:id="rId7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E6103-9ABD-4BBE-BB80-623736131151}" type="datetimeFigureOut">
              <a:rPr lang="en-US" smtClean="0"/>
              <a:pPr/>
              <a:t>9/18/2015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E0F7A-E649-4B1F-A916-10F0B2819C8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92800" r:id="rId1"/>
    <p:sldLayoutId id="2147492801" r:id="rId2"/>
    <p:sldLayoutId id="2147492802" r:id="rId3"/>
    <p:sldLayoutId id="2147492803" r:id="rId4"/>
    <p:sldLayoutId id="2147492804" r:id="rId5"/>
    <p:sldLayoutId id="2147492805" r:id="rId6"/>
    <p:sldLayoutId id="2147492806" r:id="rId7"/>
    <p:sldLayoutId id="2147492807" r:id="rId8"/>
    <p:sldLayoutId id="2147492808" r:id="rId9"/>
    <p:sldLayoutId id="2147492809" r:id="rId10"/>
    <p:sldLayoutId id="21474928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EFD7B-5BFD-408C-BFB3-B5DFAEB682E2}" type="datetimeFigureOut">
              <a:rPr lang="en-US" smtClean="0"/>
              <a:pPr/>
              <a:t>9/18/2015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16850-F3C4-49BF-88F3-B58767D39FC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92812" r:id="rId1"/>
    <p:sldLayoutId id="2147492813" r:id="rId2"/>
    <p:sldLayoutId id="2147492814" r:id="rId3"/>
    <p:sldLayoutId id="2147492815" r:id="rId4"/>
    <p:sldLayoutId id="2147492816" r:id="rId5"/>
    <p:sldLayoutId id="2147492817" r:id="rId6"/>
    <p:sldLayoutId id="2147492818" r:id="rId7"/>
    <p:sldLayoutId id="2147492819" r:id="rId8"/>
    <p:sldLayoutId id="2147492820" r:id="rId9"/>
    <p:sldLayoutId id="2147492821" r:id="rId10"/>
    <p:sldLayoutId id="214749282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40960" y="2048656"/>
            <a:ext cx="8432800" cy="2208551"/>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hangingPunct="1">
              <a:lnSpc>
                <a:spcPct val="150000"/>
              </a:lnSpc>
              <a:buClr>
                <a:schemeClr val="tx2"/>
              </a:buClr>
              <a:buSzPct val="85000"/>
              <a:buFont typeface="Times New Roman" pitchFamily="16" charset="0"/>
              <a:buNone/>
              <a:defRPr/>
            </a:pPr>
            <a:r>
              <a:rPr lang="en-US" sz="4000" dirty="0" smtClean="0">
                <a:latin typeface="+mj-lt"/>
                <a:ea typeface="+mn-ea"/>
                <a:cs typeface="Arial" charset="0"/>
              </a:rPr>
              <a:t>Course: </a:t>
            </a:r>
            <a:r>
              <a:rPr lang="en-US" sz="4000" dirty="0" smtClean="0">
                <a:latin typeface="+mj-lt"/>
                <a:ea typeface="+mn-ea"/>
                <a:cs typeface="Arial" charset="0"/>
              </a:rPr>
              <a:t>Programming with C# </a:t>
            </a:r>
            <a:endParaRPr lang="en-US" sz="4000" dirty="0">
              <a:latin typeface="+mj-lt"/>
              <a:ea typeface="+mn-ea"/>
              <a:cs typeface="Arial" charset="0"/>
            </a:endParaRPr>
          </a:p>
          <a:p>
            <a:pPr algn="ctr" eaLnBrk="1" hangingPunct="1">
              <a:lnSpc>
                <a:spcPct val="150000"/>
              </a:lnSpc>
              <a:buClr>
                <a:schemeClr val="tx2"/>
              </a:buClr>
              <a:buSzPct val="85000"/>
              <a:buFont typeface="Times New Roman" pitchFamily="16" charset="0"/>
              <a:buNone/>
              <a:defRPr/>
            </a:pPr>
            <a:r>
              <a:rPr lang="en-US" sz="4000" dirty="0" smtClean="0">
                <a:latin typeface="+mj-lt"/>
                <a:ea typeface="+mn-ea"/>
                <a:cs typeface="Arial" charset="0"/>
              </a:rPr>
              <a:t>Session: </a:t>
            </a:r>
            <a:r>
              <a:rPr lang="en-US" sz="4000" dirty="0" smtClean="0">
                <a:latin typeface="+mj-lt"/>
                <a:ea typeface="+mn-ea"/>
                <a:cs typeface="Arial" charset="0"/>
              </a:rPr>
              <a:t>Threads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152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Setting the Thread Priority </a:t>
            </a:r>
          </a:p>
        </p:txBody>
      </p:sp>
      <p:sp>
        <p:nvSpPr>
          <p:cNvPr id="5" name="Rectangle 3"/>
          <p:cNvSpPr>
            <a:spLocks noChangeArrowheads="1"/>
          </p:cNvSpPr>
          <p:nvPr/>
        </p:nvSpPr>
        <p:spPr bwMode="gray">
          <a:xfrm>
            <a:off x="278054" y="1360466"/>
            <a:ext cx="8616633" cy="9180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set the thread priority after it is created using the Priority property of the Thread class.</a:t>
            </a:r>
          </a:p>
        </p:txBody>
      </p:sp>
      <p:sp>
        <p:nvSpPr>
          <p:cNvPr id="7" name="Rectangle 3"/>
          <p:cNvSpPr>
            <a:spLocks noChangeArrowheads="1"/>
          </p:cNvSpPr>
          <p:nvPr/>
        </p:nvSpPr>
        <p:spPr bwMode="gray">
          <a:xfrm>
            <a:off x="264992" y="2445111"/>
            <a:ext cx="8616633" cy="159131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following syntax shows how to set the thread priority:</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Courier New" pitchFamily="49" charset="0"/>
                <a:cs typeface="Courier New" pitchFamily="49" charset="0"/>
              </a:rPr>
              <a:t>NewThread.Priority</a:t>
            </a: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ThreadPriority.Highest</a:t>
            </a:r>
            <a:r>
              <a:rPr lang="en-US" sz="24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73152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Setting the Thread Priority </a:t>
            </a:r>
          </a:p>
        </p:txBody>
      </p:sp>
      <p:sp>
        <p:nvSpPr>
          <p:cNvPr id="8" name="Rectangle 3"/>
          <p:cNvSpPr>
            <a:spLocks noChangeArrowheads="1"/>
          </p:cNvSpPr>
          <p:nvPr/>
        </p:nvSpPr>
        <p:spPr bwMode="gray">
          <a:xfrm>
            <a:off x="278054" y="1360465"/>
            <a:ext cx="4218995" cy="202731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NewThread.Priority</a:t>
            </a:r>
            <a:r>
              <a:rPr lang="en-US" sz="2400" b="0" dirty="0" smtClean="0">
                <a:latin typeface="+mn-lt"/>
              </a:rPr>
              <a:t> = </a:t>
            </a:r>
            <a:r>
              <a:rPr lang="en-US" sz="2400" b="0" dirty="0" err="1" smtClean="0">
                <a:latin typeface="+mn-lt"/>
              </a:rPr>
              <a:t>ThreadPriority.Highest</a:t>
            </a:r>
            <a:r>
              <a:rPr lang="en-US" sz="2400" b="0" dirty="0" smtClean="0">
                <a:latin typeface="+mn-lt"/>
              </a:rPr>
              <a:t>;</a:t>
            </a:r>
          </a:p>
        </p:txBody>
      </p:sp>
      <p:sp>
        <p:nvSpPr>
          <p:cNvPr id="10" name="Rectangle 3"/>
          <p:cNvSpPr>
            <a:spLocks noChangeArrowheads="1"/>
          </p:cNvSpPr>
          <p:nvPr/>
        </p:nvSpPr>
        <p:spPr bwMode="gray">
          <a:xfrm>
            <a:off x="4646950" y="1394085"/>
            <a:ext cx="4272197" cy="202367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ThreadPriority.Highest</a:t>
            </a:r>
            <a:r>
              <a:rPr lang="en-US" sz="2400" b="0" dirty="0" smtClean="0">
                <a:latin typeface="+mn-lt"/>
              </a:rPr>
              <a:t> Property </a:t>
            </a:r>
          </a:p>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Specifies the new priority setting for a thread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78377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Setting the Thread Priority </a:t>
            </a:r>
          </a:p>
        </p:txBody>
      </p:sp>
      <p:sp>
        <p:nvSpPr>
          <p:cNvPr id="7" name="Rectangle 3"/>
          <p:cNvSpPr>
            <a:spLocks noChangeArrowheads="1"/>
          </p:cNvSpPr>
          <p:nvPr/>
        </p:nvSpPr>
        <p:spPr bwMode="gray">
          <a:xfrm>
            <a:off x="278054" y="1360466"/>
            <a:ext cx="8616633" cy="13527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If multiple threads with the same priority are available, the scheduler cycles through the threads in that priority, giving each thread a fixed time slice in which to execute.</a:t>
            </a:r>
          </a:p>
        </p:txBody>
      </p:sp>
      <p:sp>
        <p:nvSpPr>
          <p:cNvPr id="8" name="Rectangle 3"/>
          <p:cNvSpPr>
            <a:spLocks noChangeArrowheads="1"/>
          </p:cNvSpPr>
          <p:nvPr/>
        </p:nvSpPr>
        <p:spPr bwMode="gray">
          <a:xfrm>
            <a:off x="278054" y="2769542"/>
            <a:ext cx="8616633" cy="90304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As long as a thread with a higher priority is available to run, lower priority threads do not get to execute.</a:t>
            </a:r>
          </a:p>
        </p:txBody>
      </p:sp>
      <p:sp>
        <p:nvSpPr>
          <p:cNvPr id="9" name="Rectangle 3"/>
          <p:cNvSpPr>
            <a:spLocks noChangeArrowheads="1"/>
          </p:cNvSpPr>
          <p:nvPr/>
        </p:nvSpPr>
        <p:spPr bwMode="gray">
          <a:xfrm>
            <a:off x="278054" y="3728912"/>
            <a:ext cx="8616633" cy="147267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When there are no more </a:t>
            </a:r>
            <a:r>
              <a:rPr lang="en-US" sz="2400" b="0" dirty="0" err="1" smtClean="0">
                <a:latin typeface="+mn-lt"/>
              </a:rPr>
              <a:t>runnable</a:t>
            </a:r>
            <a:r>
              <a:rPr lang="en-US" sz="2400" b="0" dirty="0" smtClean="0">
                <a:latin typeface="+mn-lt"/>
              </a:rPr>
              <a:t> threads at a given priority, the scheduler moves to the next lower priority and schedules the threads at that priority for execution.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3602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Using Synchronization in Threads</a:t>
            </a:r>
          </a:p>
        </p:txBody>
      </p:sp>
      <p:sp>
        <p:nvSpPr>
          <p:cNvPr id="5" name="Rectangle 3"/>
          <p:cNvSpPr>
            <a:spLocks noChangeArrowheads="1"/>
          </p:cNvSpPr>
          <p:nvPr/>
        </p:nvSpPr>
        <p:spPr bwMode="gray">
          <a:xfrm>
            <a:off x="278054" y="1360466"/>
            <a:ext cx="8616633" cy="13377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a multithreaded application, when threads need to share data with each other, the application should ensure that one thread does not change the data used by the other thread.</a:t>
            </a:r>
          </a:p>
        </p:txBody>
      </p:sp>
      <p:sp>
        <p:nvSpPr>
          <p:cNvPr id="7" name="Rectangle 3"/>
          <p:cNvSpPr>
            <a:spLocks noChangeArrowheads="1"/>
          </p:cNvSpPr>
          <p:nvPr/>
        </p:nvSpPr>
        <p:spPr bwMode="gray">
          <a:xfrm>
            <a:off x="278054" y="2769541"/>
            <a:ext cx="8616633" cy="94802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C# enables you to coordinate the actions of multiple threads by using synchronized methods or synchronized statements.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Synchronizing Threads </a:t>
            </a:r>
          </a:p>
        </p:txBody>
      </p:sp>
      <p:sp>
        <p:nvSpPr>
          <p:cNvPr id="5" name="Rectangle 3"/>
          <p:cNvSpPr>
            <a:spLocks noChangeArrowheads="1"/>
          </p:cNvSpPr>
          <p:nvPr/>
        </p:nvSpPr>
        <p:spPr bwMode="gray">
          <a:xfrm>
            <a:off x="278054" y="1360466"/>
            <a:ext cx="8616633" cy="13377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Synchronization of threads ensures that if two or more threads need to access a shared resource then that resource is used by only one thread at a time.</a:t>
            </a:r>
          </a:p>
        </p:txBody>
      </p:sp>
      <p:sp>
        <p:nvSpPr>
          <p:cNvPr id="7" name="Rectangle 3"/>
          <p:cNvSpPr>
            <a:spLocks noChangeArrowheads="1"/>
          </p:cNvSpPr>
          <p:nvPr/>
        </p:nvSpPr>
        <p:spPr bwMode="gray">
          <a:xfrm>
            <a:off x="278054" y="2784532"/>
            <a:ext cx="8616633" cy="55827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synchronize your code using the synchronized keyword.</a:t>
            </a:r>
          </a:p>
        </p:txBody>
      </p:sp>
      <p:sp>
        <p:nvSpPr>
          <p:cNvPr id="8" name="Rectangle 3"/>
          <p:cNvSpPr>
            <a:spLocks noChangeArrowheads="1"/>
          </p:cNvSpPr>
          <p:nvPr/>
        </p:nvSpPr>
        <p:spPr bwMode="gray">
          <a:xfrm>
            <a:off x="278054" y="3444099"/>
            <a:ext cx="8616633" cy="138273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Synchronization is based on the concept of monitoring. A monitor is an object that is used as a lock to the data members and methods of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9728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Using Monitor Locks with the C# Lock Statement</a:t>
            </a:r>
          </a:p>
        </p:txBody>
      </p:sp>
      <p:sp>
        <p:nvSpPr>
          <p:cNvPr id="5" name="Rectangle 3"/>
          <p:cNvSpPr>
            <a:spLocks noChangeArrowheads="1"/>
          </p:cNvSpPr>
          <p:nvPr/>
        </p:nvSpPr>
        <p:spPr bwMode="gray">
          <a:xfrm>
            <a:off x="304180" y="1843791"/>
            <a:ext cx="8616633" cy="48332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other way to lock code is by using the C# lock statement. </a:t>
            </a:r>
          </a:p>
        </p:txBody>
      </p:sp>
      <p:sp>
        <p:nvSpPr>
          <p:cNvPr id="7" name="Rectangle 3"/>
          <p:cNvSpPr>
            <a:spLocks noChangeArrowheads="1"/>
          </p:cNvSpPr>
          <p:nvPr/>
        </p:nvSpPr>
        <p:spPr bwMode="gray">
          <a:xfrm>
            <a:off x="304180" y="2398427"/>
            <a:ext cx="8616633" cy="132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Although the C# lock statement does not support the full array of features found in the Monitor class, it enables you to obtain and release a monitor lock. </a:t>
            </a:r>
          </a:p>
        </p:txBody>
      </p:sp>
      <p:sp>
        <p:nvSpPr>
          <p:cNvPr id="8" name="Rectangle 3"/>
          <p:cNvSpPr>
            <a:spLocks noChangeArrowheads="1"/>
          </p:cNvSpPr>
          <p:nvPr/>
        </p:nvSpPr>
        <p:spPr bwMode="gray">
          <a:xfrm>
            <a:off x="304180" y="3762531"/>
            <a:ext cx="8616633" cy="9330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To use the lock statement, simply specify the lock statement with the code being serialized in braces. </a:t>
            </a:r>
          </a:p>
        </p:txBody>
      </p:sp>
      <p:sp>
        <p:nvSpPr>
          <p:cNvPr id="9" name="Rectangle 3"/>
          <p:cNvSpPr>
            <a:spLocks noChangeArrowheads="1"/>
          </p:cNvSpPr>
          <p:nvPr/>
        </p:nvSpPr>
        <p:spPr bwMode="gray">
          <a:xfrm>
            <a:off x="304180" y="4751883"/>
            <a:ext cx="8616633" cy="9630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braces indicate the starting and stopping point of code being protected.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Application Domain </a:t>
            </a:r>
          </a:p>
        </p:txBody>
      </p:sp>
      <p:sp>
        <p:nvSpPr>
          <p:cNvPr id="5" name="Rectangle 3"/>
          <p:cNvSpPr>
            <a:spLocks noChangeArrowheads="1"/>
          </p:cNvSpPr>
          <p:nvPr/>
        </p:nvSpPr>
        <p:spPr bwMode="gray">
          <a:xfrm>
            <a:off x="278235" y="1360465"/>
            <a:ext cx="8616633" cy="132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.NET, threads execute in an application domain. A thread in one process cannot invoke a method in a thread that belongs to another process. </a:t>
            </a:r>
          </a:p>
        </p:txBody>
      </p:sp>
      <p:sp>
        <p:nvSpPr>
          <p:cNvPr id="7" name="Rectangle 3"/>
          <p:cNvSpPr>
            <a:spLocks noChangeArrowheads="1"/>
          </p:cNvSpPr>
          <p:nvPr/>
        </p:nvSpPr>
        <p:spPr bwMode="gray">
          <a:xfrm>
            <a:off x="278235" y="2739560"/>
            <a:ext cx="8616633" cy="132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.NET, however, threads can cross the application domain boundaries, and a method in one thread can call a method of another application domain. </a:t>
            </a:r>
          </a:p>
        </p:txBody>
      </p:sp>
      <p:sp>
        <p:nvSpPr>
          <p:cNvPr id="8" name="Rectangle 3"/>
          <p:cNvSpPr>
            <a:spLocks noChangeArrowheads="1"/>
          </p:cNvSpPr>
          <p:nvPr/>
        </p:nvSpPr>
        <p:spPr bwMode="gray">
          <a:xfrm>
            <a:off x="278235" y="4118655"/>
            <a:ext cx="8616633" cy="8280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application domain is a logical process inside a physical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p:cNvPicPr>
            <a:picLocks noChangeAspect="1" noChangeArrowheads="1"/>
          </p:cNvPicPr>
          <p:nvPr/>
        </p:nvPicPr>
        <p:blipFill>
          <a:blip r:embed="rId3"/>
          <a:srcRect/>
          <a:stretch>
            <a:fillRect/>
          </a:stretch>
        </p:blipFill>
        <p:spPr bwMode="auto">
          <a:xfrm>
            <a:off x="1435640" y="2396943"/>
            <a:ext cx="6301822" cy="3554152"/>
          </a:xfrm>
          <a:prstGeom prst="rect">
            <a:avLst/>
          </a:prstGeom>
          <a:noFill/>
          <a:ln w="9525">
            <a:solidFill>
              <a:schemeClr val="tx1"/>
            </a:solidFill>
            <a:miter lim="800000"/>
            <a:headEnd/>
            <a:tailEnd/>
          </a:ln>
        </p:spPr>
      </p:pic>
      <p:sp>
        <p:nvSpPr>
          <p:cNvPr id="6" name="Rectangle 5"/>
          <p:cNvSpPr/>
          <p:nvPr/>
        </p:nvSpPr>
        <p:spPr>
          <a:xfrm>
            <a:off x="0" y="-1"/>
            <a:ext cx="9144000" cy="80989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Application Domain </a:t>
            </a:r>
          </a:p>
        </p:txBody>
      </p:sp>
      <p:sp>
        <p:nvSpPr>
          <p:cNvPr id="7" name="Rectangle 3"/>
          <p:cNvSpPr>
            <a:spLocks noChangeArrowheads="1"/>
          </p:cNvSpPr>
          <p:nvPr/>
        </p:nvSpPr>
        <p:spPr bwMode="gray">
          <a:xfrm>
            <a:off x="278235" y="1242900"/>
            <a:ext cx="8616633" cy="9180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following figure shows application domains interacting with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204"/>
                                        </p:tgtEl>
                                        <p:attrNameLst>
                                          <p:attrName>style.visibility</p:attrName>
                                        </p:attrNameLst>
                                      </p:cBhvr>
                                      <p:to>
                                        <p:strVal val="visible"/>
                                      </p:to>
                                    </p:set>
                                    <p:anim calcmode="lin" valueType="num">
                                      <p:cBhvr additive="base">
                                        <p:cTn id="11" dur="500" fill="hold"/>
                                        <p:tgtEl>
                                          <p:spTgt spid="51204"/>
                                        </p:tgtEl>
                                        <p:attrNameLst>
                                          <p:attrName>ppt_x</p:attrName>
                                        </p:attrNameLst>
                                      </p:cBhvr>
                                      <p:tavLst>
                                        <p:tav tm="0">
                                          <p:val>
                                            <p:strVal val="0-#ppt_w/2"/>
                                          </p:val>
                                        </p:tav>
                                        <p:tav tm="100000">
                                          <p:val>
                                            <p:strVal val="#ppt_x"/>
                                          </p:val>
                                        </p:tav>
                                      </p:tavLst>
                                    </p:anim>
                                    <p:anim calcmode="lin" valueType="num">
                                      <p:cBhvr additive="base">
                                        <p:cTn id="12" dur="500" fill="hold"/>
                                        <p:tgtEl>
                                          <p:spTgt spid="51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1"/>
            <a:ext cx="9144000" cy="83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Objectives</a:t>
            </a:r>
            <a:endParaRPr lang="en-US" sz="4000" b="0" dirty="0">
              <a:latin typeface="+mj-lt"/>
            </a:endParaRPr>
          </a:p>
        </p:txBody>
      </p:sp>
      <p:sp>
        <p:nvSpPr>
          <p:cNvPr id="13" name="TextBox 12"/>
          <p:cNvSpPr txBox="1"/>
          <p:nvPr/>
        </p:nvSpPr>
        <p:spPr>
          <a:xfrm>
            <a:off x="363537" y="1445924"/>
            <a:ext cx="8495649" cy="3323987"/>
          </a:xfrm>
          <a:prstGeom prst="rect">
            <a:avLst/>
          </a:prstGeom>
          <a:noFill/>
        </p:spPr>
        <p:txBody>
          <a:bodyPr wrap="square">
            <a:spAutoFit/>
          </a:bodyPr>
          <a:lstStyle/>
          <a:p>
            <a:pPr algn="l">
              <a:lnSpc>
                <a:spcPct val="15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a:latin typeface="+mn-lt"/>
              </a:rPr>
              <a:t>By the end of this session, you will be </a:t>
            </a:r>
            <a:r>
              <a:rPr lang="en-US" sz="2800" b="0">
                <a:latin typeface="+mn-lt"/>
              </a:rPr>
              <a:t>able </a:t>
            </a:r>
            <a:r>
              <a:rPr lang="en-US" sz="2800" b="0" smtClean="0">
                <a:latin typeface="+mn-lt"/>
              </a:rPr>
              <a:t>to:</a:t>
            </a:r>
            <a:endParaRPr lang="en-US" sz="2800" b="0" dirty="0" smtClean="0">
              <a:latin typeface="+mn-lt"/>
            </a:endParaRP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Implement multiple threads</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Identify the thread priority</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Use synchronization in threads</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Identify communication between processes</a:t>
            </a:r>
            <a:endParaRPr lang="en-US" sz="2800" b="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832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Introducing Multithreading </a:t>
            </a:r>
          </a:p>
        </p:txBody>
      </p:sp>
      <p:sp>
        <p:nvSpPr>
          <p:cNvPr id="5" name="Rectangle 3"/>
          <p:cNvSpPr>
            <a:spLocks noChangeArrowheads="1"/>
          </p:cNvSpPr>
          <p:nvPr/>
        </p:nvSpPr>
        <p:spPr bwMode="gray">
          <a:xfrm>
            <a:off x="270378" y="1242900"/>
            <a:ext cx="8616633" cy="106794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Multithreading helps to perform various operations simultaneously and saves users’ time.</a:t>
            </a:r>
          </a:p>
        </p:txBody>
      </p:sp>
      <p:sp>
        <p:nvSpPr>
          <p:cNvPr id="7" name="Rectangle 3"/>
          <p:cNvSpPr>
            <a:spLocks noChangeArrowheads="1"/>
          </p:cNvSpPr>
          <p:nvPr/>
        </p:nvSpPr>
        <p:spPr bwMode="gray">
          <a:xfrm>
            <a:off x="270378" y="2367164"/>
            <a:ext cx="8616633" cy="5582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Multithreading allows you to achieve multitasking in a program.</a:t>
            </a:r>
          </a:p>
        </p:txBody>
      </p:sp>
      <p:sp>
        <p:nvSpPr>
          <p:cNvPr id="8" name="Rectangle 3"/>
          <p:cNvSpPr>
            <a:spLocks noChangeArrowheads="1"/>
          </p:cNvSpPr>
          <p:nvPr/>
        </p:nvSpPr>
        <p:spPr bwMode="gray">
          <a:xfrm>
            <a:off x="270378" y="2996750"/>
            <a:ext cx="8616633" cy="8430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Multitasking is the ability to execute more than one task at the same time.</a:t>
            </a:r>
          </a:p>
        </p:txBody>
      </p:sp>
      <p:sp>
        <p:nvSpPr>
          <p:cNvPr id="9" name="Rectangle 3"/>
          <p:cNvSpPr>
            <a:spLocks noChangeArrowheads="1"/>
          </p:cNvSpPr>
          <p:nvPr/>
        </p:nvSpPr>
        <p:spPr bwMode="gray">
          <a:xfrm>
            <a:off x="270378" y="3896160"/>
            <a:ext cx="8616633" cy="126281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Multitasking can be divided into the following categories:</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Process-based multitasking</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Thread-based multitasking</a:t>
            </a:r>
          </a:p>
        </p:txBody>
      </p:sp>
      <p:sp>
        <p:nvSpPr>
          <p:cNvPr id="10" name="Rectangle 3"/>
          <p:cNvSpPr>
            <a:spLocks noChangeArrowheads="1"/>
          </p:cNvSpPr>
          <p:nvPr/>
        </p:nvSpPr>
        <p:spPr bwMode="gray">
          <a:xfrm>
            <a:off x="270378" y="5245276"/>
            <a:ext cx="8616633" cy="5582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Let us understand multithreading with the help of an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377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Advantages of Multithreading </a:t>
            </a:r>
          </a:p>
        </p:txBody>
      </p:sp>
      <p:sp>
        <p:nvSpPr>
          <p:cNvPr id="5" name="Rectangle 3"/>
          <p:cNvSpPr>
            <a:spLocks noChangeArrowheads="1"/>
          </p:cNvSpPr>
          <p:nvPr/>
        </p:nvSpPr>
        <p:spPr bwMode="gray">
          <a:xfrm>
            <a:off x="270378" y="1360464"/>
            <a:ext cx="8616633" cy="3485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The advantages of multithreading are: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Improved performance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Minimized system resource usage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Simultaneous access to multiple applications</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Program structure simplification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Limitations of Multithreading </a:t>
            </a:r>
          </a:p>
        </p:txBody>
      </p:sp>
      <p:sp>
        <p:nvSpPr>
          <p:cNvPr id="5" name="Rectangle 3"/>
          <p:cNvSpPr>
            <a:spLocks noChangeArrowheads="1"/>
          </p:cNvSpPr>
          <p:nvPr/>
        </p:nvSpPr>
        <p:spPr bwMode="gray">
          <a:xfrm>
            <a:off x="270378" y="1360465"/>
            <a:ext cx="8616633" cy="293721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The limitations of multithreading are: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Race condition</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Deadlock condition</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Lock starvation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0989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Creating Multiple Threads </a:t>
            </a:r>
          </a:p>
        </p:txBody>
      </p:sp>
      <p:sp>
        <p:nvSpPr>
          <p:cNvPr id="5" name="Rectangle 3"/>
          <p:cNvSpPr>
            <a:spLocks noChangeArrowheads="1"/>
          </p:cNvSpPr>
          <p:nvPr/>
        </p:nvSpPr>
        <p:spPr bwMode="gray">
          <a:xfrm>
            <a:off x="270378" y="1360466"/>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You can create multiple threads in a program by extending the Thread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Identifying the Thread Priority</a:t>
            </a:r>
          </a:p>
        </p:txBody>
      </p:sp>
      <p:sp>
        <p:nvSpPr>
          <p:cNvPr id="5" name="Rectangle 3"/>
          <p:cNvSpPr>
            <a:spLocks noChangeArrowheads="1"/>
          </p:cNvSpPr>
          <p:nvPr/>
        </p:nvSpPr>
        <p:spPr bwMode="gray">
          <a:xfrm>
            <a:off x="278054" y="1360466"/>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One of the attributes that controls the behavior of a thread is its priority. </a:t>
            </a:r>
          </a:p>
        </p:txBody>
      </p:sp>
      <p:sp>
        <p:nvSpPr>
          <p:cNvPr id="7" name="Rectangle 3"/>
          <p:cNvSpPr>
            <a:spLocks noChangeArrowheads="1"/>
          </p:cNvSpPr>
          <p:nvPr/>
        </p:nvSpPr>
        <p:spPr bwMode="gray">
          <a:xfrm>
            <a:off x="278054" y="2559679"/>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.NET Runtime Environment executes threads based on their priority.</a:t>
            </a:r>
          </a:p>
        </p:txBody>
      </p:sp>
      <p:sp>
        <p:nvSpPr>
          <p:cNvPr id="9" name="Rectangle 3"/>
          <p:cNvSpPr>
            <a:spLocks noChangeArrowheads="1"/>
          </p:cNvSpPr>
          <p:nvPr/>
        </p:nvSpPr>
        <p:spPr bwMode="gray">
          <a:xfrm>
            <a:off x="278054" y="3773883"/>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threads are fixed-priority scheduled. Each thread with its priority has its position in the thread queue of the processor.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Defining Thread Priority </a:t>
            </a:r>
          </a:p>
        </p:txBody>
      </p:sp>
      <p:sp>
        <p:nvSpPr>
          <p:cNvPr id="5" name="Rectangle 3"/>
          <p:cNvSpPr>
            <a:spLocks noChangeArrowheads="1"/>
          </p:cNvSpPr>
          <p:nvPr/>
        </p:nvSpPr>
        <p:spPr bwMode="gray">
          <a:xfrm>
            <a:off x="278054" y="1360466"/>
            <a:ext cx="8616633" cy="9180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 priority is the property that specifies the priority of one thread with respect to the priority of another thread.</a:t>
            </a:r>
          </a:p>
        </p:txBody>
      </p:sp>
      <p:sp>
        <p:nvSpPr>
          <p:cNvPr id="7" name="Rectangle 3"/>
          <p:cNvSpPr>
            <a:spLocks noChangeArrowheads="1"/>
          </p:cNvSpPr>
          <p:nvPr/>
        </p:nvSpPr>
        <p:spPr bwMode="gray">
          <a:xfrm>
            <a:off x="263064" y="2402069"/>
            <a:ext cx="8616633" cy="28967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 priority can be defined as:</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Above normal</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Below normal</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Highest</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Lowest</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Normal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Defining Thread Priority </a:t>
            </a:r>
          </a:p>
        </p:txBody>
      </p:sp>
      <p:sp>
        <p:nvSpPr>
          <p:cNvPr id="5" name="Rectangle 3"/>
          <p:cNvSpPr>
            <a:spLocks noChangeArrowheads="1"/>
          </p:cNvSpPr>
          <p:nvPr/>
        </p:nvSpPr>
        <p:spPr bwMode="gray">
          <a:xfrm>
            <a:off x="278054" y="1360466"/>
            <a:ext cx="8616633" cy="9180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thread with higher priority runs before threads, which have lower priority.</a:t>
            </a:r>
          </a:p>
        </p:txBody>
      </p:sp>
      <p:sp>
        <p:nvSpPr>
          <p:cNvPr id="7" name="Rectangle 3"/>
          <p:cNvSpPr>
            <a:spLocks noChangeArrowheads="1"/>
          </p:cNvSpPr>
          <p:nvPr/>
        </p:nvSpPr>
        <p:spPr bwMode="gray">
          <a:xfrm>
            <a:off x="278054" y="2349818"/>
            <a:ext cx="8616633" cy="138273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If C# encounters another thread with higher priority, the current thread is pushed back, and the thread with the higher priority is executed.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35898</TotalTime>
  <Words>3101</Words>
  <Application>Microsoft Office PowerPoint</Application>
  <PresentationFormat>On-screen Show (4:3)</PresentationFormat>
  <Paragraphs>253</Paragraphs>
  <Slides>17</Slides>
  <Notes>17</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Office Theme</vt:lpstr>
      <vt:lpstr>Custom Design</vt:lpstr>
      <vt:lpstr>1_Custom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HP</cp:lastModifiedBy>
  <cp:revision>2001</cp:revision>
  <dcterms:created xsi:type="dcterms:W3CDTF">2008-06-23T11:45:25Z</dcterms:created>
  <dcterms:modified xsi:type="dcterms:W3CDTF">2015-09-18T07:28:53Z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3F59A082-2FD6-4067-96E9-41A511EC7F55</vt:lpwstr>
  </property>
  <property fmtid="{D5CDD505-2E9C-101B-9397-08002B2CF9AE}" pid="6" name="ArticulateProjectFull">
    <vt:lpwstr>D:\Talent-Sprint- Learning Project\SQL\SQL_Presentations\Ver a\Finished ILTs\Session 1\ver-a\SEF_SQL_S1_Ver-a.ppta</vt:lpwstr>
  </property>
</Properties>
</file>