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3"/>
  </p:notesMasterIdLst>
  <p:handoutMasterIdLst>
    <p:handoutMasterId r:id="rId24"/>
  </p:handoutMasterIdLst>
  <p:sldIdLst>
    <p:sldId id="984" r:id="rId2"/>
    <p:sldId id="1403" r:id="rId3"/>
    <p:sldId id="1383" r:id="rId4"/>
    <p:sldId id="1385" r:id="rId5"/>
    <p:sldId id="1386" r:id="rId6"/>
    <p:sldId id="1387" r:id="rId7"/>
    <p:sldId id="1388" r:id="rId8"/>
    <p:sldId id="1389" r:id="rId9"/>
    <p:sldId id="1390" r:id="rId10"/>
    <p:sldId id="1391" r:id="rId11"/>
    <p:sldId id="1392" r:id="rId12"/>
    <p:sldId id="1393" r:id="rId13"/>
    <p:sldId id="1394" r:id="rId14"/>
    <p:sldId id="1395" r:id="rId15"/>
    <p:sldId id="1396" r:id="rId16"/>
    <p:sldId id="1397" r:id="rId17"/>
    <p:sldId id="1398" r:id="rId18"/>
    <p:sldId id="1399" r:id="rId19"/>
    <p:sldId id="1400" r:id="rId20"/>
    <p:sldId id="1401" r:id="rId21"/>
    <p:sldId id="1402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8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  <a:srgbClr val="0070C0"/>
    <a:srgbClr val="000000"/>
    <a:srgbClr val="0B4E78"/>
    <a:srgbClr val="FCD5B5"/>
    <a:srgbClr val="0000FF"/>
    <a:srgbClr val="C5BFBB"/>
    <a:srgbClr val="8C8C8C"/>
    <a:srgbClr val="B800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97133" autoAdjust="0"/>
  </p:normalViewPr>
  <p:slideViewPr>
    <p:cSldViewPr snapToGrid="0">
      <p:cViewPr varScale="1">
        <p:scale>
          <a:sx n="73" d="100"/>
          <a:sy n="73" d="100"/>
        </p:scale>
        <p:origin x="-1482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30344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37857554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="" xmlns:p14="http://schemas.microsoft.com/office/powerpoint/2010/main" val="168799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  <p:extLst>
      <p:ext uri="{BB962C8B-B14F-4D97-AF65-F5344CB8AC3E}">
        <p14:creationId xmlns="" xmlns:p14="http://schemas.microsoft.com/office/powerpoint/2010/main" val="424227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CECDB4-F5C4-499C-9730-CE1CD218950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215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7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8713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  <p:sldLayoutId id="2147492090" r:id="rId7"/>
    <p:sldLayoutId id="2147492092" r:id="rId8"/>
    <p:sldLayoutId id="2147492094" r:id="rId9"/>
    <p:sldLayoutId id="2147492133" r:id="rId10"/>
    <p:sldLayoutId id="2147492135" r:id="rId11"/>
    <p:sldLayoutId id="2147492136" r:id="rId12"/>
    <p:sldLayoutId id="2147492137" r:id="rId13"/>
    <p:sldLayoutId id="2147492138" r:id="rId14"/>
    <p:sldLayoutId id="2147492139" r:id="rId15"/>
    <p:sldLayoutId id="2147492140" r:id="rId16"/>
    <p:sldLayoutId id="2147492141" r:id="rId17"/>
    <p:sldLayoutId id="2147492142" r:id="rId18"/>
    <p:sldLayoutId id="2147492143" r:id="rId19"/>
    <p:sldLayoutId id="2147492144" r:id="rId20"/>
    <p:sldLayoutId id="2147492145" r:id="rId21"/>
    <p:sldLayoutId id="2147492146" r:id="rId22"/>
    <p:sldLayoutId id="2147492147" r:id="rId23"/>
    <p:sldLayoutId id="2147492148" r:id="rId24"/>
    <p:sldLayoutId id="2147492149" r:id="rId25"/>
    <p:sldLayoutId id="2147492150" r:id="rId26"/>
    <p:sldLayoutId id="2147492151" r:id="rId27"/>
    <p:sldLayoutId id="2147492152" r:id="rId28"/>
    <p:sldLayoutId id="2147492153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kern="1200">
          <a:solidFill>
            <a:schemeClr val="tx1"/>
          </a:solidFill>
          <a:latin typeface="Calibri" pitchFamily="34" charset="0"/>
          <a:ea typeface="Verdana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1615440"/>
            <a:ext cx="8432800" cy="3124200"/>
          </a:xfrm>
          <a:prstGeom prst="rect">
            <a:avLst/>
          </a:prstGeom>
          <a:solidFill>
            <a:srgbClr val="3388A9"/>
          </a:solidFill>
          <a:ln>
            <a:solidFill>
              <a:srgbClr val="0070C0"/>
            </a:solidFill>
          </a:ln>
          <a:extLst/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400" dirty="0" smtClean="0">
                <a:latin typeface="+mj-lt"/>
                <a:cs typeface="Calibri" pitchFamily="34" charset="0"/>
              </a:rPr>
              <a:t>Course: </a:t>
            </a:r>
            <a:r>
              <a:rPr lang="en-US" sz="4400" dirty="0" smtClean="0">
                <a:latin typeface="+mj-lt"/>
                <a:cs typeface="Calibri" pitchFamily="34" charset="0"/>
              </a:rPr>
              <a:t>Programming with C#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400" smtClean="0">
                <a:latin typeface="+mj-lt"/>
                <a:ea typeface="+mn-ea"/>
                <a:cs typeface="Calibri" pitchFamily="34" charset="0"/>
              </a:rPr>
              <a:t>Session: </a:t>
            </a:r>
            <a:r>
              <a:rPr lang="en-US" sz="4400" dirty="0" smtClean="0">
                <a:latin typeface="+mj-lt"/>
                <a:ea typeface="+mn-ea"/>
                <a:cs typeface="Calibri" pitchFamily="34" charset="0"/>
              </a:rPr>
              <a:t>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Hash 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8"/>
            <a:ext cx="8616633" cy="5990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uses a key to access the elements in the collection.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049516"/>
            <a:ext cx="8616633" cy="179727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hash table is used when you need to access elements by using key, and you can identify a useful key value. Each item in the hash table has a key/value pair. The key is used to access the items in the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Properties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HashTable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9932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IsFixedSize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has a fixed size.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396356"/>
            <a:ext cx="8616633" cy="9932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IsReadOnly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is read-only.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2911" y="3436880"/>
            <a:ext cx="8616633" cy="5675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Item: </a:t>
            </a:r>
            <a:r>
              <a:rPr lang="en-US" sz="2000" b="0" dirty="0" smtClean="0"/>
              <a:t>Gets or sets the value associated with the specified key.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2911" y="4099032"/>
            <a:ext cx="8616633" cy="5675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Keys: </a:t>
            </a:r>
            <a:r>
              <a:rPr lang="en-US" sz="2000" b="0" dirty="0" smtClean="0"/>
              <a:t>Gets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containing the keys in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2911" y="4729652"/>
            <a:ext cx="8616633" cy="10720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Values: </a:t>
            </a:r>
            <a:r>
              <a:rPr lang="en-US" sz="2000" b="0" dirty="0" smtClean="0"/>
              <a:t>Gets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containing the values in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845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HashTable</a:t>
            </a:r>
            <a:endParaRPr lang="en-US" sz="40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59848" y="1117999"/>
            <a:ext cx="8616633" cy="129277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Add( object key, object value ); </a:t>
            </a:r>
            <a:br>
              <a:rPr lang="en-US" sz="2000" b="0" dirty="0" smtClean="0"/>
            </a:br>
            <a:r>
              <a:rPr lang="en-US" sz="2000" b="0" dirty="0" smtClean="0"/>
              <a:t>Adds an element with the specified key and value into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59848" y="2426537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Clear(); </a:t>
            </a:r>
            <a:br>
              <a:rPr lang="en-US" sz="2000" b="0" dirty="0" smtClean="0"/>
            </a:br>
            <a:r>
              <a:rPr lang="en-US" sz="2000" b="0" dirty="0" smtClean="0"/>
              <a:t>Removes all elements from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59848" y="3356702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ContainsKey</a:t>
            </a:r>
            <a:r>
              <a:rPr lang="en-US" sz="2000" b="0" dirty="0" smtClean="0"/>
              <a:t>( object key ); </a:t>
            </a:r>
            <a:br>
              <a:rPr lang="en-US" sz="2000" b="0" dirty="0" smtClean="0"/>
            </a:br>
            <a:r>
              <a:rPr lang="en-US" sz="2000" b="0" dirty="0" smtClean="0"/>
              <a:t>Determines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contains a specific key.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59848" y="4302635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ContainsValue</a:t>
            </a:r>
            <a:r>
              <a:rPr lang="en-US" sz="2000" b="0" dirty="0" smtClean="0"/>
              <a:t>( object value ); </a:t>
            </a:r>
            <a:br>
              <a:rPr lang="en-US" sz="2000" b="0" dirty="0" smtClean="0"/>
            </a:br>
            <a:r>
              <a:rPr lang="en-US" sz="2000" b="0" dirty="0" smtClean="0"/>
              <a:t>Determines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contains a specific value.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59848" y="5248568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Remove( object key ); </a:t>
            </a:r>
            <a:br>
              <a:rPr lang="en-US" sz="2000" b="0" dirty="0" smtClean="0"/>
            </a:br>
            <a:r>
              <a:rPr lang="en-US" sz="2000" b="0" dirty="0" smtClean="0"/>
              <a:t>Removes the element with the specified key from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Sorted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uses a key as well as an index to access the items in a list.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2911" y="2081045"/>
            <a:ext cx="8616633" cy="22702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sorted list is a combination of an array and a hash table. It contains a list of items that can be accessed using a key or an index. If you access items using an index, it is an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, and if you access items using a key , it is a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 The collection of items is always sorted by the key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79718" y="1728237"/>
          <a:ext cx="8612035" cy="4419600"/>
        </p:xfrm>
        <a:graphic>
          <a:graphicData uri="http://schemas.openxmlformats.org/drawingml/2006/table">
            <a:tbl>
              <a:tblPr/>
              <a:tblGrid>
                <a:gridCol w="1983844"/>
                <a:gridCol w="6628191"/>
              </a:tblGrid>
              <a:tr h="38124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Capacity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the capacity of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number of elements contained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IsFixedSize</a:t>
                      </a:r>
                      <a:endParaRPr lang="en-IN" sz="20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value indicating whether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has a fixed size.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IsReadOnly</a:t>
                      </a:r>
                      <a:endParaRPr lang="en-IN" sz="20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value indicating whether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read-only.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and sets the value associated with a specific key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keys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values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94052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The following are the commonly used properties of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2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69328" y="1208606"/>
          <a:ext cx="8653955" cy="5042800"/>
        </p:xfrm>
        <a:graphic>
          <a:graphicData uri="http://schemas.openxmlformats.org/drawingml/2006/table">
            <a:tbl>
              <a:tblPr/>
              <a:tblGrid>
                <a:gridCol w="714547"/>
                <a:gridCol w="7939408"/>
              </a:tblGrid>
              <a:tr h="54998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Add( object key,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Adds an element with the specified key and value into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bool </a:t>
                      </a:r>
                      <a:r>
                        <a:rPr lang="en-IN" sz="1600" b="1" dirty="0" err="1">
                          <a:effectLst/>
                        </a:rPr>
                        <a:t>ContainsKey</a:t>
                      </a:r>
                      <a:r>
                        <a:rPr lang="en-IN" sz="1600" b="1" dirty="0">
                          <a:effectLst/>
                        </a:rPr>
                        <a:t>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 contains a specific key.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bool </a:t>
                      </a:r>
                      <a:r>
                        <a:rPr lang="en-IN" sz="1600" b="1" dirty="0" err="1">
                          <a:effectLst/>
                        </a:rPr>
                        <a:t>ContainsValue</a:t>
                      </a:r>
                      <a:r>
                        <a:rPr lang="en-IN" sz="1600" b="1" dirty="0">
                          <a:effectLst/>
                        </a:rPr>
                        <a:t>(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 contains a specific value.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GetByIndex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value at the specified index of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998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GetKey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key at the specified index of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IList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GetKeyList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keys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0" dirty="0" smtClean="0">
                <a:latin typeface="Calibri" pitchFamily="34" charset="0"/>
                <a:cs typeface="Calibri" pitchFamily="34" charset="0"/>
              </a:rPr>
              <a:t>The following are few methods of </a:t>
            </a:r>
            <a:r>
              <a:rPr lang="en-US" sz="36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6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50128" y="1160788"/>
          <a:ext cx="8618201" cy="4967945"/>
        </p:xfrm>
        <a:graphic>
          <a:graphicData uri="http://schemas.openxmlformats.org/drawingml/2006/table">
            <a:tbl>
              <a:tblPr/>
              <a:tblGrid>
                <a:gridCol w="494489"/>
                <a:gridCol w="8123712"/>
              </a:tblGrid>
              <a:tr h="5670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8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IList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GetValueList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values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9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IndexOfKey</a:t>
                      </a:r>
                      <a:r>
                        <a:rPr lang="en-IN" sz="1600" b="1" dirty="0">
                          <a:effectLst/>
                        </a:rPr>
                        <a:t>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zero-based index of the specified key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888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10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IndexOfValue</a:t>
                      </a:r>
                      <a:r>
                        <a:rPr lang="en-IN" sz="1600" b="1" dirty="0">
                          <a:effectLst/>
                        </a:rPr>
                        <a:t>(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zero-based index of the first occurrence of the specified value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11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Remove(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the element with the specified key from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12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RemoveAt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the element at the specified index of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13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TrimToSize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Sets the capacity to the actual number of elements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40080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The following are few methods of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2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a last-in, first out collection of object.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081045"/>
            <a:ext cx="8616633" cy="141889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used when you need a last-in, first-out access of items. When you add an item in the list, it is called pushing the item and when you remove it, it is called popping the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23505" y="1768423"/>
          <a:ext cx="8699778" cy="1069369"/>
        </p:xfrm>
        <a:graphic>
          <a:graphicData uri="http://schemas.openxmlformats.org/drawingml/2006/table">
            <a:tbl>
              <a:tblPr/>
              <a:tblGrid>
                <a:gridCol w="2004057"/>
                <a:gridCol w="6695721"/>
              </a:tblGrid>
              <a:tr h="5774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Property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191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Count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Gets the number of elements contained in the Stack.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-1"/>
            <a:ext cx="9144000" cy="90133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properties of the Stack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31424" y="1463953"/>
          <a:ext cx="8689153" cy="4640328"/>
        </p:xfrm>
        <a:graphic>
          <a:graphicData uri="http://schemas.openxmlformats.org/drawingml/2006/table">
            <a:tbl>
              <a:tblPr/>
              <a:tblGrid>
                <a:gridCol w="668396"/>
                <a:gridCol w="8020757"/>
              </a:tblGrid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bool</a:t>
                      </a:r>
                      <a:r>
                        <a:rPr lang="en-IN" sz="1600" b="1" dirty="0">
                          <a:effectLst/>
                        </a:rPr>
                        <a:t> Contains(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an element is in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Peek();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object at the top of the Stack without removing it.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Pop();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and returns the object at the top of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Push(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Inserts an object at the top of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object[] </a:t>
                      </a:r>
                      <a:r>
                        <a:rPr lang="en-IN" sz="1600" b="1" dirty="0" err="1">
                          <a:effectLst/>
                        </a:rPr>
                        <a:t>ToArray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Copies the Stack to a new array.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88827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methods of the Stack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38" y="1343570"/>
            <a:ext cx="8393112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/>
              <a:t>By the end of this session, you will be able to understand: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Introduction to Collection Classes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Array List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Sorted List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Hash Table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Stack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="" xmlns:p14="http://schemas.microsoft.com/office/powerpoint/2010/main" val="28939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2701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Queue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a first-in, first out collection of object.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2911" y="2033750"/>
            <a:ext cx="8616633" cy="1481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used when you need a first-in, first-out access of items. When you add an item in the list, it is called </a:t>
            </a:r>
            <a:r>
              <a:rPr lang="en-US" sz="2000" b="0" dirty="0" err="1" smtClean="0"/>
              <a:t>enqueue</a:t>
            </a:r>
            <a:r>
              <a:rPr lang="en-US" sz="2000" b="0" dirty="0" smtClean="0"/>
              <a:t> and when you remove an item, it is </a:t>
            </a:r>
            <a:r>
              <a:rPr lang="en-US" sz="2000" b="0" dirty="0" err="1" smtClean="0"/>
              <a:t>calleddeque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66918" y="1449700"/>
          <a:ext cx="8672129" cy="4447955"/>
        </p:xfrm>
        <a:graphic>
          <a:graphicData uri="http://schemas.openxmlformats.org/drawingml/2006/table">
            <a:tbl>
              <a:tblPr/>
              <a:tblGrid>
                <a:gridCol w="788375"/>
                <a:gridCol w="7883754"/>
              </a:tblGrid>
              <a:tr h="523507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bool</a:t>
                      </a:r>
                      <a:r>
                        <a:rPr lang="en-IN" sz="1600" b="1" dirty="0">
                          <a:effectLst/>
                        </a:rPr>
                        <a:t> Contains(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an element is in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4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Dequeue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and returns the object at the beginning of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Enqueue</a:t>
                      </a:r>
                      <a:r>
                        <a:rPr lang="en-IN" sz="1600" b="1" dirty="0">
                          <a:effectLst/>
                        </a:rPr>
                        <a:t>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Adds an object to the end of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object[] </a:t>
                      </a:r>
                      <a:r>
                        <a:rPr lang="en-IN" sz="1600" b="1" dirty="0" err="1">
                          <a:effectLst/>
                        </a:rPr>
                        <a:t>ToArray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Copies the Queue to a new array.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4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TrimToSize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Sets the capacity to the actual number of elements in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-1"/>
            <a:ext cx="9144000" cy="87521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methods of the Queue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Collections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45441" y="961247"/>
            <a:ext cx="8616633" cy="1207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For many applications, you want to create and manage groups of related objects. There are two ways to group objects: by creating arrays of objects, and by creating collections of objects.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32378" y="2238703"/>
            <a:ext cx="8616633" cy="66125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Arrays are most useful for creating and working with a fixed number of strongly-typed objects.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58503" y="2960314"/>
            <a:ext cx="8616633" cy="5535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Collections provide a more flexible way to work with groups of objects.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58504" y="3598141"/>
            <a:ext cx="8616633" cy="7517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Unlike arrays, the group of objects you work with can grow and shrink dynamically as the needs of the application change.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4320" y="4422904"/>
            <a:ext cx="8616633" cy="7369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For some collections, you can assign a key to any object that you put into the collection so that you can quickly retrieve the object by using the key.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" y="5258925"/>
            <a:ext cx="8616633" cy="6977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A collection is a class, so you must declare a new collection before you can add elements to that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845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Array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ordered collection of an object that can be indexed individually.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364827"/>
            <a:ext cx="8616633" cy="244365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basically an alternative to an array. However unlike array you can add and remove items from a list at a specified position using an index and the array resizes itself automatically. It also allows dynamic memory allocation, add, search and sort items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Properties of Array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Capacity: </a:t>
            </a:r>
            <a:r>
              <a:rPr lang="en-US" sz="2000" b="0" dirty="0" smtClean="0"/>
              <a:t>Gets or sets the number of elements that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can contain.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333296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Count: </a:t>
            </a:r>
            <a:r>
              <a:rPr lang="en-US" sz="2000" b="0" dirty="0" smtClean="0"/>
              <a:t>Gets the number of elements actually contained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3358054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IsFixedSize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has a fixed size.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4382812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IsReadOnly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is read-only.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5391806"/>
            <a:ext cx="8616633" cy="630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Item: </a:t>
            </a:r>
            <a:r>
              <a:rPr lang="en-US" sz="2000" b="0" dirty="0" smtClean="0"/>
              <a:t>Gets or sets the element at the specified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84630" y="107610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Add( object value ); </a:t>
            </a:r>
            <a:br>
              <a:rPr lang="en-US" sz="2000" b="0" dirty="0" smtClean="0"/>
            </a:br>
            <a:r>
              <a:rPr lang="en-US" sz="2000" b="0" dirty="0" smtClean="0"/>
              <a:t>Adds an object to the end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84630" y="2069336"/>
            <a:ext cx="8616633" cy="8828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AddRange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 ); </a:t>
            </a:r>
            <a:br>
              <a:rPr lang="en-US" sz="2000" b="0" dirty="0" smtClean="0"/>
            </a:br>
            <a:r>
              <a:rPr lang="en-US" sz="2000" b="0" dirty="0" smtClean="0"/>
              <a:t>Adds the elements of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to the end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84630" y="2999500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Clear();</a:t>
            </a:r>
            <a:br>
              <a:rPr lang="en-US" sz="2000" b="0" dirty="0" smtClean="0"/>
            </a:br>
            <a:r>
              <a:rPr lang="en-US" sz="2000" b="0" dirty="0" smtClean="0"/>
              <a:t>Removes all elements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84630" y="399272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Contains( object item ); </a:t>
            </a:r>
            <a:br>
              <a:rPr lang="en-US" sz="2000" b="0" dirty="0" smtClean="0"/>
            </a:br>
            <a:r>
              <a:rPr lang="en-US" sz="2000" b="0" dirty="0" smtClean="0"/>
              <a:t>Determines whether an element is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84630" y="4985958"/>
            <a:ext cx="8616633" cy="121394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GetRange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count ); </a:t>
            </a:r>
            <a:br>
              <a:rPr lang="en-US" sz="2000" b="0" dirty="0" smtClean="0"/>
            </a:br>
            <a:r>
              <a:rPr lang="en-US" sz="2000" b="0" dirty="0" smtClean="0"/>
              <a:t>Returns an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which represents a subset of the elements in the source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7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IndexOf</a:t>
            </a:r>
            <a:r>
              <a:rPr lang="en-US" sz="2000" b="0" dirty="0" smtClean="0"/>
              <a:t>(object);</a:t>
            </a:r>
            <a:br>
              <a:rPr lang="en-US" sz="2000" b="0" dirty="0" smtClean="0"/>
            </a:br>
            <a:r>
              <a:rPr lang="en-US" sz="2000" b="0" dirty="0" smtClean="0"/>
              <a:t>Returns the zero-based index of the first occurrence of a value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or in a portion of it.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837789"/>
            <a:ext cx="8616633" cy="104052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Insert(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object value); </a:t>
            </a:r>
            <a:br>
              <a:rPr lang="en-US" sz="2000" b="0" dirty="0" smtClean="0"/>
            </a:br>
            <a:r>
              <a:rPr lang="en-US" sz="2000" b="0" dirty="0" smtClean="0"/>
              <a:t>Inserts an element into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at the specified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1395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1567" y="1052684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InsertRange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 ); </a:t>
            </a:r>
            <a:br>
              <a:rPr lang="en-US" sz="2000" b="0" dirty="0" smtClean="0"/>
            </a:br>
            <a:r>
              <a:rPr lang="en-US" sz="2000" b="0" dirty="0" smtClean="0"/>
              <a:t>Inserts the elements of a collection into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at the specified index.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2550408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Remove( object </a:t>
            </a:r>
            <a:r>
              <a:rPr lang="en-US" sz="2000" b="0" dirty="0" err="1" smtClean="0"/>
              <a:t>obj</a:t>
            </a:r>
            <a:r>
              <a:rPr lang="en-US" sz="2000" b="0" dirty="0" smtClean="0"/>
              <a:t> ); </a:t>
            </a:r>
            <a:br>
              <a:rPr lang="en-US" sz="2000" b="0" dirty="0" smtClean="0"/>
            </a:br>
            <a:r>
              <a:rPr lang="en-US" sz="2000" b="0" dirty="0" smtClean="0"/>
              <a:t>Removes the first occurrence of a specific object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4063898"/>
            <a:ext cx="8616633" cy="86710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RemoveAt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 ); </a:t>
            </a:r>
            <a:br>
              <a:rPr lang="en-US" sz="2000" b="0" dirty="0" smtClean="0"/>
            </a:br>
            <a:r>
              <a:rPr lang="en-US" sz="2000" b="0" dirty="0" smtClean="0"/>
              <a:t>Removes the element at the specified index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5025594"/>
            <a:ext cx="8616633" cy="10562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RemoveRange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count ); </a:t>
            </a:r>
            <a:br>
              <a:rPr lang="en-US" sz="2000" b="0" dirty="0" smtClean="0"/>
            </a:br>
            <a:r>
              <a:rPr lang="en-US" sz="2000" b="0" dirty="0" smtClean="0"/>
              <a:t>Removes a range of elements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1567" y="1340067"/>
            <a:ext cx="8616633" cy="8986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Reverse();</a:t>
            </a:r>
            <a:br>
              <a:rPr lang="en-US" sz="2000" b="0" dirty="0" smtClean="0"/>
            </a:br>
            <a:r>
              <a:rPr lang="en-US" sz="2000" b="0" dirty="0" smtClean="0"/>
              <a:t>Reverses the order of the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2317531"/>
            <a:ext cx="8616633" cy="13085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SetRange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c); </a:t>
            </a:r>
            <a:br>
              <a:rPr lang="en-US" sz="2000" b="0" dirty="0" smtClean="0"/>
            </a:br>
            <a:r>
              <a:rPr lang="en-US" sz="2000" b="0" dirty="0" smtClean="0"/>
              <a:t>Copies the elements of a collection over a range of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3689129"/>
            <a:ext cx="8616633" cy="10089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Sort();</a:t>
            </a:r>
            <a:br>
              <a:rPr lang="en-US" sz="2000" b="0" dirty="0" smtClean="0"/>
            </a:br>
            <a:r>
              <a:rPr lang="en-US" sz="2000" b="0" dirty="0" smtClean="0"/>
              <a:t>Sorts the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4776952"/>
            <a:ext cx="8616633" cy="1481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TrimToSize</a:t>
            </a:r>
            <a:r>
              <a:rPr lang="en-US" sz="2000" b="0" dirty="0" smtClean="0"/>
              <a:t>();</a:t>
            </a:r>
            <a:br>
              <a:rPr lang="en-US" sz="2000" b="0" dirty="0" smtClean="0"/>
            </a:br>
            <a:r>
              <a:rPr lang="en-US" sz="2000" b="0" dirty="0" smtClean="0"/>
              <a:t>Sets the capacity to the actual number of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35659</TotalTime>
  <Words>1085</Words>
  <Application>Microsoft Office PowerPoint</Application>
  <PresentationFormat>On-screen Show (4:3)</PresentationFormat>
  <Paragraphs>159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4_TS_ILT_Sl1Template1_PPT_20_12_10_V1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HP</cp:lastModifiedBy>
  <cp:revision>1966</cp:revision>
  <dcterms:created xsi:type="dcterms:W3CDTF">2008-06-23T11:45:25Z</dcterms:created>
  <dcterms:modified xsi:type="dcterms:W3CDTF">2015-09-18T07:37:32Z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3F59A082-2FD6-4067-96E9-41A511EC7F55</vt:lpwstr>
  </property>
  <property fmtid="{D5CDD505-2E9C-101B-9397-08002B2CF9AE}" pid="6" name="ArticulateProjectFull">
    <vt:lpwstr>D:\Talent-Sprint- Learning Project\SQL\SQL_Presentations\Ver a\Finished ILTs\Session 1\ver-a\SEF_SQL_S1_Ver-a.ppta</vt:lpwstr>
  </property>
</Properties>
</file>