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5"/>
  </p:notesMasterIdLst>
  <p:handoutMasterIdLst>
    <p:handoutMasterId r:id="rId26"/>
  </p:handoutMasterIdLst>
  <p:sldIdLst>
    <p:sldId id="984" r:id="rId2"/>
    <p:sldId id="1038" r:id="rId3"/>
    <p:sldId id="1387" r:id="rId4"/>
    <p:sldId id="1388" r:id="rId5"/>
    <p:sldId id="1389" r:id="rId6"/>
    <p:sldId id="1390" r:id="rId7"/>
    <p:sldId id="1391" r:id="rId8"/>
    <p:sldId id="1392" r:id="rId9"/>
    <p:sldId id="1393" r:id="rId10"/>
    <p:sldId id="1394" r:id="rId11"/>
    <p:sldId id="1395" r:id="rId12"/>
    <p:sldId id="1396" r:id="rId13"/>
    <p:sldId id="1397" r:id="rId14"/>
    <p:sldId id="1398" r:id="rId15"/>
    <p:sldId id="1399" r:id="rId16"/>
    <p:sldId id="1400" r:id="rId17"/>
    <p:sldId id="1401" r:id="rId18"/>
    <p:sldId id="1402" r:id="rId19"/>
    <p:sldId id="1403" r:id="rId20"/>
    <p:sldId id="1408" r:id="rId21"/>
    <p:sldId id="1409" r:id="rId22"/>
    <p:sldId id="1410" r:id="rId23"/>
    <p:sldId id="1411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3388A9"/>
    <a:srgbClr val="000000"/>
    <a:srgbClr val="0B4E78"/>
    <a:srgbClr val="FCD5B5"/>
    <a:srgbClr val="0000FF"/>
    <a:srgbClr val="0070C0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>
        <p:scale>
          <a:sx n="60" d="100"/>
          <a:sy n="60" d="100"/>
        </p:scale>
        <p:origin x="-1842" y="-37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B01BE8-DFEB-4FE5-9412-91EE763CCD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83C7B7-8FC0-401C-85AF-3FED8496367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ECF370-2EA9-499E-8DD1-564147EE35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164D8-1BBE-4321-A4E2-AC3B0E1CE97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322A3-9AF7-4C6B-B2D5-89C4DD3742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C4139-989B-4719-B205-EDEBFD7FFE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FF8408-3633-4CDD-9C69-BF214B756C1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A11E0-9D9E-4973-B73D-1BF1ACA90B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EC21F1-F133-4C07-B2F7-EA0A2BD1D9E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B0E67F-19C0-487F-9997-C21AD20FE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5E5E6-71A3-4EAD-BD29-6714BB9A707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7EF09C-F4DE-4D31-9119-04F17B9765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B8DA16-64D5-4784-A278-D2E5359AEB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E94B4D-7589-489C-B380-310DCD878E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E53CBC-4026-4CC4-8D89-A0DF90C007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9E5C6-6209-4F8C-821E-C85A6E78AF6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FA96CF-3ED4-4A7E-ADE7-AD61BAB385E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7" r:id="rId10"/>
    <p:sldLayoutId id="2147492138" r:id="rId11"/>
    <p:sldLayoutId id="2147492139" r:id="rId12"/>
    <p:sldLayoutId id="2147492140" r:id="rId13"/>
    <p:sldLayoutId id="2147492141" r:id="rId14"/>
    <p:sldLayoutId id="2147492142" r:id="rId15"/>
    <p:sldLayoutId id="2147492143" r:id="rId16"/>
    <p:sldLayoutId id="2147492144" r:id="rId17"/>
    <p:sldLayoutId id="2147492145" r:id="rId18"/>
    <p:sldLayoutId id="2147492146" r:id="rId19"/>
    <p:sldLayoutId id="2147492147" r:id="rId20"/>
    <p:sldLayoutId id="2147492148" r:id="rId21"/>
    <p:sldLayoutId id="2147492149" r:id="rId22"/>
    <p:sldLayoutId id="2147492150" r:id="rId23"/>
    <p:sldLayoutId id="2147492151" r:id="rId24"/>
    <p:sldLayoutId id="2147492152" r:id="rId25"/>
    <p:sldLayoutId id="2147492153" r:id="rId2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4589" y="1902371"/>
            <a:ext cx="8923283" cy="2638097"/>
          </a:xfrm>
          <a:prstGeom prst="rect">
            <a:avLst/>
          </a:prstGeom>
          <a:solidFill>
            <a:srgbClr val="3388A9"/>
          </a:solidFill>
          <a:ln>
            <a:noFill/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000" dirty="0" smtClean="0">
                <a:latin typeface="+mj-lt"/>
                <a:cs typeface="Calibri" pitchFamily="34" charset="0"/>
              </a:rPr>
              <a:t>Course: </a:t>
            </a:r>
            <a:r>
              <a:rPr lang="en-US" sz="4000" dirty="0" smtClean="0">
                <a:latin typeface="+mj-lt"/>
                <a:cs typeface="Calibri" pitchFamily="34" charset="0"/>
              </a:rPr>
              <a:t>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000" smtClean="0">
                <a:latin typeface="+mj-lt"/>
                <a:ea typeface="+mn-ea"/>
                <a:cs typeface="Calibri" pitchFamily="34" charset="0"/>
              </a:rPr>
              <a:t>Session: </a:t>
            </a:r>
            <a:r>
              <a:rPr lang="en-US" sz="4000" dirty="0" smtClean="0">
                <a:latin typeface="+mj-lt"/>
                <a:ea typeface="+mn-ea"/>
                <a:cs typeface="Calibri" pitchFamily="34" charset="0"/>
              </a:rPr>
              <a:t>Introduction to File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274552" y="3929283"/>
          <a:ext cx="8560676" cy="2347914"/>
        </p:xfrm>
        <a:graphic>
          <a:graphicData uri="http://schemas.openxmlformats.org/drawingml/2006/table">
            <a:tbl>
              <a:tblPr/>
              <a:tblGrid>
                <a:gridCol w="1650499"/>
                <a:gridCol w="691017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Methods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Close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Closes the current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StreamWriter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object and the underlying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Flush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Clears all buffers for the current writer and causes any buffered data to be written to the underlying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Writes to the stream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Writes data specified by the overloaded parameters, followed by end of 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StreamWriter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46574" y="11351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.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246574" y="2049515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 class represents a writer, which can write a series of characters.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46574" y="2979680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824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Reading and Writing in Binary Files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8105" y="2017984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In C#, you can directly display the contents of the file on the screen.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8105" y="29639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Binary read and write means that a number is written as a float representation consuming four bytes of space.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8105" y="3925612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classes are used for reading and writing the binary data in to files.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0"/>
          <p:cNvGraphicFramePr>
            <a:graphicFrameLocks noGrp="1"/>
          </p:cNvGraphicFramePr>
          <p:nvPr/>
        </p:nvGraphicFramePr>
        <p:xfrm>
          <a:off x="283997" y="3008256"/>
          <a:ext cx="8573319" cy="1973646"/>
        </p:xfrm>
        <a:graphic>
          <a:graphicData uri="http://schemas.openxmlformats.org/drawingml/2006/table">
            <a:tbl>
              <a:tblPr/>
              <a:tblGrid>
                <a:gridCol w="1446704"/>
                <a:gridCol w="7126615"/>
              </a:tblGrid>
              <a:tr h="498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8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reader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characters from the underlying stream and advances the current position of the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779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BinaryReader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 is used to read binary data from a file.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1970687"/>
            <a:ext cx="8616633" cy="9774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98"/>
          <p:cNvGraphicFramePr>
            <a:graphicFrameLocks noGrp="1"/>
          </p:cNvGraphicFramePr>
          <p:nvPr/>
        </p:nvGraphicFramePr>
        <p:xfrm>
          <a:off x="296230" y="3053803"/>
          <a:ext cx="8548852" cy="3310328"/>
        </p:xfrm>
        <a:graphic>
          <a:graphicData uri="http://schemas.openxmlformats.org/drawingml/2006/table">
            <a:tbl>
              <a:tblPr/>
              <a:tblGrid>
                <a:gridCol w="1709770"/>
                <a:gridCol w="6839082"/>
              </a:tblGrid>
              <a:tr h="53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3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BinaryWriter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Sets the position within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Writes a value to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Flush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Clears all buffers for the current writer and causes any buffered data to be written to the underlying device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93683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BinaryWriter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 is used to write binary data to a stream.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1939156"/>
            <a:ext cx="8616633" cy="10405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the Windows File System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ability to browse and locate files and directories for a specific directory is essential for many programming tasks.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443653"/>
            <a:ext cx="8616633" cy="157655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Using classes such as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classes in combination is an efficient way to gather the required information about files and directories in a specific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45"/>
          <p:cNvGraphicFramePr>
            <a:graphicFrameLocks noGrp="1"/>
          </p:cNvGraphicFramePr>
          <p:nvPr/>
        </p:nvGraphicFramePr>
        <p:xfrm>
          <a:off x="216008" y="2745719"/>
          <a:ext cx="8614705" cy="3526723"/>
        </p:xfrm>
        <a:graphic>
          <a:graphicData uri="http://schemas.openxmlformats.org/drawingml/2006/table">
            <a:tbl>
              <a:tblPr/>
              <a:tblGrid>
                <a:gridCol w="1974448"/>
                <a:gridCol w="6640257"/>
              </a:tblGrid>
              <a:tr h="326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Boolean value indicating whether the directory exist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directory.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 last accessed time of the directory.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-1"/>
            <a:ext cx="9144000" cy="74097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DirectoryInfo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15044" y="1056288"/>
            <a:ext cx="8616633" cy="5833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 is derived from the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15044" y="1702674"/>
            <a:ext cx="8616633" cy="9774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properties of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294861" y="2117014"/>
          <a:ext cx="8520058" cy="3596640"/>
        </p:xfrm>
        <a:graphic>
          <a:graphicData uri="http://schemas.openxmlformats.org/drawingml/2006/table">
            <a:tbl>
              <a:tblPr/>
              <a:tblGrid>
                <a:gridCol w="2420471"/>
                <a:gridCol w="6099587"/>
              </a:tblGrid>
              <a:tr h="327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CreateSubdirectory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subdirectory.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GetDirectories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directories in the current directory after matching all the criteria. It also allows you to search subdirectories within directories.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GetFiles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files in the current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662152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DirectoryInfo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46574" y="1182412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93"/>
          <p:cNvGraphicFramePr>
            <a:graphicFrameLocks noGrp="1"/>
          </p:cNvGraphicFramePr>
          <p:nvPr/>
        </p:nvGraphicFramePr>
        <p:xfrm>
          <a:off x="250987" y="2450225"/>
          <a:ext cx="8576277" cy="3931920"/>
        </p:xfrm>
        <a:graphic>
          <a:graphicData uri="http://schemas.openxmlformats.org/drawingml/2006/table">
            <a:tbl>
              <a:tblPr/>
              <a:tblGrid>
                <a:gridCol w="1695310"/>
                <a:gridCol w="6880967"/>
              </a:tblGrid>
              <a:tr h="235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 instance of the directory which the file belongs to.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value indicating whether the file exists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last accessed time of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LastWriteTime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time of the last written activity to the file. This property is inherited from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size of the file.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30809" y="930164"/>
            <a:ext cx="8616633" cy="5517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30809" y="1529254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commonly used properties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7"/>
          <p:cNvGraphicFramePr>
            <a:graphicFrameLocks noGrp="1"/>
          </p:cNvGraphicFramePr>
          <p:nvPr/>
        </p:nvGraphicFramePr>
        <p:xfrm>
          <a:off x="278303" y="2414971"/>
          <a:ext cx="8584707" cy="2687854"/>
        </p:xfrm>
        <a:graphic>
          <a:graphicData uri="http://schemas.openxmlformats.org/drawingml/2006/table">
            <a:tbl>
              <a:tblPr/>
              <a:tblGrid>
                <a:gridCol w="1951070"/>
                <a:gridCol w="6633637"/>
              </a:tblGrid>
              <a:tr h="40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Appends a text to the file represented by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FileInfo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file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OpenRead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a file in read-only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FileInfo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340" y="1213943"/>
            <a:ext cx="8616633" cy="10247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6575" y="1198178"/>
            <a:ext cx="8616633" cy="42093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In this session, you learned that: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stream is an abstraction of a sequence of bytes traveling from a source to a destination over a communication path.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class is used to read and write data to the text files. It is an abstract class, which supports reading and writing bytes into it.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. The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90868"/>
            <a:ext cx="8393112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200" b="0" dirty="0"/>
              <a:t>By the end of this session, you will be able </a:t>
            </a:r>
            <a:r>
              <a:rPr lang="en-US" sz="2200" b="0" dirty="0" smtClean="0"/>
              <a:t>to:</a:t>
            </a:r>
            <a:endParaRPr lang="en-US" sz="2200" b="0" dirty="0"/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the file input and output operations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read and write in text files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read and write in binary files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Implement the Windows File System</a:t>
            </a:r>
          </a:p>
          <a:p>
            <a:pPr marL="347472" indent="-34747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0" dirty="0" smtClean="0">
                <a:cs typeface="Arial" pitchFamily="34" charset="0"/>
              </a:rPr>
              <a:t>Describe exceptions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9459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2152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8"/>
            <a:ext cx="8616633" cy="386255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. The </a:t>
            </a:r>
            <a:r>
              <a:rPr lang="en-US" sz="2000" b="0" dirty="0" err="1" smtClean="0"/>
              <a:t>TextWriter</a:t>
            </a:r>
            <a:r>
              <a:rPr lang="en-US" sz="2000" b="0" dirty="0" smtClean="0"/>
              <a:t> class represents a writer, which can write a series of characters.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BinaryReader</a:t>
            </a:r>
            <a:r>
              <a:rPr lang="en-US" sz="2000" b="0" dirty="0" smtClean="0"/>
              <a:t> class allows reading of binary data from a file.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BinaryWriter</a:t>
            </a:r>
            <a:r>
              <a:rPr lang="en-US" sz="2000" b="0" dirty="0" smtClean="0"/>
              <a:t> class allows writing of binary data to a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332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7"/>
            <a:ext cx="8616633" cy="438281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two basic streams used are the input and output streams. An input stream is used for a read operation and an output stream is used for performing a write operation.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Most file input/output (I/O) support in the .NET Framework is implemented in the System.IO namespace. You can use 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class in the System.IO namespace to read from, to write, and to close files. 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class inherits from the abstract class Stream.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6574" y="1087819"/>
            <a:ext cx="8616633" cy="5092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DirectoryInfo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 and it works on a specific directory and shows the </a:t>
            </a:r>
            <a:r>
              <a:rPr lang="en-US" sz="2000" b="0" dirty="0" err="1" smtClean="0"/>
              <a:t>fullpath</a:t>
            </a:r>
            <a:r>
              <a:rPr lang="en-US" sz="2000" b="0" dirty="0" smtClean="0"/>
              <a:t> of the current directory.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FileInfo</a:t>
            </a:r>
            <a:r>
              <a:rPr lang="en-US" sz="2000" b="0" dirty="0" smtClean="0"/>
              <a:t> class is derived from </a:t>
            </a:r>
            <a:r>
              <a:rPr lang="en-US" sz="2000" b="0" dirty="0" err="1" smtClean="0"/>
              <a:t>FileSystemInfo</a:t>
            </a:r>
            <a:r>
              <a:rPr lang="en-US" sz="2000" b="0" dirty="0" smtClean="0"/>
              <a:t> class and it works on a specific directory to display the list of all the files.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An exception is an erroneous situation that occurs during program execution. 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syntax error occurs when a compiler cannot compile the code. This may happen when the statements are not constructed properly, keywords are misspelled, or punctuation is omitted.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3062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40068"/>
            <a:ext cx="8616633" cy="37364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run-time error occurs when an application attempts to perform an operation that is not allowed.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logical error occurs when an application compiles and runs properly but does not produce the expected results.</a:t>
            </a:r>
          </a:p>
          <a:p>
            <a:pPr marL="236538" indent="-236538"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Exceptional conditions arise when an operation cannot be completed normally during the processing of C# statements and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6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the File Input and Output Operations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93871" y="1828798"/>
            <a:ext cx="8616633" cy="81981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is a sequence of bytes traveling from a source to a destination over a communication path.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93871" y="2727434"/>
            <a:ext cx="8616633" cy="5360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two basic streams used are the input and output streams.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93871" y="3326523"/>
            <a:ext cx="8616633" cy="88287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An input stream is used for a read operation and an output stream is used for performing a write operation.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93871" y="4288219"/>
            <a:ext cx="8616633" cy="1355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System.IO namespace includes various classes, which are used to perform operations, such as file creation, file deletion, and the read-write operations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To open an existing file or to create a new file, you need to create an object of type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301763"/>
            <a:ext cx="8616633" cy="22229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Consider the following syntax for creating the object of type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&lt;object name&gt;=new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(&lt;file Name&gt;, &lt;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Enumerator&gt;, &lt;File Access Enumerator&gt;,&lt;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FileShare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 Enumerator&gt;);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8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52026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/>
              <a:t>FileMode</a:t>
            </a:r>
            <a:r>
              <a:rPr lang="en-US" sz="2000" b="0" dirty="0" smtClean="0"/>
              <a:t> enumerator defines various methods for opening files.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62340" y="1954922"/>
            <a:ext cx="8616633" cy="8513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FileMode</a:t>
            </a:r>
            <a:r>
              <a:rPr lang="en-US" sz="2000" b="0" dirty="0" smtClean="0"/>
              <a:t> enumerator parameter is specified in many constructors for the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.</a:t>
            </a:r>
            <a:endParaRPr lang="en-US" sz="2000" b="0" dirty="0" err="1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2885089"/>
            <a:ext cx="8616633" cy="8513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parameters to </a:t>
            </a:r>
            <a:r>
              <a:rPr lang="en-US" sz="2000" b="0" dirty="0" err="1" smtClean="0"/>
              <a:t>FileMode</a:t>
            </a:r>
            <a:r>
              <a:rPr lang="en-US" sz="2000" b="0" dirty="0" smtClean="0"/>
              <a:t> checks whether a file is overwritten, created, or opened.</a:t>
            </a:r>
            <a:endParaRPr lang="en-US" sz="2000" b="0" dirty="0" err="1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62340" y="3783722"/>
            <a:ext cx="8616633" cy="89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err="1" smtClean="0"/>
              <a:t>FileAccess</a:t>
            </a:r>
            <a:r>
              <a:rPr lang="en-US" sz="2000" b="0" dirty="0" smtClean="0"/>
              <a:t> enumerator indicates whether you want to read data from the file, write to the file, or perform both the operations.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62340" y="4745419"/>
            <a:ext cx="8616633" cy="898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members of the </a:t>
            </a:r>
            <a:r>
              <a:rPr lang="en-US" sz="2000" b="0" dirty="0" err="1" smtClean="0"/>
              <a:t>FileAccess</a:t>
            </a:r>
            <a:r>
              <a:rPr lang="en-US" sz="2000" b="0" dirty="0" smtClean="0"/>
              <a:t> enumerator are Read, </a:t>
            </a:r>
            <a:r>
              <a:rPr lang="en-US" sz="2000" b="0" dirty="0" err="1" smtClean="0"/>
              <a:t>ReadWrite</a:t>
            </a:r>
            <a:r>
              <a:rPr lang="en-US" sz="2000" b="0" dirty="0" smtClean="0"/>
              <a:t>, and Write.</a:t>
            </a:r>
            <a:endParaRPr lang="en-US" sz="2000" b="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779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FileStream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13558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FileShare</a:t>
            </a:r>
            <a:r>
              <a:rPr lang="en-US" sz="2000" b="0" dirty="0" smtClean="0"/>
              <a:t> enumerator contains constants for controlling the kind of access that the other </a:t>
            </a:r>
            <a:r>
              <a:rPr lang="en-US" sz="2000" b="0" dirty="0" err="1" smtClean="0"/>
              <a:t>FileStream</a:t>
            </a:r>
            <a:r>
              <a:rPr lang="en-US" sz="2000" b="0" dirty="0" smtClean="0"/>
              <a:t> constructors can have to the same file.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62340" y="280626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typical use of this enumeration is to define whether two different applications can simultaneously read from the same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4052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Implementing Reading and Writing in the Text Files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93871" y="1749971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Stream class is used to read from and to write data in the text files.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93871" y="2711667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an abstract class, which supports reading and writing bytes into it.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93871" y="3673363"/>
            <a:ext cx="8616633" cy="149772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If data of a file is only text, then you can use 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and the </a:t>
            </a:r>
            <a:r>
              <a:rPr lang="en-US" sz="2000" b="0" dirty="0" err="1" smtClean="0"/>
              <a:t>StreamWriter</a:t>
            </a:r>
            <a:r>
              <a:rPr lang="en-US" sz="2000" b="0" dirty="0" smtClean="0"/>
              <a:t> class to accomplish the reading and writing tasks,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9448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62340" y="1355833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 is inherited from the abstract class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62340" y="2317530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TextReader</a:t>
            </a:r>
            <a:r>
              <a:rPr lang="en-US" sz="20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0"/>
          <p:cNvGraphicFramePr>
            <a:graphicFrameLocks/>
          </p:cNvGraphicFramePr>
          <p:nvPr/>
        </p:nvGraphicFramePr>
        <p:xfrm>
          <a:off x="283585" y="2128583"/>
          <a:ext cx="8542612" cy="4206240"/>
        </p:xfrm>
        <a:graphic>
          <a:graphicData uri="http://schemas.openxmlformats.org/drawingml/2006/table">
            <a:tbl>
              <a:tblPr/>
              <a:tblGrid>
                <a:gridCol w="1645684"/>
                <a:gridCol w="6896928"/>
              </a:tblGrid>
              <a:tr h="33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object of StreamReader class and the underlying stream, and releases any system resources associated with the reader   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next available character but does not consume it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the next character or the next set of characters from the 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ReadLine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a line of characters from the current stream and returns data as a string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Allows the read/write position to be moved to any position within the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72521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StreamReader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Class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46574" y="1135116"/>
            <a:ext cx="8616633" cy="89863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The following table describes some of the commonly used methods of the </a:t>
            </a:r>
            <a:r>
              <a:rPr lang="en-US" sz="2000" b="0" dirty="0" err="1" smtClean="0"/>
              <a:t>StreamReader</a:t>
            </a:r>
            <a:r>
              <a:rPr lang="en-US" sz="20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35718</TotalTime>
  <Words>1711</Words>
  <Application>Microsoft Office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HP</cp:lastModifiedBy>
  <cp:revision>1972</cp:revision>
  <dcterms:created xsi:type="dcterms:W3CDTF">2008-06-23T11:45:25Z</dcterms:created>
  <dcterms:modified xsi:type="dcterms:W3CDTF">2015-09-18T07:42:59Z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