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6223" autoAdjust="0"/>
    <p:restoredTop sz="94660"/>
  </p:normalViewPr>
  <p:slideViewPr>
    <p:cSldViewPr snapToGrid="0">
      <p:cViewPr>
        <p:scale>
          <a:sx n="70" d="100"/>
          <a:sy n="70" d="100"/>
        </p:scale>
        <p:origin x="-28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FCAB-811E-44A9-B256-5A720E3FD05A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822-549E-4814-8F20-87BEA66E0041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8B06-428E-4858-A52B-7D79E20D3F2E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2127-E9A5-4E50-8219-762127E96C40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97FC-D69C-4313-B61F-2C7E0DC8F64E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4902-7EE9-4B89-BE8F-304CDB4C2C8F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2C78-DEA1-442E-8E8F-4B762E4893F7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A6BA-962B-457A-8201-A045C6883C15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E31D-589B-45FE-A562-81C93E181316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E8EA-C074-48CC-AF3C-9FCDC37A8640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5814-3CC6-4B1A-ABD2-96484C1A522D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8E94-892A-4F99-BC0D-2264ADFCD99D}" type="datetime1">
              <a:rPr lang="en-IN" smtClean="0"/>
              <a:pPr/>
              <a:t>18-09-2015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TalentSprint Private Limited. All Rights Reserved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rgbClr val="3388A9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b="1" dirty="0" smtClean="0">
                <a:cs typeface="Arial" charset="0"/>
              </a:rPr>
              <a:t>Course: </a:t>
            </a:r>
            <a:r>
              <a:rPr lang="en-US" sz="4400" b="1" dirty="0" smtClean="0">
                <a:cs typeface="Arial" charset="0"/>
              </a:rPr>
              <a:t>Programming with C#</a:t>
            </a:r>
            <a:br>
              <a:rPr lang="en-US" sz="4400" b="1" dirty="0" smtClean="0">
                <a:cs typeface="Arial" charset="0"/>
              </a:rPr>
            </a:br>
            <a:r>
              <a:rPr lang="en-US" sz="4400" b="1" dirty="0" smtClean="0">
                <a:cs typeface="Arial" charset="0"/>
              </a:rPr>
              <a:t>Session: </a:t>
            </a:r>
            <a:r>
              <a:rPr lang="en-US" sz="4400" b="1" dirty="0" smtClean="0">
                <a:cs typeface="Arial" charset="0"/>
              </a:rPr>
              <a:t>File System</a:t>
            </a:r>
            <a:br>
              <a:rPr lang="en-US" sz="4400" b="1" dirty="0" smtClean="0">
                <a:cs typeface="Arial" charset="0"/>
              </a:rPr>
            </a:br>
            <a:endParaRPr lang="en-IN" sz="4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StreamWriter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4" name="Group 25"/>
          <p:cNvGraphicFramePr>
            <a:graphicFrameLocks noGrp="1"/>
          </p:cNvGraphicFramePr>
          <p:nvPr/>
        </p:nvGraphicFramePr>
        <p:xfrm>
          <a:off x="882746" y="3918928"/>
          <a:ext cx="10386910" cy="2425701"/>
        </p:xfrm>
        <a:graphic>
          <a:graphicData uri="http://schemas.openxmlformats.org/drawingml/2006/table">
            <a:tbl>
              <a:tblPr/>
              <a:tblGrid>
                <a:gridCol w="2002597"/>
                <a:gridCol w="8384313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Close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Closes the current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StreamWriter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object and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Flush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Clears all buffers for the current writer and causes any buffered data to be written to the underlying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Writes to the stream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Writes data specified by the overloaded parameters, followed by end of line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70725" y="12035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70725" y="21179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 class represents a writer, which can write a series of characters.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870725" y="3032391"/>
            <a:ext cx="10415974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Reading and Writing in Binary Files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075441" y="1804093"/>
            <a:ext cx="962440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In C#, you can directly display the contents of the file on the screen.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75441" y="2750024"/>
            <a:ext cx="9624403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Binary read and write means that a number is written as a float representation consuming four bytes of space.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75441" y="3774783"/>
            <a:ext cx="9624403" cy="9301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classes are used for reading and writing the binary data in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BinaryReader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12</a:t>
            </a:fld>
            <a:endParaRPr lang="en-IN"/>
          </a:p>
        </p:txBody>
      </p:sp>
      <p:graphicFrame>
        <p:nvGraphicFramePr>
          <p:cNvPr id="4" name="Group 60"/>
          <p:cNvGraphicFramePr>
            <a:graphicFrameLocks noGrp="1"/>
          </p:cNvGraphicFramePr>
          <p:nvPr/>
        </p:nvGraphicFramePr>
        <p:xfrm>
          <a:off x="1034622" y="3071083"/>
          <a:ext cx="10205821" cy="2178598"/>
        </p:xfrm>
        <a:graphic>
          <a:graphicData uri="http://schemas.openxmlformats.org/drawingml/2006/table">
            <a:tbl>
              <a:tblPr/>
              <a:tblGrid>
                <a:gridCol w="1722180"/>
                <a:gridCol w="8483641"/>
              </a:tblGrid>
              <a:tr h="550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0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reader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characters from the underlying stream and advances the current position of the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020850" y="1544785"/>
            <a:ext cx="10238553" cy="50449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 is used to read binary data from a file.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020850" y="2112344"/>
            <a:ext cx="10238553" cy="8986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BinaryWriter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4" name="Group 98"/>
          <p:cNvGraphicFramePr>
            <a:graphicFrameLocks noGrp="1"/>
          </p:cNvGraphicFramePr>
          <p:nvPr/>
        </p:nvGraphicFramePr>
        <p:xfrm>
          <a:off x="1112979" y="2814737"/>
          <a:ext cx="10200598" cy="3421115"/>
        </p:xfrm>
        <a:graphic>
          <a:graphicData uri="http://schemas.openxmlformats.org/drawingml/2006/table">
            <a:tbl>
              <a:tblPr/>
              <a:tblGrid>
                <a:gridCol w="2040120"/>
                <a:gridCol w="8160478"/>
              </a:tblGrid>
              <a:tr h="51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68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current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BinaryWriter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the underlying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Sets the position within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Writes a value to the current stream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2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Flush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Clears all buffers for the current writer and causes any buffered data to be written to the underlying device 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02737" y="1285478"/>
            <a:ext cx="10224905" cy="50449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 is used to write binary data to a stream.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102737" y="1853037"/>
            <a:ext cx="1022490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the Windows File System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98271" y="1926922"/>
            <a:ext cx="9665347" cy="99322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ability to browse and locate files and directories for a specific directory is essential for many programming tasks.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98271" y="2983210"/>
            <a:ext cx="9665347" cy="13085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Using classes such as 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and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classes in combination is an efficient way to gather the required information about files and directories in a specific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DirectoryInfo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15</a:t>
            </a:fld>
            <a:endParaRPr lang="en-IN"/>
          </a:p>
        </p:txBody>
      </p:sp>
      <p:graphicFrame>
        <p:nvGraphicFramePr>
          <p:cNvPr id="4" name="Group 145"/>
          <p:cNvGraphicFramePr>
            <a:graphicFrameLocks noGrp="1"/>
          </p:cNvGraphicFramePr>
          <p:nvPr/>
        </p:nvGraphicFramePr>
        <p:xfrm>
          <a:off x="832863" y="2821086"/>
          <a:ext cx="10457097" cy="3901440"/>
        </p:xfrm>
        <a:graphic>
          <a:graphicData uri="http://schemas.openxmlformats.org/drawingml/2006/table">
            <a:tbl>
              <a:tblPr/>
              <a:tblGrid>
                <a:gridCol w="2396716"/>
                <a:gridCol w="8060381"/>
              </a:tblGrid>
              <a:tr h="260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Boolean value indicating whether the directory exist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directory.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 last accessed time of the directory. This property is inherited from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816134" y="1244535"/>
            <a:ext cx="10497860" cy="5202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 is derived from the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816134" y="1827858"/>
            <a:ext cx="10497860" cy="94593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properties of 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DirectoryInfo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4" name="Group 48"/>
          <p:cNvGraphicFramePr>
            <a:graphicFrameLocks noGrp="1"/>
          </p:cNvGraphicFramePr>
          <p:nvPr/>
        </p:nvGraphicFramePr>
        <p:xfrm>
          <a:off x="963602" y="2407146"/>
          <a:ext cx="10600659" cy="2987040"/>
        </p:xfrm>
        <a:graphic>
          <a:graphicData uri="http://schemas.openxmlformats.org/drawingml/2006/table">
            <a:tbl>
              <a:tblPr/>
              <a:tblGrid>
                <a:gridCol w="3011550"/>
                <a:gridCol w="7589109"/>
              </a:tblGrid>
              <a:tr h="276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CreateSubdirectory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subdirectory.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GetDirectories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directories in the current directory after matching all the criteria. It also allows you to search subdirectories within directories.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GetFiles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files in the current directory.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38964" y="1299126"/>
            <a:ext cx="10661633" cy="10405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table describes some of the commonly used methods of the </a:t>
            </a:r>
            <a:r>
              <a:rPr lang="en-US" sz="2800" b="0" dirty="0" err="1" smtClean="0"/>
              <a:t>DirectoryInfo</a:t>
            </a:r>
            <a:r>
              <a:rPr lang="en-US" sz="28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17</a:t>
            </a:fld>
            <a:endParaRPr lang="en-IN"/>
          </a:p>
        </p:txBody>
      </p:sp>
      <p:graphicFrame>
        <p:nvGraphicFramePr>
          <p:cNvPr id="4" name="Group 193"/>
          <p:cNvGraphicFramePr>
            <a:graphicFrameLocks noGrp="1"/>
          </p:cNvGraphicFramePr>
          <p:nvPr/>
        </p:nvGraphicFramePr>
        <p:xfrm>
          <a:off x="625831" y="2243506"/>
          <a:ext cx="10361691" cy="4273301"/>
        </p:xfrm>
        <a:graphic>
          <a:graphicData uri="http://schemas.openxmlformats.org/drawingml/2006/table">
            <a:tbl>
              <a:tblPr/>
              <a:tblGrid>
                <a:gridCol w="2048241"/>
                <a:gridCol w="8313450"/>
              </a:tblGrid>
              <a:tr h="235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Property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Attributes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attributes associated with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or sets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CreationTime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of the current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Directory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an instance of the directory which the file belongs to.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Exists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boolean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value indicating whether the file exists or not.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Extension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file extension.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FullName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full path of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LastAccessTime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last accessed time of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LastWriteTime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time of the last written activity to the file. This property is inherited from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FileSystemInfo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Length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the size of the file.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5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Gets a string containing the name of a given file.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611418" y="1189943"/>
            <a:ext cx="10429621" cy="457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611418" y="1723852"/>
            <a:ext cx="10429621" cy="48708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commonly used properties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FileInfo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18</a:t>
            </a:fld>
            <a:endParaRPr lang="en-IN"/>
          </a:p>
        </p:txBody>
      </p:sp>
      <p:graphicFrame>
        <p:nvGraphicFramePr>
          <p:cNvPr id="4" name="Group 37"/>
          <p:cNvGraphicFramePr>
            <a:graphicFrameLocks noGrp="1"/>
          </p:cNvGraphicFramePr>
          <p:nvPr/>
        </p:nvGraphicFramePr>
        <p:xfrm>
          <a:off x="1599345" y="2682747"/>
          <a:ext cx="8600473" cy="2687854"/>
        </p:xfrm>
        <a:graphic>
          <a:graphicData uri="http://schemas.openxmlformats.org/drawingml/2006/table">
            <a:tbl>
              <a:tblPr/>
              <a:tblGrid>
                <a:gridCol w="1954653"/>
                <a:gridCol w="6645820"/>
              </a:tblGrid>
              <a:tr h="401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Creates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Appends a text to the file represented by the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FileInfo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object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Deletes a file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file</a:t>
                      </a:r>
                      <a:r>
                        <a:rPr kumimoji="0" lang="en-I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OpenRead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Opens a file in read-only mode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594056" y="1544784"/>
            <a:ext cx="8616633" cy="108782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800" b="0" dirty="0" smtClean="0"/>
              <a:t>The following table describes some of the commonly used methods of the </a:t>
            </a:r>
            <a:r>
              <a:rPr lang="en-US" sz="2800" b="0" dirty="0" err="1" smtClean="0"/>
              <a:t>FileInfo</a:t>
            </a:r>
            <a:r>
              <a:rPr lang="en-US" sz="28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82137" y="1108056"/>
            <a:ext cx="11095629" cy="294532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In this session, you learned that: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stream is an abstraction of a sequence of bytes traveling from a source to a destination over a communication path.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class is used to read and write data to the text files. It is an abstract class, which supports reading and writing bytes into it.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. The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 class represents a reader which can read a series of characters.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93053" y="3930557"/>
            <a:ext cx="11112010" cy="150125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. The </a:t>
            </a:r>
            <a:r>
              <a:rPr lang="en-US" sz="2400" b="0" dirty="0" err="1" smtClean="0"/>
              <a:t>TextWriter</a:t>
            </a:r>
            <a:r>
              <a:rPr lang="en-US" sz="2400" b="0" dirty="0" smtClean="0"/>
              <a:t> class represents a writer, which can write a series of characters.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BinaryReader</a:t>
            </a:r>
            <a:r>
              <a:rPr lang="en-US" sz="2400" b="0" dirty="0" smtClean="0"/>
              <a:t> class allows reading of binary data from a file.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BinaryWriter</a:t>
            </a:r>
            <a:r>
              <a:rPr lang="en-US" sz="2400" b="0" dirty="0" smtClean="0"/>
              <a:t> class allows writing of binary data to a stream.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By the end of this session, you will be able to: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File input, Output operations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read and write in text files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read and write in binary files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Implement the Windows File System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>
                <a:cs typeface="Arial" pitchFamily="34" charset="0"/>
              </a:rPr>
              <a:t>Describe exceptions</a:t>
            </a:r>
          </a:p>
          <a:p>
            <a:pPr marL="347472" indent="-347472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Understand </a:t>
            </a:r>
            <a:r>
              <a:rPr lang="en-US" dirty="0" smtClean="0">
                <a:cs typeface="Arial" pitchFamily="34" charset="0"/>
              </a:rPr>
              <a:t>System.IO namespace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Summary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420349" y="1230888"/>
            <a:ext cx="11303078" cy="22765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two basic streams used are the input and output streams. An input stream is used for a read operation and an output stream is used for performing a write operation.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Most file input/output (I/O) support in the .NET Framework is implemented in the System.IO namespace. You can use 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class in the System.IO namespace to read from, to write, and to close files.  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class inherits from the abstract class Stream.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93053" y="3482767"/>
            <a:ext cx="11357670" cy="188080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DirectoryInfo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 and it works on a specific directory and shows the </a:t>
            </a:r>
            <a:r>
              <a:rPr lang="en-US" sz="2400" b="0" dirty="0" err="1" smtClean="0"/>
              <a:t>fullpath</a:t>
            </a:r>
            <a:r>
              <a:rPr lang="en-US" sz="2400" b="0" dirty="0" smtClean="0"/>
              <a:t> of the current directory.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FileInfo</a:t>
            </a:r>
            <a:r>
              <a:rPr lang="en-US" sz="2400" b="0" dirty="0" smtClean="0"/>
              <a:t> class is derived from </a:t>
            </a:r>
            <a:r>
              <a:rPr lang="en-US" sz="2400" b="0" dirty="0" err="1" smtClean="0"/>
              <a:t>FileSystemInfo</a:t>
            </a:r>
            <a:r>
              <a:rPr lang="en-US" sz="2400" b="0" dirty="0" smtClean="0"/>
              <a:t> class and it works on a specific directory to display the list of all the files.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An exception is an erroneous situation that occurs during program execution.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Summary</a:t>
            </a:r>
            <a:br>
              <a:rPr lang="en-US" smtClean="0"/>
            </a:b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720600" y="1340068"/>
            <a:ext cx="10675281" cy="45694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syntax error occurs when a compiler cannot compile the code. This may happen when the statements are not constructed properly, keywords are misspelled, or punctuation is omitted.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run-time error occurs when an application attempts to perform an operation that is not allowed.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logical error occurs when an application compiles and runs properly but does not produce the expected results.</a:t>
            </a:r>
          </a:p>
          <a:p>
            <a:pPr marL="236538" indent="-236538" algn="l">
              <a:spcBef>
                <a:spcPts val="0"/>
              </a:spcBef>
              <a:buClr>
                <a:srgbClr val="254061"/>
              </a:buClr>
              <a:buFont typeface="Arial" pitchFamily="34" charset="0"/>
              <a:buChar char="•"/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Exceptional conditions arise when an operation cannot be completed normally during the processing of C# statements and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the File Input and Output Operations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40308" y="1353716"/>
            <a:ext cx="10428277" cy="97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is a sequence of bytes traveling from a source to a destination over a communication path.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40308" y="2378474"/>
            <a:ext cx="10428277" cy="48873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two basic streams used are the input and output streams.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40308" y="2946032"/>
            <a:ext cx="10428277" cy="86710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An input stream is used for a read operation and an output stream is used for performing a write operation.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940308" y="3876198"/>
            <a:ext cx="10428277" cy="13918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System.IO namespace includes various classes, which are used to perform operations, such as file creation, file deletion, and the read-write operations to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85966" y="1817740"/>
            <a:ext cx="9664004" cy="9774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To open an existing file or to create a new file, you need to create an object of type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185966" y="2940151"/>
            <a:ext cx="9664004" cy="231753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Consider the following syntax for creating the object of type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&lt;object name&gt;=new 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(&lt;file Name&gt;, &lt;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Enumerator&gt;, &lt;File Access Enumerator&gt;, &lt;</a:t>
            </a:r>
            <a:r>
              <a:rPr lang="en-US" sz="2400" b="0" dirty="0" err="1" smtClean="0">
                <a:latin typeface="Courier New" pitchFamily="49" charset="0"/>
                <a:cs typeface="Courier New" pitchFamily="49" charset="0"/>
              </a:rPr>
              <a:t>FileShare</a:t>
            </a:r>
            <a:r>
              <a:rPr lang="en-US" sz="2400" b="0" dirty="0" smtClean="0">
                <a:latin typeface="Courier New" pitchFamily="49" charset="0"/>
                <a:cs typeface="Courier New" pitchFamily="49" charset="0"/>
              </a:rPr>
              <a:t> Enumerator&gt;);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FileStream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953956" y="1490194"/>
            <a:ext cx="10168969" cy="47296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/>
              <a:t>FileMode</a:t>
            </a:r>
            <a:r>
              <a:rPr lang="en-US" sz="2400" b="0" dirty="0" smtClean="0"/>
              <a:t> enumerator defines various methods for opening files.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53956" y="2073517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FileMode</a:t>
            </a:r>
            <a:r>
              <a:rPr lang="en-US" sz="2400" b="0" dirty="0" smtClean="0"/>
              <a:t> enumerator parameter is specified in many constructors for the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.</a:t>
            </a:r>
            <a:endParaRPr lang="en-US" sz="2400" b="0" dirty="0" err="1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953956" y="2972152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parameters to </a:t>
            </a:r>
            <a:r>
              <a:rPr lang="en-US" sz="2400" b="0" dirty="0" err="1" smtClean="0"/>
              <a:t>FileMode</a:t>
            </a:r>
            <a:r>
              <a:rPr lang="en-US" sz="2400" b="0" dirty="0" smtClean="0"/>
              <a:t> checks whether a file is overwritten, created, or opened.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953956" y="3886552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err="1" smtClean="0"/>
              <a:t>FileAccess</a:t>
            </a:r>
            <a:r>
              <a:rPr lang="en-US" sz="2400" b="0" dirty="0" smtClean="0"/>
              <a:t> enumerator indicates whether you want to read data from the file, write to the file, or perform both the operations.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gray">
          <a:xfrm>
            <a:off x="953956" y="4785186"/>
            <a:ext cx="10168969" cy="83557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members of the </a:t>
            </a:r>
            <a:r>
              <a:rPr lang="en-US" sz="2400" b="0" dirty="0" err="1" smtClean="0"/>
              <a:t>FileAccess</a:t>
            </a:r>
            <a:r>
              <a:rPr lang="en-US" sz="2400" b="0" dirty="0" smtClean="0"/>
              <a:t> enumerator are Read, </a:t>
            </a:r>
            <a:r>
              <a:rPr lang="en-US" sz="2400" b="0" dirty="0" err="1" smtClean="0"/>
              <a:t>ReadWrite</a:t>
            </a:r>
            <a:r>
              <a:rPr lang="en-US" sz="2400" b="0" dirty="0" smtClean="0"/>
              <a:t>, and Write.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FileStream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281501" y="1995161"/>
            <a:ext cx="9227275" cy="135583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FileShare</a:t>
            </a:r>
            <a:r>
              <a:rPr lang="en-US" sz="2400" b="0" dirty="0" smtClean="0"/>
              <a:t> enumerator contains constants for controlling the kind of access that the other </a:t>
            </a:r>
            <a:r>
              <a:rPr lang="en-US" sz="2400" b="0" dirty="0" err="1" smtClean="0"/>
              <a:t>FileStream</a:t>
            </a:r>
            <a:r>
              <a:rPr lang="en-US" sz="2400" b="0" dirty="0" smtClean="0"/>
              <a:t> constructors can have to the same file.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81501" y="3429823"/>
            <a:ext cx="9227275" cy="8828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A typical use of this enumeration is to define whether two different applications can simultaneously read from the same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Implementing Reading and Writing in the Text Files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882002" y="1735854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Stream class is used to read from and to write data in the text files.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882002" y="2681785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It is an abstract class, which supports reading and writing bytes into it.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1882002" y="3643483"/>
            <a:ext cx="8616633" cy="148195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If data of a file is only text, then you can use 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and the </a:t>
            </a:r>
            <a:r>
              <a:rPr lang="en-US" sz="2400" b="0" dirty="0" err="1" smtClean="0"/>
              <a:t>StreamWriter</a:t>
            </a:r>
            <a:r>
              <a:rPr lang="en-US" sz="2400" b="0" dirty="0" smtClean="0"/>
              <a:t> class to accomplish the reading and writing tasks, respectively.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471226" y="1817741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 is inherited from the abstract class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471226" y="2793086"/>
            <a:ext cx="8616633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TextReader</a:t>
            </a:r>
            <a:r>
              <a:rPr lang="en-US" sz="2400" b="0" dirty="0" smtClean="0"/>
              <a:t> class represents a reader which can read a series of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StreamReader</a:t>
            </a:r>
            <a:r>
              <a:rPr lang="en-US" dirty="0" smtClean="0"/>
              <a:t> Class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9</a:t>
            </a:fld>
            <a:endParaRPr lang="en-IN"/>
          </a:p>
        </p:txBody>
      </p:sp>
      <p:graphicFrame>
        <p:nvGraphicFramePr>
          <p:cNvPr id="4" name="Group 50"/>
          <p:cNvGraphicFramePr>
            <a:graphicFrameLocks/>
          </p:cNvGraphicFramePr>
          <p:nvPr/>
        </p:nvGraphicFramePr>
        <p:xfrm>
          <a:off x="1475177" y="2149641"/>
          <a:ext cx="9389059" cy="4206240"/>
        </p:xfrm>
        <a:graphic>
          <a:graphicData uri="http://schemas.openxmlformats.org/drawingml/2006/table">
            <a:tbl>
              <a:tblPr/>
              <a:tblGrid>
                <a:gridCol w="1614663"/>
                <a:gridCol w="7774396"/>
              </a:tblGrid>
              <a:tr h="35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Description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908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Closes the object of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StreamReader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class and the underlying stream, and releases any system resources associated with the reader   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Returns the next available character but does not consume it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the next character or the next set of characters from the 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ReadLine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Reads a line of characters from the current stream and returns data as a string 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Seek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Allows the read/write position to be moved to any position within the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430283" y="1219357"/>
            <a:ext cx="9487926" cy="86710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ts val="0"/>
              </a:spcBef>
              <a:buClr>
                <a:srgbClr val="254061"/>
              </a:buClr>
              <a:tabLst>
                <a:tab pos="223838" algn="l"/>
                <a:tab pos="671513" algn="l"/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</a:tabLst>
            </a:pPr>
            <a:r>
              <a:rPr lang="en-US" sz="2400" b="0" dirty="0" smtClean="0"/>
              <a:t>The following table describes some of the commonly used methods of the </a:t>
            </a:r>
            <a:r>
              <a:rPr lang="en-US" sz="2400" b="0" dirty="0" err="1" smtClean="0"/>
              <a:t>StreamReader</a:t>
            </a:r>
            <a:r>
              <a:rPr lang="en-US" sz="2400" b="0" dirty="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ession_Tempalate (4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 (4)</Template>
  <TotalTime>59</TotalTime>
  <Words>1627</Words>
  <Application>Microsoft Office PowerPoint</Application>
  <PresentationFormat>Custom</PresentationFormat>
  <Paragraphs>204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Session_Tempalate (4)</vt:lpstr>
      <vt:lpstr>Course: Programming with C# Session: File System </vt:lpstr>
      <vt:lpstr>Objective</vt:lpstr>
      <vt:lpstr> Implementing the File Input and Output Operations  </vt:lpstr>
      <vt:lpstr> FileStream Class  </vt:lpstr>
      <vt:lpstr> FileStream Class  </vt:lpstr>
      <vt:lpstr> FileStream Class  </vt:lpstr>
      <vt:lpstr> Implementing Reading and Writing in the Text Files  </vt:lpstr>
      <vt:lpstr> StreamReader Class  </vt:lpstr>
      <vt:lpstr> StreamReader Class  </vt:lpstr>
      <vt:lpstr> StreamWriter Class  </vt:lpstr>
      <vt:lpstr> Implementing Reading and Writing in Binary Files  </vt:lpstr>
      <vt:lpstr> BinaryReader Class  </vt:lpstr>
      <vt:lpstr> BinaryWriter Class  </vt:lpstr>
      <vt:lpstr> Implementing the Windows File System  </vt:lpstr>
      <vt:lpstr> DirectoryInfo Class  </vt:lpstr>
      <vt:lpstr> DirectoryInfo Class  </vt:lpstr>
      <vt:lpstr> FileInfo Class  </vt:lpstr>
      <vt:lpstr> FileInfo Class  </vt:lpstr>
      <vt:lpstr> Summary </vt:lpstr>
      <vt:lpstr> Summary </vt:lpstr>
      <vt:lpstr> Summary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: Programming with C# Session : File System</dc:title>
  <dc:creator>Tsuser</dc:creator>
  <cp:lastModifiedBy>HP</cp:lastModifiedBy>
  <cp:revision>11</cp:revision>
  <dcterms:created xsi:type="dcterms:W3CDTF">2015-08-27T06:21:18Z</dcterms:created>
  <dcterms:modified xsi:type="dcterms:W3CDTF">2015-09-18T07:50:21Z</dcterms:modified>
</cp:coreProperties>
</file>