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8" d="100"/>
          <a:sy n="68" d="100"/>
        </p:scale>
        <p:origin x="-147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AA523A10-7558-4E1C-95A1-D2DDCE9A77E9}"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B4A48D-3E75-4129-B76A-62EB2DFF06A8}" type="slidenum">
              <a:rPr lang="en-US"/>
              <a:pPr/>
              <a:t>1</a:t>
            </a:fld>
            <a:endParaRPr lang="en-US"/>
          </a:p>
        </p:txBody>
      </p:sp>
      <p:sp>
        <p:nvSpPr>
          <p:cNvPr id="13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72851ED-5146-4E2B-9A38-41BE3C2F0980}" type="slidenum">
              <a:rPr lang="en-US"/>
              <a:pPr/>
              <a:t>2</a:t>
            </a:fld>
            <a:endParaRPr lang="en-US"/>
          </a:p>
        </p:txBody>
      </p:sp>
      <p:sp>
        <p:nvSpPr>
          <p:cNvPr id="143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95AEFC85-56A7-462F-BAEB-57E21B87D401}"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143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F5C20D-C1D5-4265-B596-E958A2ECA578}" type="slidenum">
              <a:rPr lang="en-US"/>
              <a:pPr/>
              <a:t>3</a:t>
            </a:fld>
            <a:endParaRPr lang="en-US"/>
          </a:p>
        </p:txBody>
      </p:sp>
      <p:sp>
        <p:nvSpPr>
          <p:cNvPr id="15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00CBB7-40A4-412E-86A6-40AD60E9C294}" type="slidenum">
              <a:rPr lang="en-US"/>
              <a:pPr/>
              <a:t>4</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247B74-43FC-442C-91C8-6F4D3DA66705}" type="slidenum">
              <a:rPr lang="en-US"/>
              <a:pPr/>
              <a:t>5</a:t>
            </a:fld>
            <a:endParaRPr lang="en-US"/>
          </a:p>
        </p:txBody>
      </p:sp>
      <p:sp>
        <p:nvSpPr>
          <p:cNvPr id="174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8EB275-F0B3-4B03-B8FD-19597809C385}" type="slidenum">
              <a:rPr lang="en-US"/>
              <a:pPr/>
              <a:t>6</a:t>
            </a:fld>
            <a:endParaRPr lang="en-US"/>
          </a:p>
        </p:txBody>
      </p:sp>
      <p:sp>
        <p:nvSpPr>
          <p:cNvPr id="184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3D72A0-F8E6-44B8-8A44-8BF35F588C65}" type="slidenum">
              <a:rPr lang="en-US"/>
              <a:pPr/>
              <a:t>7</a:t>
            </a:fld>
            <a:endParaRPr lang="en-US"/>
          </a:p>
        </p:txBody>
      </p:sp>
      <p:sp>
        <p:nvSpPr>
          <p:cNvPr id="12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4800" y="1752600"/>
            <a:ext cx="8458201" cy="2514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Verdana" pitchFamily="34" charset="0"/>
                <a:cs typeface="Calibri" pitchFamily="34" charset="0"/>
              </a:rPr>
              <a:t>Course: </a:t>
            </a:r>
            <a:r>
              <a:rPr lang="en-US" sz="4000" b="1" dirty="0" smtClean="0">
                <a:solidFill>
                  <a:schemeClr val="bg1"/>
                </a:solidFill>
                <a:latin typeface="Calibri" pitchFamily="34" charset="0"/>
                <a:ea typeface="Verdana" pitchFamily="34" charset="0"/>
                <a:cs typeface="Calibri" pitchFamily="34" charset="0"/>
              </a:rPr>
              <a:t>Developing </a:t>
            </a:r>
            <a:r>
              <a:rPr lang="en-US" sz="4000" b="1" dirty="0">
                <a:solidFill>
                  <a:schemeClr val="bg1"/>
                </a:solidFill>
                <a:latin typeface="Calibri" pitchFamily="34" charset="0"/>
                <a:ea typeface="Verdana" pitchFamily="34" charset="0"/>
                <a:cs typeface="Calibri" pitchFamily="34" charset="0"/>
              </a:rPr>
              <a:t>W</a:t>
            </a:r>
            <a:r>
              <a:rPr lang="en-US" sz="4000" b="1" dirty="0" smtClean="0">
                <a:solidFill>
                  <a:schemeClr val="bg1"/>
                </a:solidFill>
                <a:latin typeface="Calibri" pitchFamily="34" charset="0"/>
                <a:ea typeface="Verdana" pitchFamily="34" charset="0"/>
                <a:cs typeface="Calibri" pitchFamily="34" charset="0"/>
              </a:rPr>
              <a:t>eb </a:t>
            </a:r>
            <a:r>
              <a:rPr lang="en-US" sz="4000" b="1" dirty="0">
                <a:solidFill>
                  <a:schemeClr val="bg1"/>
                </a:solidFill>
                <a:latin typeface="Calibri" pitchFamily="34" charset="0"/>
                <a:ea typeface="Verdana" pitchFamily="34" charset="0"/>
                <a:cs typeface="Calibri" pitchFamily="34" charset="0"/>
              </a:rPr>
              <a:t>A</a:t>
            </a:r>
            <a:r>
              <a:rPr lang="en-US" sz="4000" b="1" dirty="0" smtClean="0">
                <a:solidFill>
                  <a:schemeClr val="bg1"/>
                </a:solidFill>
                <a:latin typeface="Calibri" pitchFamily="34" charset="0"/>
                <a:ea typeface="Verdana" pitchFamily="34" charset="0"/>
                <a:cs typeface="Calibri" pitchFamily="34" charset="0"/>
              </a:rPr>
              <a:t>pplication </a:t>
            </a:r>
            <a:r>
              <a:rPr lang="en-US" sz="4000" b="1" dirty="0">
                <a:solidFill>
                  <a:schemeClr val="bg1"/>
                </a:solidFill>
                <a:latin typeface="Calibri" pitchFamily="34" charset="0"/>
                <a:ea typeface="Verdana" pitchFamily="34" charset="0"/>
                <a:cs typeface="Calibri" pitchFamily="34" charset="0"/>
              </a:rPr>
              <a:t>using ADO.NET </a:t>
            </a:r>
            <a:r>
              <a:rPr lang="en-US" sz="4000" b="1" dirty="0" smtClean="0">
                <a:solidFill>
                  <a:schemeClr val="bg1"/>
                </a:solidFill>
                <a:latin typeface="Calibri" pitchFamily="34" charset="0"/>
                <a:ea typeface="Verdana" pitchFamily="34" charset="0"/>
                <a:cs typeface="Calibri" pitchFamily="34" charset="0"/>
              </a:rPr>
              <a:t>and </a:t>
            </a:r>
            <a:r>
              <a:rPr lang="en-US" sz="4000" b="1" dirty="0">
                <a:solidFill>
                  <a:schemeClr val="bg1"/>
                </a:solidFill>
                <a:latin typeface="Calibri" pitchFamily="34" charset="0"/>
                <a:ea typeface="Verdana" pitchFamily="34" charset="0"/>
                <a:cs typeface="Calibri" pitchFamily="34" charset="0"/>
              </a:rPr>
              <a:t>ASP.NET </a:t>
            </a: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b="1" dirty="0" smtClean="0">
                <a:solidFill>
                  <a:schemeClr val="bg1"/>
                </a:solidFill>
                <a:latin typeface="Calibri" pitchFamily="34" charset="0"/>
                <a:ea typeface="MS Gothic" charset="-128"/>
                <a:cs typeface="Calibri" pitchFamily="34" charset="0"/>
              </a:rPr>
              <a:t>Session: </a:t>
            </a:r>
            <a:r>
              <a:rPr lang="en-US" sz="4000" b="1" dirty="0" smtClean="0">
                <a:solidFill>
                  <a:schemeClr val="bg1"/>
                </a:solidFill>
                <a:latin typeface="Calibri" pitchFamily="34" charset="0"/>
                <a:ea typeface="MS Gothic" charset="-128"/>
                <a:cs typeface="Calibri" pitchFamily="34" charset="0"/>
              </a:rPr>
              <a:t>Data Binding</a:t>
            </a:r>
            <a:endParaRPr lang="en-US" sz="4000" b="1" dirty="0">
              <a:solidFill>
                <a:schemeClr val="bg1"/>
              </a:solidFill>
              <a:latin typeface="Calibri" pitchFamily="34" charset="0"/>
              <a:ea typeface="MS Gothic" charset="-128"/>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Source Control</a:t>
            </a:r>
          </a:p>
        </p:txBody>
      </p:sp>
      <p:sp>
        <p:nvSpPr>
          <p:cNvPr id="5" name="Rectangle 3"/>
          <p:cNvSpPr>
            <a:spLocks noChangeArrowheads="1"/>
          </p:cNvSpPr>
          <p:nvPr/>
        </p:nvSpPr>
        <p:spPr bwMode="gray">
          <a:xfrm>
            <a:off x="228600" y="1676400"/>
            <a:ext cx="8616633"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Enables to use Language-Integrated Query (LINQ) in an ASP.NET Web page through declarative markup in order to retrieve and modify data from a data object. Supports automatic generation of select, update, insert, and delete commands. The control also supports sorting, filtering, and paging.</a:t>
            </a:r>
            <a:endParaRPr lang="en-US" sz="2000" dirty="0">
              <a:solidFill>
                <a:srgbClr val="000000"/>
              </a:solidFill>
              <a:latin typeface="Verdana" charset="0"/>
            </a:endParaRPr>
          </a:p>
        </p:txBody>
      </p:sp>
      <p:sp>
        <p:nvSpPr>
          <p:cNvPr id="6" name="Rectangle 3"/>
          <p:cNvSpPr>
            <a:spLocks noChangeArrowheads="1"/>
          </p:cNvSpPr>
          <p:nvPr/>
        </p:nvSpPr>
        <p:spPr bwMode="gray">
          <a:xfrm>
            <a:off x="228600" y="4648200"/>
            <a:ext cx="8616633" cy="1867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Enables you to bind to data that is based on the Entity Data Model (EDM). Supports automatic generation of update, insert, delete, and select commands. The control also supports sorting, filtering and paging.</a:t>
            </a:r>
            <a:endParaRPr lang="en-US" sz="2000" dirty="0">
              <a:solidFill>
                <a:srgbClr val="000000"/>
              </a:solidFill>
              <a:latin typeface="Verdana" charset="0"/>
            </a:endParaRPr>
          </a:p>
        </p:txBody>
      </p:sp>
      <p:sp>
        <p:nvSpPr>
          <p:cNvPr id="7" name="Rectangle 6"/>
          <p:cNvSpPr/>
          <p:nvPr/>
        </p:nvSpPr>
        <p:spPr>
          <a:xfrm>
            <a:off x="228600" y="1143000"/>
            <a:ext cx="2691089" cy="507831"/>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nSpc>
                <a:spcPct val="150000"/>
              </a:lnSpc>
            </a:pPr>
            <a:r>
              <a:rPr lang="en-US" sz="2000" b="1" dirty="0" err="1" smtClean="0">
                <a:solidFill>
                  <a:schemeClr val="bg1"/>
                </a:solidFill>
                <a:latin typeface="Verdana" charset="0"/>
              </a:rPr>
              <a:t>LingDataSource</a:t>
            </a:r>
            <a:r>
              <a:rPr lang="en-US" sz="2000" b="1" dirty="0" smtClean="0">
                <a:solidFill>
                  <a:schemeClr val="bg1"/>
                </a:solidFill>
                <a:latin typeface="Verdana" charset="0"/>
              </a:rPr>
              <a:t>: </a:t>
            </a:r>
            <a:endParaRPr lang="en-US" sz="2000" dirty="0">
              <a:solidFill>
                <a:schemeClr val="bg1"/>
              </a:solidFill>
            </a:endParaRPr>
          </a:p>
        </p:txBody>
      </p:sp>
      <p:sp>
        <p:nvSpPr>
          <p:cNvPr id="8" name="Rectangle 7"/>
          <p:cNvSpPr/>
          <p:nvPr/>
        </p:nvSpPr>
        <p:spPr>
          <a:xfrm>
            <a:off x="228600" y="4114800"/>
            <a:ext cx="3200400" cy="553998"/>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nSpc>
                <a:spcPct val="150000"/>
              </a:lnSpc>
            </a:pPr>
            <a:r>
              <a:rPr lang="en-US" sz="2000" b="1" dirty="0" err="1" smtClean="0">
                <a:solidFill>
                  <a:schemeClr val="bg1"/>
                </a:solidFill>
                <a:latin typeface="Verdana" charset="0"/>
              </a:rPr>
              <a:t>EntityDataSource</a:t>
            </a:r>
            <a:r>
              <a:rPr lang="en-US" sz="2000" b="1" dirty="0" smtClean="0">
                <a:solidFill>
                  <a:schemeClr val="bg1"/>
                </a:solidFill>
                <a:latin typeface="Verdana"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Data-bound Web Server Controls</a:t>
            </a:r>
          </a:p>
        </p:txBody>
      </p:sp>
      <p:sp>
        <p:nvSpPr>
          <p:cNvPr id="5" name="Rectangle 3"/>
          <p:cNvSpPr>
            <a:spLocks noChangeArrowheads="1"/>
          </p:cNvSpPr>
          <p:nvPr/>
        </p:nvSpPr>
        <p:spPr bwMode="gray">
          <a:xfrm>
            <a:off x="304800" y="1143000"/>
            <a:ext cx="8616633"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Data-bound web server controls are controls that can be bound to a data source control to make it easy to display and modify data in your web application. All of these controls provide a variety of properties that you can set to control the appearance of the UI that they generate.</a:t>
            </a:r>
          </a:p>
        </p:txBody>
      </p:sp>
      <p:sp>
        <p:nvSpPr>
          <p:cNvPr id="6" name="Rectangle 3"/>
          <p:cNvSpPr>
            <a:spLocks noChangeArrowheads="1"/>
          </p:cNvSpPr>
          <p:nvPr/>
        </p:nvSpPr>
        <p:spPr bwMode="gray">
          <a:xfrm>
            <a:off x="228600" y="3581400"/>
            <a:ext cx="8616633" cy="2362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A template is a block of HTML markup that includes special variables that you use to specify where and how the bound data is to be displayed. When the control is rendered, the variables are replaced with actual data and the HTML is rendered to the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Base Classes for Data-bound Controls</a:t>
            </a:r>
          </a:p>
        </p:txBody>
      </p:sp>
      <p:sp>
        <p:nvSpPr>
          <p:cNvPr id="5" name="Rectangle 3"/>
          <p:cNvSpPr>
            <a:spLocks noChangeArrowheads="1"/>
          </p:cNvSpPr>
          <p:nvPr/>
        </p:nvSpPr>
        <p:spPr bwMode="gray">
          <a:xfrm>
            <a:off x="228600" y="1219200"/>
            <a:ext cx="8616633"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BaseDataBoundControl</a:t>
            </a:r>
            <a:r>
              <a:rPr lang="en-US" sz="2000" dirty="0" smtClean="0">
                <a:solidFill>
                  <a:srgbClr val="000000"/>
                </a:solidFill>
                <a:latin typeface="Verdana" charset="0"/>
              </a:rPr>
              <a:t> derives from </a:t>
            </a:r>
            <a:r>
              <a:rPr lang="en-US" sz="2000" dirty="0" err="1" smtClean="0">
                <a:solidFill>
                  <a:srgbClr val="000000"/>
                </a:solidFill>
                <a:latin typeface="Verdana" charset="0"/>
              </a:rPr>
              <a:t>WebControl</a:t>
            </a:r>
            <a:r>
              <a:rPr lang="en-US" sz="2000" dirty="0" smtClean="0">
                <a:solidFill>
                  <a:srgbClr val="000000"/>
                </a:solidFill>
                <a:latin typeface="Verdana" charset="0"/>
              </a:rPr>
              <a:t> and extends it with the two aforementioned properties </a:t>
            </a:r>
            <a:r>
              <a:rPr lang="en-US" sz="2000" dirty="0" err="1" smtClean="0">
                <a:solidFill>
                  <a:srgbClr val="000000"/>
                </a:solidFill>
                <a:latin typeface="Verdana" charset="0"/>
              </a:rPr>
              <a:t>DataSource</a:t>
            </a:r>
            <a:r>
              <a:rPr lang="en-US" sz="2000" dirty="0" smtClean="0">
                <a:solidFill>
                  <a:srgbClr val="000000"/>
                </a:solidFill>
                <a:latin typeface="Verdana" charset="0"/>
              </a:rPr>
              <a:t> and </a:t>
            </a:r>
            <a:r>
              <a:rPr lang="en-US" sz="2000" dirty="0" err="1" smtClean="0">
                <a:solidFill>
                  <a:srgbClr val="000000"/>
                </a:solidFill>
                <a:latin typeface="Verdana" charset="0"/>
              </a:rPr>
              <a:t>DataSourceID</a:t>
            </a:r>
            <a:r>
              <a:rPr lang="en-US" sz="2000" dirty="0" smtClean="0">
                <a:solidFill>
                  <a:srgbClr val="000000"/>
                </a:solidFill>
                <a:latin typeface="Verdana" charset="0"/>
              </a:rPr>
              <a:t>.</a:t>
            </a:r>
          </a:p>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In addition, the class overrides the method </a:t>
            </a:r>
            <a:r>
              <a:rPr lang="en-US" sz="2000" dirty="0" err="1" smtClean="0">
                <a:solidFill>
                  <a:srgbClr val="000000"/>
                </a:solidFill>
                <a:latin typeface="Verdana" charset="0"/>
              </a:rPr>
              <a:t>DataBind</a:t>
            </a:r>
            <a:r>
              <a:rPr lang="en-US" sz="2000" dirty="0" smtClean="0">
                <a:solidFill>
                  <a:srgbClr val="000000"/>
                </a:solidFill>
                <a:latin typeface="Verdana" charset="0"/>
              </a:rPr>
              <a:t>.</a:t>
            </a:r>
          </a:p>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The DataBind</a:t>
            </a:r>
            <a:r>
              <a:rPr lang="en-US" sz="2000" dirty="0" smtClean="0">
                <a:solidFill>
                  <a:srgbClr val="000000"/>
                </a:solidFill>
                <a:latin typeface="Verdana" charset="0"/>
              </a:rPr>
              <a:t> method is common to all controls and represents the entry point in any control's data binding pipeline.		</a:t>
            </a:r>
          </a:p>
        </p:txBody>
      </p:sp>
      <p:sp>
        <p:nvSpPr>
          <p:cNvPr id="6" name="Rectangle 5"/>
          <p:cNvSpPr/>
          <p:nvPr/>
        </p:nvSpPr>
        <p:spPr>
          <a:xfrm>
            <a:off x="914400" y="4343400"/>
            <a:ext cx="7315200" cy="1723549"/>
          </a:xfrm>
          <a:prstGeom prst="rect">
            <a:avLst/>
          </a:prstGeom>
          <a:ln w="12700">
            <a:solidFill>
              <a:schemeClr val="accent2"/>
            </a:solidFill>
          </a:ln>
        </p:spPr>
        <p:txBody>
          <a:bodyPr wrap="square">
            <a:spAutoFit/>
          </a:bodyPr>
          <a:lstStyle/>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public override void </a:t>
            </a:r>
            <a:r>
              <a:rPr lang="en-US" b="1" dirty="0" err="1" smtClean="0">
                <a:solidFill>
                  <a:srgbClr val="000000"/>
                </a:solidFill>
                <a:latin typeface="Courier New" pitchFamily="49" charset="0"/>
                <a:cs typeface="Courier New" pitchFamily="49" charset="0"/>
              </a:rPr>
              <a:t>DataBind</a:t>
            </a:r>
            <a:r>
              <a:rPr lang="en-US" b="1" dirty="0" smtClean="0">
                <a:solidFill>
                  <a:srgbClr val="000000"/>
                </a:solidFill>
                <a:latin typeface="Courier New" pitchFamily="49" charset="0"/>
                <a:cs typeface="Courier New" pitchFamily="49" charset="0"/>
              </a:rPr>
              <a:t>()</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this.PerformSelect</a:t>
            </a:r>
            <a:r>
              <a:rPr lang="en-US" b="1" dirty="0" smtClean="0">
                <a:solidFill>
                  <a:srgbClr val="000000"/>
                </a:solidFill>
                <a:latin typeface="Courier New" pitchFamily="49" charset="0"/>
                <a:cs typeface="Courier New" pitchFamily="49" charset="0"/>
              </a:rPr>
              <a:t>();</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endParaRPr lang="en-US" sz="3200" b="1"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1905000"/>
            <a:ext cx="8432800" cy="2740025"/>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a:t>
            </a:r>
            <a:r>
              <a:rPr lang="en-US" sz="4000" dirty="0" smtClean="0">
                <a:solidFill>
                  <a:schemeClr val="bg1"/>
                </a:solidFill>
                <a:latin typeface="Calibri" pitchFamily="34" charset="0"/>
                <a:ea typeface="Verdana" pitchFamily="34" charset="0"/>
                <a:cs typeface="Calibri" pitchFamily="34" charset="0"/>
              </a:rPr>
              <a:t>Developing </a:t>
            </a:r>
            <a:r>
              <a:rPr lang="en-US" sz="4000" dirty="0">
                <a:solidFill>
                  <a:schemeClr val="bg1"/>
                </a:solidFill>
                <a:latin typeface="Calibri" pitchFamily="34" charset="0"/>
                <a:ea typeface="Verdana" pitchFamily="34" charset="0"/>
                <a:cs typeface="Calibri" pitchFamily="34" charset="0"/>
              </a:rPr>
              <a:t>W</a:t>
            </a:r>
            <a:r>
              <a:rPr lang="en-US" sz="4000" dirty="0" smtClean="0">
                <a:solidFill>
                  <a:schemeClr val="bg1"/>
                </a:solidFill>
                <a:latin typeface="Calibri" pitchFamily="34" charset="0"/>
                <a:ea typeface="Verdana" pitchFamily="34" charset="0"/>
                <a:cs typeface="Calibri" pitchFamily="34" charset="0"/>
              </a:rPr>
              <a:t>eb </a:t>
            </a:r>
            <a:r>
              <a:rPr lang="en-US" sz="4000" dirty="0">
                <a:solidFill>
                  <a:schemeClr val="bg1"/>
                </a:solidFill>
                <a:latin typeface="Calibri" pitchFamily="34" charset="0"/>
                <a:ea typeface="Verdana" pitchFamily="34" charset="0"/>
                <a:cs typeface="Calibri" pitchFamily="34" charset="0"/>
              </a:rPr>
              <a:t>A</a:t>
            </a:r>
            <a:r>
              <a:rPr lang="en-US" sz="4000" dirty="0" smtClean="0">
                <a:solidFill>
                  <a:schemeClr val="bg1"/>
                </a:solidFill>
                <a:latin typeface="Calibri" pitchFamily="34" charset="0"/>
                <a:ea typeface="Verdana" pitchFamily="34" charset="0"/>
                <a:cs typeface="Calibri" pitchFamily="34" charset="0"/>
              </a:rPr>
              <a:t>pplication </a:t>
            </a:r>
            <a:r>
              <a:rPr lang="en-US" sz="4000" dirty="0">
                <a:solidFill>
                  <a:schemeClr val="bg1"/>
                </a:solidFill>
                <a:latin typeface="Calibri" pitchFamily="34" charset="0"/>
                <a:ea typeface="Verdana" pitchFamily="34" charset="0"/>
                <a:cs typeface="Calibri" pitchFamily="34" charset="0"/>
              </a:rPr>
              <a:t>using ADO.NET </a:t>
            </a:r>
            <a:r>
              <a:rPr lang="en-US" sz="4000" dirty="0" smtClean="0">
                <a:solidFill>
                  <a:schemeClr val="bg1"/>
                </a:solidFill>
                <a:latin typeface="Calibri" pitchFamily="34" charset="0"/>
                <a:ea typeface="Verdana" pitchFamily="34" charset="0"/>
                <a:cs typeface="Calibri" pitchFamily="34" charset="0"/>
              </a:rPr>
              <a:t>and </a:t>
            </a:r>
            <a:r>
              <a:rPr lang="en-US" sz="4000" dirty="0" smtClean="0">
                <a:solidFill>
                  <a:schemeClr val="bg1"/>
                </a:solidFill>
                <a:latin typeface="Calibri" pitchFamily="34" charset="0"/>
                <a:ea typeface="Verdana" pitchFamily="34" charset="0"/>
                <a:cs typeface="Calibri" pitchFamily="34" charset="0"/>
              </a:rPr>
              <a:t>ASP.NET</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 </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smtClean="0">
                <a:solidFill>
                  <a:schemeClr val="bg1"/>
                </a:solidFill>
                <a:latin typeface="Calibri" pitchFamily="34" charset="0"/>
                <a:ea typeface="Verdana" pitchFamily="34" charset="0"/>
                <a:cs typeface="Calibri" pitchFamily="34" charset="0"/>
              </a:rPr>
              <a:t>Session: </a:t>
            </a:r>
            <a:r>
              <a:rPr lang="en-US" sz="4000" dirty="0" smtClean="0">
                <a:solidFill>
                  <a:schemeClr val="bg1"/>
                </a:solidFill>
                <a:latin typeface="Calibri" pitchFamily="34" charset="0"/>
                <a:ea typeface="Verdana" pitchFamily="34" charset="0"/>
                <a:cs typeface="Calibri" pitchFamily="34" charset="0"/>
              </a:rPr>
              <a:t>Navigation </a:t>
            </a:r>
            <a:r>
              <a:rPr lang="en-US" sz="4000" dirty="0">
                <a:solidFill>
                  <a:schemeClr val="bg1"/>
                </a:solidFill>
                <a:latin typeface="Calibri" pitchFamily="34" charset="0"/>
                <a:ea typeface="Verdana" pitchFamily="34" charset="0"/>
                <a:cs typeface="Calibri" pitchFamily="34" charset="0"/>
              </a:rPr>
              <a:t>Controls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00" y="1696283"/>
            <a:ext cx="8705850" cy="4247317"/>
          </a:xfrm>
          <a:prstGeom prst="rect">
            <a:avLst/>
          </a:prstGeom>
          <a:noFill/>
        </p:spPr>
        <p:txBody>
          <a:bodyPr wrap="square">
            <a:spAutoFit/>
          </a:bodyPr>
          <a:lstStyle/>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Working with site maps</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Defining a site map</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a page to a site map</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Configuring the site map provider</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Implementing Navigation using Navigation controls</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Site map path control</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Tree view Control</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Menu control</a:t>
            </a:r>
          </a:p>
        </p:txBody>
      </p:sp>
      <p:sp>
        <p:nvSpPr>
          <p:cNvPr id="5" name="TextBox 4"/>
          <p:cNvSpPr txBox="1"/>
          <p:nvPr/>
        </p:nvSpPr>
        <p:spPr>
          <a:xfrm>
            <a:off x="215900" y="1345437"/>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6" name="Rectangle 5"/>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1752600"/>
            <a:ext cx="8686800" cy="160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0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site-navigation features are used to provide a consistent way for users to navigate the site. As the site grows, and while moving pages around in the site, it can become difficult to manage all of the links. </a:t>
            </a:r>
          </a:p>
        </p:txBody>
      </p:sp>
      <p:sp>
        <p:nvSpPr>
          <p:cNvPr id="5" name="Rectangle 4"/>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Introduction to Site Maps</a:t>
            </a:r>
          </a:p>
        </p:txBody>
      </p:sp>
      <p:sp>
        <p:nvSpPr>
          <p:cNvPr id="6" name="Text Box 2"/>
          <p:cNvSpPr txBox="1">
            <a:spLocks noChangeArrowheads="1"/>
          </p:cNvSpPr>
          <p:nvPr/>
        </p:nvSpPr>
        <p:spPr bwMode="auto">
          <a:xfrm>
            <a:off x="228600" y="3505200"/>
            <a:ext cx="8686800" cy="1143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0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site navigation enables to store links to all of the pages in a central location, and render those links in lists or navigation menus on each page by including a specific Web server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990600"/>
            <a:ext cx="8686800" cy="1143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To create a consistent, easily managed navigation solution for the  site, use ASP.NET site navigation. </a:t>
            </a:r>
          </a:p>
        </p:txBody>
      </p:sp>
      <p:sp>
        <p:nvSpPr>
          <p:cNvPr id="5" name="Text Box 2"/>
          <p:cNvSpPr txBox="1">
            <a:spLocks noChangeArrowheads="1"/>
          </p:cNvSpPr>
          <p:nvPr/>
        </p:nvSpPr>
        <p:spPr bwMode="auto">
          <a:xfrm>
            <a:off x="228600" y="28956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Site maps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controls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Programmatic control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Access rules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Custom site-map providers</a:t>
            </a:r>
          </a:p>
        </p:txBody>
      </p:sp>
      <p:sp>
        <p:nvSpPr>
          <p:cNvPr id="6" name="Rectangle 5"/>
          <p:cNvSpPr/>
          <p:nvPr/>
        </p:nvSpPr>
        <p:spPr bwMode="auto">
          <a:xfrm>
            <a:off x="188595" y="22098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400" b="1" dirty="0" smtClean="0">
                <a:solidFill>
                  <a:schemeClr val="bg1"/>
                </a:solidFill>
              </a:rPr>
              <a:t>ASP.NET site navigation offers the following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nchor="ctr">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Site Maps</a:t>
            </a:r>
          </a:p>
        </p:txBody>
      </p:sp>
      <p:sp>
        <p:nvSpPr>
          <p:cNvPr id="5" name="Text Box 2"/>
          <p:cNvSpPr txBox="1">
            <a:spLocks noChangeArrowheads="1"/>
          </p:cNvSpPr>
          <p:nvPr/>
        </p:nvSpPr>
        <p:spPr bwMode="auto">
          <a:xfrm>
            <a:off x="228600" y="15240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a:t>
            </a:r>
            <a:r>
              <a:rPr lang="en-US" sz="2000" b="1" dirty="0" smtClean="0">
                <a:latin typeface="Verdana" charset="0"/>
              </a:rPr>
              <a:t>Site map</a:t>
            </a:r>
            <a:r>
              <a:rPr lang="en-US" sz="2000" dirty="0" smtClean="0">
                <a:latin typeface="Verdana" charset="0"/>
              </a:rPr>
              <a:t> is used to describe the logical structure of the site. It is possible to manage page navigation by modifying the site map as pages are added or removed, instead of modifying hyperlinks in all of the available Web pages.</a:t>
            </a:r>
            <a:endParaRPr lang="en-US" sz="2000" dirty="0">
              <a:latin typeface="Verdana" charset="0"/>
            </a:endParaRPr>
          </a:p>
        </p:txBody>
      </p:sp>
      <p:sp>
        <p:nvSpPr>
          <p:cNvPr id="6" name="Text Box 2"/>
          <p:cNvSpPr txBox="1">
            <a:spLocks noChangeArrowheads="1"/>
          </p:cNvSpPr>
          <p:nvPr/>
        </p:nvSpPr>
        <p:spPr bwMode="auto">
          <a:xfrm>
            <a:off x="228600" y="33528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a:t>
            </a:r>
            <a:r>
              <a:rPr lang="en-US" sz="2000" b="1" dirty="0" err="1" smtClean="0">
                <a:latin typeface="Verdana" charset="0"/>
              </a:rPr>
              <a:t>SiteMap</a:t>
            </a:r>
            <a:r>
              <a:rPr lang="en-US" sz="2000" dirty="0" smtClean="0">
                <a:latin typeface="Verdana" charset="0"/>
              </a:rPr>
              <a:t> represents pages with nodes. We loop through a </a:t>
            </a:r>
            <a:r>
              <a:rPr lang="en-US" sz="2000" dirty="0" err="1" smtClean="0">
                <a:latin typeface="Verdana" charset="0"/>
              </a:rPr>
              <a:t>SiteMap</a:t>
            </a:r>
            <a:r>
              <a:rPr lang="en-US" sz="2000" dirty="0" smtClean="0">
                <a:latin typeface="Verdana" charset="0"/>
              </a:rPr>
              <a:t> and </a:t>
            </a:r>
            <a:r>
              <a:rPr lang="en-US" sz="2000" dirty="0" err="1" smtClean="0">
                <a:latin typeface="Verdana" charset="0"/>
              </a:rPr>
              <a:t>SiteMapDataSource</a:t>
            </a:r>
            <a:r>
              <a:rPr lang="en-US" sz="2000" dirty="0" smtClean="0">
                <a:latin typeface="Verdana" charset="0"/>
              </a:rPr>
              <a:t> for certain tasks, such as generating sidebar navigation. </a:t>
            </a:r>
            <a:endParaRPr lang="en-US" sz="2000" dirty="0">
              <a:latin typeface="Verdan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Defining a Site Map</a:t>
            </a:r>
          </a:p>
        </p:txBody>
      </p:sp>
      <p:sp>
        <p:nvSpPr>
          <p:cNvPr id="5" name="Text Box 2"/>
          <p:cNvSpPr txBox="1">
            <a:spLocks noChangeArrowheads="1"/>
          </p:cNvSpPr>
          <p:nvPr/>
        </p:nvSpPr>
        <p:spPr bwMode="auto">
          <a:xfrm>
            <a:off x="228600" y="12192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web sitemap file is an XML file that describes the structure of a web site. A master page serves as a template for pages in the Web site. A </a:t>
            </a:r>
            <a:r>
              <a:rPr lang="en-US" sz="2000" b="1" dirty="0" smtClean="0">
                <a:latin typeface="Verdana" charset="0"/>
              </a:rPr>
              <a:t>Menu</a:t>
            </a:r>
            <a:r>
              <a:rPr lang="en-US" sz="2000" dirty="0" smtClean="0">
                <a:latin typeface="Verdana" charset="0"/>
              </a:rPr>
              <a:t> and </a:t>
            </a:r>
            <a:r>
              <a:rPr lang="en-US" sz="2000" b="1" dirty="0" err="1" smtClean="0">
                <a:latin typeface="Verdana" charset="0"/>
              </a:rPr>
              <a:t>SiteMapPath</a:t>
            </a:r>
            <a:r>
              <a:rPr lang="en-US" sz="2000" dirty="0" smtClean="0">
                <a:latin typeface="Verdana" charset="0"/>
              </a:rPr>
              <a:t> allow you to navigate a Web site. </a:t>
            </a:r>
            <a:endParaRPr lang="en-US" sz="2000" dirty="0">
              <a:latin typeface="Verdana" charset="0"/>
            </a:endParaRPr>
          </a:p>
        </p:txBody>
      </p:sp>
      <p:sp>
        <p:nvSpPr>
          <p:cNvPr id="6" name="Text Box 2"/>
          <p:cNvSpPr txBox="1">
            <a:spLocks noChangeArrowheads="1"/>
          </p:cNvSpPr>
          <p:nvPr/>
        </p:nvSpPr>
        <p:spPr bwMode="auto">
          <a:xfrm>
            <a:off x="228600" y="3048000"/>
            <a:ext cx="8686800" cy="3200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Creating a Web sitemap.</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Creating a master page.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Adding a Menu and </a:t>
            </a:r>
            <a:r>
              <a:rPr lang="en-US" sz="2000" dirty="0" err="1" smtClean="0">
                <a:latin typeface="Verdana" charset="0"/>
              </a:rPr>
              <a:t>SiteMapPath</a:t>
            </a:r>
            <a:r>
              <a:rPr lang="en-US" sz="2000" dirty="0" smtClean="0">
                <a:latin typeface="Verdana" charset="0"/>
              </a:rPr>
              <a:t> to a master page.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Using the Smart Tasks window.</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Adding content pages referencing the master page to the site.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Running the application in a browser.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Binding a Page to a Site Map</a:t>
            </a:r>
          </a:p>
        </p:txBody>
      </p:sp>
      <p:sp>
        <p:nvSpPr>
          <p:cNvPr id="5" name="Text Box 2"/>
          <p:cNvSpPr txBox="1">
            <a:spLocks noChangeArrowheads="1"/>
          </p:cNvSpPr>
          <p:nvPr/>
        </p:nvSpPr>
        <p:spPr bwMode="auto">
          <a:xfrm>
            <a:off x="228600" y="1371600"/>
            <a:ext cx="8686800" cy="4724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Create a new ASP.NET project by clicking File New ASP.NET Web Application.</a:t>
            </a:r>
          </a:p>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New ASP.NET Web Application dialog, name your project or use the default name. In the Location field, accept the default path or enter another project path. Choose either Cassini or IIS as your server in the Server drop down menu.</a:t>
            </a:r>
          </a:p>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(Optional) In the New ASP.NET Web Application dialog box, click View Server Options The dialog expands to show additional server options. Set the various read and write attributes of the project as needed or accept the defaults.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812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Data Binding</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Manager Base Class </a:t>
            </a:r>
          </a:p>
        </p:txBody>
      </p:sp>
      <p:sp>
        <p:nvSpPr>
          <p:cNvPr id="16" name="TextBox 15"/>
          <p:cNvSpPr txBox="1"/>
          <p:nvPr/>
        </p:nvSpPr>
        <p:spPr>
          <a:xfrm>
            <a:off x="215900" y="1473200"/>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8" name="Rectangle 17"/>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Site Map Path Control</a:t>
            </a:r>
          </a:p>
        </p:txBody>
      </p:sp>
      <p:sp>
        <p:nvSpPr>
          <p:cNvPr id="5" name="Text Box 2"/>
          <p:cNvSpPr txBox="1">
            <a:spLocks noChangeArrowheads="1"/>
          </p:cNvSpPr>
          <p:nvPr/>
        </p:nvSpPr>
        <p:spPr bwMode="auto">
          <a:xfrm>
            <a:off x="228600" y="2171700"/>
            <a:ext cx="8686800" cy="2857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site map path control obtains navigation data from a site map. This data includes information about the pages in your Web site, such as the URL, title, description, and location in the navigation hierarchy. Storing navigation data in one place makes it easier to add and remove items in the navigational menus of a Web site.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Tree View Control</a:t>
            </a:r>
          </a:p>
        </p:txBody>
      </p:sp>
      <p:sp>
        <p:nvSpPr>
          <p:cNvPr id="5" name="Text Box 2"/>
          <p:cNvSpPr txBox="1">
            <a:spLocks noChangeArrowheads="1"/>
          </p:cNvSpPr>
          <p:nvPr/>
        </p:nvSpPr>
        <p:spPr bwMode="auto">
          <a:xfrm>
            <a:off x="228600" y="15240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a:t>
            </a:r>
            <a:r>
              <a:rPr lang="en-US" sz="2000" dirty="0" err="1" smtClean="0">
                <a:latin typeface="Verdana" charset="0"/>
              </a:rPr>
              <a:t>TreeView</a:t>
            </a:r>
            <a:r>
              <a:rPr lang="en-US" sz="2000" dirty="0" smtClean="0">
                <a:latin typeface="Verdana" charset="0"/>
              </a:rPr>
              <a:t> control is an object model in </a:t>
            </a:r>
            <a:r>
              <a:rPr lang="en-US" sz="2000" dirty="0" err="1" smtClean="0">
                <a:latin typeface="Verdana" charset="0"/>
              </a:rPr>
              <a:t>ASP.Net</a:t>
            </a:r>
            <a:r>
              <a:rPr lang="en-US" sz="2000" dirty="0" smtClean="0">
                <a:latin typeface="Verdana" charset="0"/>
              </a:rPr>
              <a:t> which allows creation of nodes dynamically. It will have the Root, Parent and Leaf. The </a:t>
            </a:r>
            <a:r>
              <a:rPr lang="en-US" sz="2000" dirty="0" err="1" smtClean="0">
                <a:latin typeface="Verdana" charset="0"/>
              </a:rPr>
              <a:t>TreeView</a:t>
            </a:r>
            <a:r>
              <a:rPr lang="en-US" sz="2000" dirty="0" smtClean="0">
                <a:latin typeface="Verdana" charset="0"/>
              </a:rPr>
              <a:t> control has properties and events. </a:t>
            </a:r>
          </a:p>
        </p:txBody>
      </p:sp>
      <p:sp>
        <p:nvSpPr>
          <p:cNvPr id="6" name="Text Box 2"/>
          <p:cNvSpPr txBox="1">
            <a:spLocks noChangeArrowheads="1"/>
          </p:cNvSpPr>
          <p:nvPr/>
        </p:nvSpPr>
        <p:spPr bwMode="auto">
          <a:xfrm>
            <a:off x="228600" y="3581400"/>
            <a:ext cx="86868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 </a:t>
            </a:r>
            <a:r>
              <a:rPr lang="en-US" sz="2000" dirty="0" err="1" smtClean="0">
                <a:latin typeface="Verdana" charset="0"/>
              </a:rPr>
              <a:t>TreeView</a:t>
            </a:r>
            <a:r>
              <a:rPr lang="en-US" sz="2000" dirty="0" smtClean="0">
                <a:latin typeface="Verdana" charset="0"/>
              </a:rPr>
              <a:t> node can navigate to some other pages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images and properties can be set to the nodes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It can have the lines, checkbox and images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It can set dynamically expand/collapse</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nodes can be created on demand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Menu Control</a:t>
            </a:r>
          </a:p>
        </p:txBody>
      </p:sp>
      <p:sp>
        <p:nvSpPr>
          <p:cNvPr id="8" name="Text Box 2"/>
          <p:cNvSpPr txBox="1">
            <a:spLocks noChangeArrowheads="1"/>
          </p:cNvSpPr>
          <p:nvPr/>
        </p:nvSpPr>
        <p:spPr bwMode="auto">
          <a:xfrm>
            <a:off x="228600" y="1981200"/>
            <a:ext cx="8686800" cy="3505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b="1" dirty="0" smtClean="0">
                <a:latin typeface="Verdana" charset="0"/>
              </a:rPr>
              <a:t>Static and Dynamic. </a:t>
            </a:r>
          </a:p>
          <a:p>
            <a:pPr marL="342900" indent="-342900">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b="1" dirty="0" smtClean="0">
                <a:latin typeface="Verdana" charset="0"/>
              </a:rPr>
              <a:t>Static display </a:t>
            </a:r>
            <a:r>
              <a:rPr lang="en-US" sz="2000" dirty="0" smtClean="0">
                <a:latin typeface="Verdana" charset="0"/>
              </a:rPr>
              <a:t>means that the Menu control is fully expanded all the time. The entire structure is visible, and a user can click on any part. </a:t>
            </a:r>
          </a:p>
          <a:p>
            <a:pPr marL="342900" indent="-342900">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a </a:t>
            </a:r>
            <a:r>
              <a:rPr lang="en-US" sz="2000" b="1" dirty="0" smtClean="0">
                <a:latin typeface="Verdana" charset="0"/>
              </a:rPr>
              <a:t>dynamically displayed </a:t>
            </a:r>
            <a:r>
              <a:rPr lang="en-US" sz="2000" dirty="0" smtClean="0">
                <a:latin typeface="Verdana" charset="0"/>
              </a:rPr>
              <a:t>menu, only the portions you specify are static, while their child menu items are displayed when the user holds the mouse pointer over the parent node.</a:t>
            </a:r>
          </a:p>
        </p:txBody>
      </p:sp>
      <p:sp>
        <p:nvSpPr>
          <p:cNvPr id="9" name="Rectangle 8"/>
          <p:cNvSpPr/>
          <p:nvPr/>
        </p:nvSpPr>
        <p:spPr bwMode="auto">
          <a:xfrm>
            <a:off x="228600" y="12192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400" b="1" dirty="0" smtClean="0"/>
              <a:t>The Menu control has two modes of display: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CONTROLS</a:t>
            </a:r>
          </a:p>
        </p:txBody>
      </p:sp>
      <p:sp>
        <p:nvSpPr>
          <p:cNvPr id="5" name="Rectangle 3"/>
          <p:cNvSpPr>
            <a:spLocks noChangeArrowheads="1"/>
          </p:cNvSpPr>
          <p:nvPr/>
        </p:nvSpPr>
        <p:spPr bwMode="gray">
          <a:xfrm>
            <a:off x="263684" y="1371600"/>
            <a:ext cx="8616633" cy="1981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pitchFamily="34" charset="0"/>
                <a:ea typeface="Verdana" pitchFamily="34" charset="0"/>
                <a:cs typeface="Verdana" pitchFamily="34" charset="0"/>
              </a:rPr>
              <a:t>Every </a:t>
            </a:r>
            <a:r>
              <a:rPr lang="en-US" sz="2000" dirty="0" err="1" smtClean="0">
                <a:latin typeface="Verdana" pitchFamily="34" charset="0"/>
                <a:ea typeface="Verdana" pitchFamily="34" charset="0"/>
                <a:cs typeface="Verdana" pitchFamily="34" charset="0"/>
              </a:rPr>
              <a:t>ASP.Net</a:t>
            </a:r>
            <a:r>
              <a:rPr lang="en-US" sz="2000" dirty="0" smtClean="0">
                <a:latin typeface="Verdana" pitchFamily="34" charset="0"/>
                <a:ea typeface="Verdana" pitchFamily="34" charset="0"/>
                <a:cs typeface="Verdana" pitchFamily="34" charset="0"/>
              </a:rPr>
              <a:t> web form control inherits the </a:t>
            </a:r>
            <a:r>
              <a:rPr lang="en-US" sz="2000" dirty="0" err="1" smtClean="0">
                <a:latin typeface="Verdana" pitchFamily="34" charset="0"/>
                <a:ea typeface="Verdana" pitchFamily="34" charset="0"/>
                <a:cs typeface="Verdana" pitchFamily="34" charset="0"/>
              </a:rPr>
              <a:t>DataBind</a:t>
            </a:r>
            <a:r>
              <a:rPr lang="en-US" sz="2000" dirty="0" smtClean="0">
                <a:latin typeface="Verdana" pitchFamily="34" charset="0"/>
                <a:ea typeface="Verdana" pitchFamily="34" charset="0"/>
                <a:cs typeface="Verdana" pitchFamily="34" charset="0"/>
              </a:rPr>
              <a:t> method from its parent Control class, which gives it an inherent capability to bind data to at least one of its properties. This is known as simple data binding or inline data binding.</a:t>
            </a:r>
          </a:p>
        </p:txBody>
      </p:sp>
      <p:sp>
        <p:nvSpPr>
          <p:cNvPr id="6" name="Rectangle 3"/>
          <p:cNvSpPr>
            <a:spLocks noChangeArrowheads="1"/>
          </p:cNvSpPr>
          <p:nvPr/>
        </p:nvSpPr>
        <p:spPr bwMode="gray">
          <a:xfrm>
            <a:off x="263684" y="3505200"/>
            <a:ext cx="8616633"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pitchFamily="34" charset="0"/>
                <a:ea typeface="Verdana" pitchFamily="34" charset="0"/>
                <a:cs typeface="Verdana" pitchFamily="34" charset="0"/>
              </a:rPr>
              <a:t>Simple data binding involves attaching any collection (item collection) which implements the </a:t>
            </a:r>
            <a:r>
              <a:rPr lang="en-US" sz="2000" dirty="0" err="1" smtClean="0">
                <a:latin typeface="Verdana" pitchFamily="34" charset="0"/>
                <a:ea typeface="Verdana" pitchFamily="34" charset="0"/>
                <a:cs typeface="Verdana" pitchFamily="34" charset="0"/>
              </a:rPr>
              <a:t>IEnumerable</a:t>
            </a:r>
            <a:r>
              <a:rPr lang="en-US" sz="2000" dirty="0" smtClean="0">
                <a:latin typeface="Verdana" pitchFamily="34" charset="0"/>
                <a:ea typeface="Verdana" pitchFamily="34" charset="0"/>
                <a:cs typeface="Verdana" pitchFamily="34" charset="0"/>
              </a:rPr>
              <a:t> interface, or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DataTable</a:t>
            </a:r>
            <a:r>
              <a:rPr lang="en-US" sz="2000" dirty="0" smtClean="0">
                <a:latin typeface="Verdana" pitchFamily="34" charset="0"/>
                <a:ea typeface="Verdana" pitchFamily="34" charset="0"/>
                <a:cs typeface="Verdana" pitchFamily="34" charset="0"/>
              </a:rPr>
              <a:t> classes to the </a:t>
            </a:r>
            <a:r>
              <a:rPr lang="en-US" sz="2000" dirty="0" err="1" smtClean="0">
                <a:latin typeface="Verdana" pitchFamily="34" charset="0"/>
                <a:ea typeface="Verdana" pitchFamily="34" charset="0"/>
                <a:cs typeface="Verdana" pitchFamily="34" charset="0"/>
              </a:rPr>
              <a:t>DataSource</a:t>
            </a:r>
            <a:r>
              <a:rPr lang="en-US" sz="2000" dirty="0" smtClean="0">
                <a:latin typeface="Verdana" pitchFamily="34" charset="0"/>
                <a:ea typeface="Verdana" pitchFamily="34" charset="0"/>
                <a:cs typeface="Verdana" pitchFamily="34" charset="0"/>
              </a:rPr>
              <a:t> property of the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9075" y="1524000"/>
            <a:ext cx="8705850" cy="2438400"/>
            <a:chOff x="219075" y="1257300"/>
            <a:chExt cx="8705850" cy="2438400"/>
          </a:xfrm>
        </p:grpSpPr>
        <p:sp>
          <p:nvSpPr>
            <p:cNvPr id="5" name="Rectangle 3"/>
            <p:cNvSpPr>
              <a:spLocks noChangeArrowheads="1"/>
            </p:cNvSpPr>
            <p:nvPr/>
          </p:nvSpPr>
          <p:spPr bwMode="gray">
            <a:xfrm>
              <a:off x="228600" y="2019300"/>
              <a:ext cx="8616633" cy="1676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the data source control</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to display, which is called the data field</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for the value</a:t>
              </a:r>
            </a:p>
          </p:txBody>
        </p:sp>
        <p:sp>
          <p:nvSpPr>
            <p:cNvPr id="6" name="Rectangle 5"/>
            <p:cNvSpPr/>
            <p:nvPr/>
          </p:nvSpPr>
          <p:spPr bwMode="auto">
            <a:xfrm>
              <a:off x="219075" y="1257300"/>
              <a:ext cx="870585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indent="1588"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t>Choosing a data source for the bulleted list control involves:</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912813"/>
            <a:ext cx="8332788" cy="5405437"/>
          </a:xfrm>
          <a:prstGeom prst="rect">
            <a:avLst/>
          </a:prstGeom>
          <a:noFill/>
          <a:ln w="9360">
            <a:noFill/>
            <a:round/>
            <a:headEnd/>
            <a:tailEnd/>
          </a:ln>
          <a:effectLst/>
        </p:spPr>
        <p:txBody>
          <a:bodyPr lIns="90000" tIns="45000" rIns="90000" bIns="45000"/>
          <a:lstStyle/>
          <a:p>
            <a:pPr marL="774700" indent="-665163" algn="just">
              <a:lnSpc>
                <a:spcPct val="150000"/>
              </a:lnSpc>
              <a:spcBef>
                <a:spcPts val="8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Verdana" charset="0"/>
            </a:endParaRPr>
          </a:p>
        </p:txBody>
      </p:sp>
      <p:grpSp>
        <p:nvGrpSpPr>
          <p:cNvPr id="6" name="Group 5"/>
          <p:cNvGrpSpPr/>
          <p:nvPr/>
        </p:nvGrpSpPr>
        <p:grpSpPr>
          <a:xfrm>
            <a:off x="219075" y="1714500"/>
            <a:ext cx="8705850" cy="3429000"/>
            <a:chOff x="219075" y="1447800"/>
            <a:chExt cx="8705850" cy="3429000"/>
          </a:xfrm>
        </p:grpSpPr>
        <p:sp>
          <p:nvSpPr>
            <p:cNvPr id="5" name="Rectangle 3"/>
            <p:cNvSpPr>
              <a:spLocks noChangeArrowheads="1"/>
            </p:cNvSpPr>
            <p:nvPr/>
          </p:nvSpPr>
          <p:spPr bwMode="gray">
            <a:xfrm>
              <a:off x="263684" y="1905000"/>
              <a:ext cx="8616633"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A dataset that stores the data retrieved from the database</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data provider, which retrieves data from the database, using a command over a connection</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data adapter that issues the select statement stored in the command object; it is also capable of update the data in a database by issuing Insert, Delete, and Update statements.</a:t>
              </a:r>
            </a:p>
          </p:txBody>
        </p:sp>
        <p:sp>
          <p:nvSpPr>
            <p:cNvPr id="4" name="Rectangle 3"/>
            <p:cNvSpPr/>
            <p:nvPr/>
          </p:nvSpPr>
          <p:spPr bwMode="auto">
            <a:xfrm>
              <a:off x="219075" y="14478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457200" indent="-45561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Verdana" pitchFamily="34" charset="0"/>
                  <a:ea typeface="Verdana" pitchFamily="34" charset="0"/>
                  <a:cs typeface="Verdana" pitchFamily="34" charset="0"/>
                </a:rPr>
                <a:t>However, the data binding involves the following objects:</a:t>
              </a: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457200" indent="-45561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TYPES OF DATA BINDING</a:t>
            </a:r>
          </a:p>
        </p:txBody>
      </p:sp>
      <p:sp>
        <p:nvSpPr>
          <p:cNvPr id="5" name="Rectangle 4"/>
          <p:cNvSpPr/>
          <p:nvPr/>
        </p:nvSpPr>
        <p:spPr bwMode="auto">
          <a:xfrm>
            <a:off x="228600" y="12192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457200" indent="-45561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latin typeface="Verdana" pitchFamily="34" charset="0"/>
                <a:ea typeface="Verdana" pitchFamily="34" charset="0"/>
                <a:cs typeface="Verdana" pitchFamily="34" charset="0"/>
              </a:rPr>
              <a:t>The two types of Data Binding are:</a:t>
            </a:r>
          </a:p>
        </p:txBody>
      </p:sp>
      <p:sp>
        <p:nvSpPr>
          <p:cNvPr id="6" name="Rectangle 3"/>
          <p:cNvSpPr>
            <a:spLocks noChangeArrowheads="1"/>
          </p:cNvSpPr>
          <p:nvPr/>
        </p:nvSpPr>
        <p:spPr bwMode="gray">
          <a:xfrm>
            <a:off x="228600" y="2438400"/>
            <a:ext cx="8616633" cy="990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Simple data binding involves the read-only selection lists. These controls can bind to an array list or fields from a database. </a:t>
            </a:r>
          </a:p>
        </p:txBody>
      </p:sp>
      <p:sp>
        <p:nvSpPr>
          <p:cNvPr id="7" name="Rectangle 3"/>
          <p:cNvSpPr>
            <a:spLocks noChangeArrowheads="1"/>
          </p:cNvSpPr>
          <p:nvPr/>
        </p:nvSpPr>
        <p:spPr bwMode="gray">
          <a:xfrm>
            <a:off x="263684" y="4343400"/>
            <a:ext cx="8616633" cy="1447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other composite data bound controls capable of displaying and manipulating data in a tabular manner are the </a:t>
            </a:r>
            <a:r>
              <a:rPr lang="en-US" sz="2000" dirty="0" err="1" smtClean="0">
                <a:latin typeface="Verdana" pitchFamily="34" charset="0"/>
                <a:ea typeface="Verdana" pitchFamily="34" charset="0"/>
                <a:cs typeface="Verdana" pitchFamily="34" charset="0"/>
              </a:rPr>
              <a:t>DetailsView</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FormView</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RecordList</a:t>
            </a:r>
            <a:r>
              <a:rPr lang="en-US" sz="2000" dirty="0" smtClean="0">
                <a:latin typeface="Verdana" pitchFamily="34" charset="0"/>
                <a:ea typeface="Verdana" pitchFamily="34" charset="0"/>
                <a:cs typeface="Verdana" pitchFamily="34" charset="0"/>
              </a:rPr>
              <a:t> control.</a:t>
            </a:r>
          </a:p>
        </p:txBody>
      </p:sp>
      <p:sp>
        <p:nvSpPr>
          <p:cNvPr id="8" name="Rectangle 3"/>
          <p:cNvSpPr>
            <a:spLocks noChangeArrowheads="1"/>
          </p:cNvSpPr>
          <p:nvPr/>
        </p:nvSpPr>
        <p:spPr bwMode="gray">
          <a:xfrm>
            <a:off x="228600" y="1905000"/>
            <a:ext cx="3851116"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marL="457200" indent="-455613">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chemeClr val="bg1"/>
                </a:solidFill>
                <a:latin typeface="Verdana" pitchFamily="34" charset="0"/>
                <a:ea typeface="Verdana" pitchFamily="34" charset="0"/>
                <a:cs typeface="Verdana" pitchFamily="34" charset="0"/>
              </a:rPr>
              <a:t>1. Simple Data Binding</a:t>
            </a:r>
            <a:endParaRPr lang="en-US" sz="2000" b="1" dirty="0">
              <a:solidFill>
                <a:schemeClr val="bg1"/>
              </a:solidFill>
              <a:latin typeface="Verdana" pitchFamily="34" charset="0"/>
              <a:ea typeface="Verdana" pitchFamily="34" charset="0"/>
              <a:cs typeface="Verdana" pitchFamily="34" charset="0"/>
            </a:endParaRPr>
          </a:p>
        </p:txBody>
      </p:sp>
      <p:sp>
        <p:nvSpPr>
          <p:cNvPr id="9" name="Rectangle 3"/>
          <p:cNvSpPr>
            <a:spLocks noChangeArrowheads="1"/>
          </p:cNvSpPr>
          <p:nvPr/>
        </p:nvSpPr>
        <p:spPr bwMode="gray">
          <a:xfrm>
            <a:off x="228600" y="3657600"/>
            <a:ext cx="4724400"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marL="457200" indent="-455613">
              <a:lnSpc>
                <a:spcPct val="150000"/>
              </a:lnSpc>
              <a:spcBef>
                <a:spcPts val="800"/>
              </a:spcBef>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chemeClr val="bg1"/>
                </a:solidFill>
                <a:latin typeface="Verdana" pitchFamily="34" charset="0"/>
                <a:ea typeface="Verdana" pitchFamily="34" charset="0"/>
                <a:cs typeface="Verdana" pitchFamily="34" charset="0"/>
              </a:rPr>
              <a:t>2. Declarative Data Binding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912813"/>
            <a:ext cx="8332788" cy="5405437"/>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Verdana" charset="0"/>
            </a:endParaRPr>
          </a:p>
        </p:txBody>
      </p:sp>
      <p:sp>
        <p:nvSpPr>
          <p:cNvPr id="4" name="Rectangle 3"/>
          <p:cNvSpPr>
            <a:spLocks noChangeArrowheads="1"/>
          </p:cNvSpPr>
          <p:nvPr/>
        </p:nvSpPr>
        <p:spPr bwMode="gray">
          <a:xfrm>
            <a:off x="263684" y="1510982"/>
            <a:ext cx="8616633" cy="36706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Manages all Binding objects that are bound to the same data source and data member. This class is abstract.</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Inheritance Hierarchy </a:t>
            </a: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System.Object</a:t>
            </a:r>
            <a:endParaRPr lang="en-US" sz="2000" dirty="0" smtClean="0">
              <a:solidFill>
                <a:srgbClr val="000000"/>
              </a:solidFill>
              <a:latin typeface="Verdana" charset="0"/>
            </a:endParaRP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System.Windows.Forms.BindingManagerBase</a:t>
            </a:r>
            <a:r>
              <a:rPr lang="en-US" sz="2000" dirty="0" smtClean="0">
                <a:solidFill>
                  <a:srgbClr val="000000"/>
                </a:solidFill>
                <a:latin typeface="Verdana" charset="0"/>
              </a:rPr>
              <a:t> </a:t>
            </a:r>
            <a:r>
              <a:rPr lang="en-US" sz="2000" dirty="0" err="1" smtClean="0">
                <a:solidFill>
                  <a:srgbClr val="000000"/>
                </a:solidFill>
                <a:latin typeface="Verdana" charset="0"/>
              </a:rPr>
              <a:t>System.Windows.Forms.CurrencyManager</a:t>
            </a:r>
            <a:r>
              <a:rPr lang="en-US" sz="2000" dirty="0" smtClean="0">
                <a:solidFill>
                  <a:srgbClr val="000000"/>
                </a:solidFill>
                <a:latin typeface="Verdana" charset="0"/>
              </a:rPr>
              <a:t> </a:t>
            </a:r>
            <a:r>
              <a:rPr lang="en-US" sz="2000" dirty="0" err="1" smtClean="0">
                <a:solidFill>
                  <a:srgbClr val="000000"/>
                </a:solidFill>
                <a:latin typeface="Verdana" charset="0"/>
              </a:rPr>
              <a:t>System.Windows.Forms.PropertyManager</a:t>
            </a:r>
            <a:endParaRPr lang="en-US" sz="2000" dirty="0">
              <a:solidFill>
                <a:srgbClr val="000000"/>
              </a:solidFill>
              <a:latin typeface="Verdana" charset="0"/>
            </a:endParaRPr>
          </a:p>
        </p:txBody>
      </p:sp>
      <p:sp>
        <p:nvSpPr>
          <p:cNvPr id="5" name="Rectangle 4"/>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Binding Manager Base Class	</a:t>
            </a: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600200"/>
            <a:ext cx="8432800" cy="2514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a:t>
            </a:r>
            <a:r>
              <a:rPr lang="en-US" sz="4000" dirty="0">
                <a:solidFill>
                  <a:schemeClr val="bg1"/>
                </a:solidFill>
                <a:latin typeface="Calibri" pitchFamily="34" charset="0"/>
                <a:ea typeface="Verdana" pitchFamily="34" charset="0"/>
                <a:cs typeface="Calibri" pitchFamily="34" charset="0"/>
              </a:rPr>
              <a:t>Developing </a:t>
            </a:r>
            <a:r>
              <a:rPr lang="en-US" sz="4000" dirty="0" smtClean="0">
                <a:solidFill>
                  <a:schemeClr val="bg1"/>
                </a:solidFill>
                <a:latin typeface="Calibri" pitchFamily="34" charset="0"/>
                <a:ea typeface="Verdana" pitchFamily="34" charset="0"/>
                <a:cs typeface="Calibri" pitchFamily="34" charset="0"/>
              </a:rPr>
              <a:t>Web </a:t>
            </a:r>
            <a:r>
              <a:rPr lang="en-US" sz="4000" dirty="0">
                <a:solidFill>
                  <a:schemeClr val="bg1"/>
                </a:solidFill>
                <a:latin typeface="Calibri" pitchFamily="34" charset="0"/>
                <a:ea typeface="Verdana" pitchFamily="34" charset="0"/>
                <a:cs typeface="Calibri" pitchFamily="34" charset="0"/>
              </a:rPr>
              <a:t>A</a:t>
            </a:r>
            <a:r>
              <a:rPr lang="en-US" sz="4000" dirty="0" smtClean="0">
                <a:solidFill>
                  <a:schemeClr val="bg1"/>
                </a:solidFill>
                <a:latin typeface="Calibri" pitchFamily="34" charset="0"/>
                <a:ea typeface="Verdana" pitchFamily="34" charset="0"/>
                <a:cs typeface="Calibri" pitchFamily="34" charset="0"/>
              </a:rPr>
              <a:t>pplication </a:t>
            </a:r>
            <a:r>
              <a:rPr lang="en-US" sz="4000" dirty="0">
                <a:solidFill>
                  <a:schemeClr val="bg1"/>
                </a:solidFill>
                <a:latin typeface="Calibri" pitchFamily="34" charset="0"/>
                <a:ea typeface="Verdana" pitchFamily="34" charset="0"/>
                <a:cs typeface="Calibri" pitchFamily="34" charset="0"/>
              </a:rPr>
              <a:t>using ADO.NET </a:t>
            </a:r>
            <a:r>
              <a:rPr lang="en-US" sz="4000" dirty="0" smtClean="0">
                <a:solidFill>
                  <a:schemeClr val="bg1"/>
                </a:solidFill>
                <a:latin typeface="Calibri" pitchFamily="34" charset="0"/>
                <a:ea typeface="Verdana" pitchFamily="34" charset="0"/>
                <a:cs typeface="Calibri" pitchFamily="34" charset="0"/>
              </a:rPr>
              <a:t>and </a:t>
            </a:r>
            <a:r>
              <a:rPr lang="en-US" sz="4000" dirty="0">
                <a:solidFill>
                  <a:schemeClr val="bg1"/>
                </a:solidFill>
                <a:latin typeface="Calibri" pitchFamily="34" charset="0"/>
                <a:ea typeface="Verdana" pitchFamily="34" charset="0"/>
                <a:cs typeface="Calibri" pitchFamily="34" charset="0"/>
              </a:rPr>
              <a:t>ASP.NET </a:t>
            </a: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endParaRPr lang="en-US" sz="4000" dirty="0" smtClean="0">
              <a:solidFill>
                <a:schemeClr val="bg1"/>
              </a:solidFill>
              <a:latin typeface="Calibri" pitchFamily="34" charset="0"/>
              <a:ea typeface="MS Gothic" charset="-128"/>
              <a:cs typeface="Calibri" pitchFamily="34" charset="0"/>
            </a:endParaRP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dirty="0" smtClean="0">
                <a:solidFill>
                  <a:schemeClr val="bg1"/>
                </a:solidFill>
                <a:latin typeface="Calibri" pitchFamily="34" charset="0"/>
                <a:ea typeface="MS Gothic" charset="-128"/>
                <a:cs typeface="Calibri" pitchFamily="34" charset="0"/>
              </a:rPr>
              <a:t>Session: </a:t>
            </a:r>
            <a:r>
              <a:rPr lang="en-US" sz="4000" dirty="0" smtClean="0">
                <a:solidFill>
                  <a:schemeClr val="bg1"/>
                </a:solidFill>
                <a:latin typeface="Calibri" pitchFamily="34" charset="0"/>
                <a:ea typeface="MS Gothic" charset="-128"/>
                <a:cs typeface="Calibri" pitchFamily="34" charset="0"/>
              </a:rPr>
              <a:t>Data </a:t>
            </a:r>
            <a:r>
              <a:rPr lang="en-US" sz="4000" dirty="0">
                <a:solidFill>
                  <a:schemeClr val="bg1"/>
                </a:solidFill>
                <a:latin typeface="Calibri" pitchFamily="34" charset="0"/>
                <a:ea typeface="MS Gothic" charset="-128"/>
                <a:cs typeface="Calibri" pitchFamily="34" charset="0"/>
              </a:rPr>
              <a:t>Source Controls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00" y="20574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Source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Displaying Data in Data Bound web server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Controls to Data by using Data Binding Syntax</a:t>
            </a:r>
          </a:p>
        </p:txBody>
      </p:sp>
      <p:sp>
        <p:nvSpPr>
          <p:cNvPr id="5" name="TextBox 4"/>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6" name="Rectangle 5"/>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919</Words>
  <PresentationFormat>On-screen Show (4:3)</PresentationFormat>
  <Paragraphs>113</Paragraphs>
  <Slides>22</Slides>
  <Notes>7</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17</cp:revision>
  <cp:lastPrinted>1601-01-01T00:00:00Z</cp:lastPrinted>
  <dcterms:created xsi:type="dcterms:W3CDTF">1601-01-01T00:00:00Z</dcterms:created>
  <dcterms:modified xsi:type="dcterms:W3CDTF">2015-09-18T08:17:38Z</dcterms:modified>
</cp:coreProperties>
</file>