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860" autoAdjust="0"/>
  </p:normalViewPr>
  <p:slideViewPr>
    <p:cSldViewPr>
      <p:cViewPr>
        <p:scale>
          <a:sx n="68" d="100"/>
          <a:sy n="68" d="100"/>
        </p:scale>
        <p:origin x="-1446" y="-5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ED9A1D41-3CBC-4D8D-97BC-21B3ACC1DE4E}"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5E4C95-2F83-4805-980E-581C9844CDE4}" type="slidenum">
              <a:rPr lang="en-US"/>
              <a:pPr/>
              <a:t>1</a:t>
            </a:fld>
            <a:endParaRPr lang="en-US"/>
          </a:p>
        </p:txBody>
      </p:sp>
      <p:sp>
        <p:nvSpPr>
          <p:cNvPr id="215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D342EE5-9B7B-4AD2-A943-310A86E000BA}" type="slidenum">
              <a:rPr lang="en-US"/>
              <a:pPr/>
              <a:t>10</a:t>
            </a:fld>
            <a:endParaRPr lang="en-US"/>
          </a:p>
        </p:txBody>
      </p:sp>
      <p:sp>
        <p:nvSpPr>
          <p:cNvPr id="307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A765CB-AA6B-4AD3-8C17-9F79D6849AAE}" type="slidenum">
              <a:rPr lang="en-US"/>
              <a:pPr/>
              <a:t>11</a:t>
            </a:fld>
            <a:endParaRPr lang="en-US"/>
          </a:p>
        </p:txBody>
      </p:sp>
      <p:sp>
        <p:nvSpPr>
          <p:cNvPr id="317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1B842A-EE2A-4202-BF9D-3E55006FF00D}" type="slidenum">
              <a:rPr lang="en-US"/>
              <a:pPr/>
              <a:t>12</a:t>
            </a:fld>
            <a:endParaRPr lang="en-US"/>
          </a:p>
        </p:txBody>
      </p:sp>
      <p:sp>
        <p:nvSpPr>
          <p:cNvPr id="327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EEB6BA9-F4D0-4321-BF17-A5F0F27C5D0E}" type="slidenum">
              <a:rPr lang="en-US"/>
              <a:pPr/>
              <a:t>13</a:t>
            </a:fld>
            <a:endParaRPr lang="en-US"/>
          </a:p>
        </p:txBody>
      </p:sp>
      <p:sp>
        <p:nvSpPr>
          <p:cNvPr id="337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9E7DFB-0C30-4706-AE2B-568B023015C0}" type="slidenum">
              <a:rPr lang="en-US"/>
              <a:pPr/>
              <a:t>14</a:t>
            </a:fld>
            <a:endParaRPr lang="en-US"/>
          </a:p>
        </p:txBody>
      </p:sp>
      <p:sp>
        <p:nvSpPr>
          <p:cNvPr id="348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7EF61A-379A-44B6-A5BB-174FF8D2DACF}" type="slidenum">
              <a:rPr lang="en-US"/>
              <a:pPr/>
              <a:t>15</a:t>
            </a:fld>
            <a:endParaRPr lang="en-US"/>
          </a:p>
        </p:txBody>
      </p:sp>
      <p:sp>
        <p:nvSpPr>
          <p:cNvPr id="215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D74069A7-8FF4-4CCB-B789-12BDC34E45B8}" type="slidenum">
              <a:rPr lang="en-US">
                <a:solidFill>
                  <a:srgbClr val="000000"/>
                </a:solidFill>
                <a:latin typeface="+mn-lt" charset="0"/>
              </a:rPr>
              <a:pPr hangingPunct="1">
                <a:lnSpc>
                  <a:spcPct val="100000"/>
                </a:lnSpc>
                <a:tabLst>
                  <a:tab pos="723900" algn="l"/>
                  <a:tab pos="1447800" algn="l"/>
                  <a:tab pos="2171700" algn="l"/>
                  <a:tab pos="2895600" algn="l"/>
                </a:tabLst>
              </a:pPr>
              <a:t>15</a:t>
            </a:fld>
            <a:endParaRPr lang="en-US">
              <a:solidFill>
                <a:srgbClr val="000000"/>
              </a:solidFill>
              <a:latin typeface="+mn-lt" charset="0"/>
            </a:endParaRPr>
          </a:p>
        </p:txBody>
      </p:sp>
      <p:sp>
        <p:nvSpPr>
          <p:cNvPr id="2150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Provide the example code of @Master </a:t>
            </a:r>
            <a:r>
              <a:rPr lang="en-US" sz="2000" dirty="0" smtClean="0">
                <a:latin typeface="Arial" charset="0"/>
                <a:ea typeface="Microsoft YaHei" charset="-122"/>
              </a:rPr>
              <a:t>directive. </a:t>
            </a:r>
            <a:r>
              <a:rPr lang="en-US" sz="2000" dirty="0">
                <a:latin typeface="Arial" charset="0"/>
                <a:ea typeface="Microsoft YaHei" charset="-122"/>
              </a:rPr>
              <a:t>Explain how layout, code and content can be reused. Also tell the alternate activity used for the same </a:t>
            </a:r>
            <a:r>
              <a:rPr lang="en-US" sz="2000" dirty="0" smtClean="0">
                <a:latin typeface="Arial" charset="0"/>
                <a:ea typeface="Microsoft YaHei" charset="-122"/>
              </a:rPr>
              <a:t>purpose.</a:t>
            </a:r>
            <a:endParaRPr lang="en-US" sz="2000" dirty="0">
              <a:latin typeface="Arial" charset="0"/>
              <a:ea typeface="Microsoft YaHei"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6E6348A-650D-400E-96E3-1547FB013CC3}" type="slidenum">
              <a:rPr lang="en-US"/>
              <a:pPr/>
              <a:t>16</a:t>
            </a:fld>
            <a:endParaRPr lang="en-US"/>
          </a:p>
        </p:txBody>
      </p:sp>
      <p:sp>
        <p:nvSpPr>
          <p:cNvPr id="225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D7E1E8F0-A315-4824-A186-2D486AC3005F}" type="slidenum">
              <a:rPr lang="en-US">
                <a:solidFill>
                  <a:srgbClr val="000000"/>
                </a:solidFill>
                <a:latin typeface="+mn-lt" charset="0"/>
              </a:rPr>
              <a:pPr hangingPunct="1">
                <a:lnSpc>
                  <a:spcPct val="100000"/>
                </a:lnSpc>
                <a:tabLst>
                  <a:tab pos="723900" algn="l"/>
                  <a:tab pos="1447800" algn="l"/>
                  <a:tab pos="2171700" algn="l"/>
                  <a:tab pos="2895600" algn="l"/>
                </a:tabLst>
              </a:pPr>
              <a:t>16</a:t>
            </a:fld>
            <a:endParaRPr lang="en-US">
              <a:solidFill>
                <a:srgbClr val="000000"/>
              </a:solidFill>
              <a:latin typeface="+mn-lt" charset="0"/>
            </a:endParaRPr>
          </a:p>
        </p:txBody>
      </p:sp>
      <p:sp>
        <p:nvSpPr>
          <p:cNvPr id="225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Discuss the advantages with </a:t>
            </a:r>
            <a:r>
              <a:rPr lang="en-US" sz="2000" dirty="0" smtClean="0">
                <a:latin typeface="Arial" charset="0"/>
                <a:ea typeface="Microsoft YaHei" charset="-122"/>
              </a:rPr>
              <a:t>examples.</a:t>
            </a:r>
            <a:endParaRPr lang="en-US" sz="2000" dirty="0">
              <a:latin typeface="Arial" charset="0"/>
              <a:ea typeface="Microsoft YaHei"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2BDADAF-CDB0-4FC4-92A5-A5A8169236CD}" type="slidenum">
              <a:rPr lang="en-US"/>
              <a:pPr/>
              <a:t>17</a:t>
            </a:fld>
            <a:endParaRPr lang="en-US"/>
          </a:p>
        </p:txBody>
      </p:sp>
      <p:sp>
        <p:nvSpPr>
          <p:cNvPr id="235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665F6E39-1C3B-4979-AB69-09A213E72569}" type="slidenum">
              <a:rPr lang="en-US">
                <a:solidFill>
                  <a:srgbClr val="000000"/>
                </a:solidFill>
                <a:latin typeface="+mn-lt" charset="0"/>
              </a:rPr>
              <a:pPr hangingPunct="1">
                <a:lnSpc>
                  <a:spcPct val="100000"/>
                </a:lnSpc>
                <a:tabLst>
                  <a:tab pos="723900" algn="l"/>
                  <a:tab pos="1447800" algn="l"/>
                  <a:tab pos="2171700" algn="l"/>
                  <a:tab pos="2895600" algn="l"/>
                </a:tabLst>
              </a:pPr>
              <a:t>17</a:t>
            </a:fld>
            <a:endParaRPr lang="en-US">
              <a:solidFill>
                <a:srgbClr val="000000"/>
              </a:solidFill>
              <a:latin typeface="+mn-lt" charset="0"/>
            </a:endParaRPr>
          </a:p>
        </p:txBody>
      </p:sp>
      <p:sp>
        <p:nvSpPr>
          <p:cNvPr id="2355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Explain the </a:t>
            </a:r>
            <a:r>
              <a:rPr lang="en-US" sz="2000" dirty="0" smtClean="0">
                <a:latin typeface="Arial" charset="0"/>
                <a:ea typeface="Microsoft YaHei" charset="-122"/>
              </a:rPr>
              <a:t>sequence. </a:t>
            </a:r>
            <a:r>
              <a:rPr lang="en-US" sz="2000" dirty="0">
                <a:latin typeface="Arial" charset="0"/>
                <a:ea typeface="Microsoft YaHei" charset="-122"/>
              </a:rPr>
              <a:t>Define the role of </a:t>
            </a:r>
            <a:r>
              <a:rPr lang="en-US" sz="2000" dirty="0" err="1">
                <a:latin typeface="Arial" charset="0"/>
                <a:ea typeface="Microsoft YaHei" charset="-122"/>
              </a:rPr>
              <a:t>ContentPlaceHoder</a:t>
            </a:r>
            <a:r>
              <a:rPr lang="en-US" sz="2000" dirty="0">
                <a:latin typeface="Arial" charset="0"/>
                <a:ea typeface="Microsoft YaHei" charset="-122"/>
              </a:rPr>
              <a:t> with an </a:t>
            </a:r>
            <a:r>
              <a:rPr lang="en-US" sz="2000" dirty="0" err="1" smtClean="0">
                <a:latin typeface="Arial" charset="0"/>
                <a:ea typeface="Microsoft YaHei" charset="-122"/>
              </a:rPr>
              <a:t>exampl.e</a:t>
            </a:r>
            <a:endParaRPr lang="en-US" sz="2000" dirty="0">
              <a:latin typeface="Arial" charset="0"/>
              <a:ea typeface="Microsoft YaHei"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879F1BA-E352-4175-A55D-4CA60ACD9DD7}" type="slidenum">
              <a:rPr lang="en-US"/>
              <a:pPr/>
              <a:t>18</a:t>
            </a:fld>
            <a:endParaRPr lang="en-US"/>
          </a:p>
        </p:txBody>
      </p:sp>
      <p:sp>
        <p:nvSpPr>
          <p:cNvPr id="245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25103B35-7B96-461F-8860-80A6710EE3A4}" type="slidenum">
              <a:rPr lang="en-US">
                <a:solidFill>
                  <a:srgbClr val="000000"/>
                </a:solidFill>
                <a:latin typeface="+mn-lt" charset="0"/>
              </a:rPr>
              <a:pPr hangingPunct="1">
                <a:lnSpc>
                  <a:spcPct val="100000"/>
                </a:lnSpc>
                <a:tabLst>
                  <a:tab pos="723900" algn="l"/>
                  <a:tab pos="1447800" algn="l"/>
                  <a:tab pos="2171700" algn="l"/>
                  <a:tab pos="2895600" algn="l"/>
                </a:tabLst>
              </a:pPr>
              <a:t>18</a:t>
            </a:fld>
            <a:endParaRPr lang="en-US">
              <a:solidFill>
                <a:srgbClr val="000000"/>
              </a:solidFill>
              <a:latin typeface="+mn-lt" charset="0"/>
            </a:endParaRPr>
          </a:p>
        </p:txBody>
      </p:sp>
      <p:sp>
        <p:nvSpPr>
          <p:cNvPr id="245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9"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Explain @page directive with example, explain the relationship between Content control and </a:t>
            </a:r>
            <a:r>
              <a:rPr lang="en-US" sz="2000" dirty="0" err="1">
                <a:latin typeface="Arial" charset="0"/>
                <a:ea typeface="Microsoft YaHei" charset="-122"/>
              </a:rPr>
              <a:t>ContentPlaceholder</a:t>
            </a:r>
            <a:r>
              <a:rPr lang="en-US" sz="2000" dirty="0">
                <a:latin typeface="Arial" charset="0"/>
                <a:ea typeface="Microsoft YaHei" charset="-122"/>
              </a:rPr>
              <a:t> </a:t>
            </a:r>
            <a:r>
              <a:rPr lang="en-US" sz="2000" dirty="0" smtClean="0">
                <a:latin typeface="Arial" charset="0"/>
                <a:ea typeface="Microsoft YaHei" charset="-122"/>
              </a:rPr>
              <a:t>Control.</a:t>
            </a:r>
            <a:endParaRPr lang="en-US" sz="2000" dirty="0">
              <a:latin typeface="Arial" charset="0"/>
              <a:ea typeface="Microsoft YaHei"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C000399-BB48-42B5-8300-E6162EC6C73F}" type="slidenum">
              <a:rPr lang="en-US"/>
              <a:pPr/>
              <a:t>19</a:t>
            </a:fld>
            <a:endParaRPr lang="en-US"/>
          </a:p>
        </p:txBody>
      </p:sp>
      <p:sp>
        <p:nvSpPr>
          <p:cNvPr id="256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986DD826-0E73-4E41-95DE-9481909844D2}" type="slidenum">
              <a:rPr lang="en-US">
                <a:solidFill>
                  <a:srgbClr val="000000"/>
                </a:solidFill>
                <a:latin typeface="+mn-lt" charset="0"/>
              </a:rPr>
              <a:pPr hangingPunct="1">
                <a:lnSpc>
                  <a:spcPct val="100000"/>
                </a:lnSpc>
                <a:tabLst>
                  <a:tab pos="723900" algn="l"/>
                  <a:tab pos="1447800" algn="l"/>
                  <a:tab pos="2171700" algn="l"/>
                  <a:tab pos="2895600" algn="l"/>
                </a:tabLst>
              </a:pPr>
              <a:t>19</a:t>
            </a:fld>
            <a:endParaRPr lang="en-US">
              <a:solidFill>
                <a:srgbClr val="000000"/>
              </a:solidFill>
              <a:latin typeface="+mn-lt" charset="0"/>
            </a:endParaRPr>
          </a:p>
        </p:txBody>
      </p:sp>
      <p:sp>
        <p:nvSpPr>
          <p:cNvPr id="2560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dirty="0">
                <a:latin typeface="Arial" charset="0"/>
                <a:ea typeface="Microsoft YaHei" charset="-122"/>
              </a:rPr>
              <a:t>Explain @page directive with example, explain the relationship between Content control and </a:t>
            </a:r>
            <a:r>
              <a:rPr lang="en-US" sz="2000" dirty="0" err="1">
                <a:latin typeface="Arial" charset="0"/>
                <a:ea typeface="Microsoft YaHei" charset="-122"/>
              </a:rPr>
              <a:t>ContentPlaceholder</a:t>
            </a:r>
            <a:r>
              <a:rPr lang="en-US" sz="2000" dirty="0">
                <a:latin typeface="Arial" charset="0"/>
                <a:ea typeface="Microsoft YaHei" charset="-122"/>
              </a:rPr>
              <a:t> </a:t>
            </a:r>
            <a:r>
              <a:rPr lang="en-US" sz="2000" dirty="0" smtClean="0">
                <a:latin typeface="Arial" charset="0"/>
                <a:ea typeface="Microsoft YaHei" charset="-122"/>
              </a:rPr>
              <a:t>Control.</a:t>
            </a:r>
            <a:endParaRPr lang="en-US" sz="2000" dirty="0">
              <a:latin typeface="Arial" charset="0"/>
              <a:ea typeface="Microsoft YaHei"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F0024FF-2C00-473E-8B28-3F3652D3E965}" type="slidenum">
              <a:rPr lang="en-US"/>
              <a:pPr/>
              <a:t>2</a:t>
            </a:fld>
            <a:endParaRPr lang="en-US"/>
          </a:p>
        </p:txBody>
      </p:sp>
      <p:sp>
        <p:nvSpPr>
          <p:cNvPr id="225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EF46655B-31B6-4D21-967F-D75F96280A18}"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225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60ADD0B-7C90-46A8-92EB-534627B8A195}" type="slidenum">
              <a:rPr lang="en-US"/>
              <a:pPr/>
              <a:t>20</a:t>
            </a:fld>
            <a:endParaRPr lang="en-US"/>
          </a:p>
        </p:txBody>
      </p:sp>
      <p:sp>
        <p:nvSpPr>
          <p:cNvPr id="266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60ED7F1-84A9-46B9-89B3-4611C877F1BE}" type="slidenum">
              <a:rPr lang="en-US">
                <a:solidFill>
                  <a:srgbClr val="000000"/>
                </a:solidFill>
                <a:latin typeface="+mn-lt" charset="0"/>
              </a:rPr>
              <a:pPr hangingPunct="1">
                <a:lnSpc>
                  <a:spcPct val="100000"/>
                </a:lnSpc>
                <a:tabLst>
                  <a:tab pos="723900" algn="l"/>
                  <a:tab pos="1447800" algn="l"/>
                  <a:tab pos="2171700" algn="l"/>
                  <a:tab pos="2895600" algn="l"/>
                </a:tabLst>
              </a:pPr>
              <a:t>20</a:t>
            </a:fld>
            <a:endParaRPr lang="en-US">
              <a:solidFill>
                <a:srgbClr val="000000"/>
              </a:solidFill>
              <a:latin typeface="+mn-lt" charset="0"/>
            </a:endParaRPr>
          </a:p>
        </p:txBody>
      </p:sp>
      <p:sp>
        <p:nvSpPr>
          <p:cNvPr id="266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7"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a:latin typeface="Arial" charset="0"/>
                <a:ea typeface="Microsoft YaHei" charset="-122"/>
              </a:rPr>
              <a:t>Explain with the example given in </a:t>
            </a:r>
            <a:r>
              <a:rPr lang="en-US" sz="2000" smtClean="0">
                <a:latin typeface="Arial" charset="0"/>
                <a:ea typeface="Microsoft YaHei" charset="-122"/>
              </a:rPr>
              <a:t>CG.</a:t>
            </a:r>
            <a:endParaRPr lang="en-US" sz="2000">
              <a:latin typeface="Arial" charset="0"/>
              <a:ea typeface="Microsoft YaHei"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386C20F-A16F-40C7-9954-8BB6B70BC515}" type="slidenum">
              <a:rPr lang="en-US"/>
              <a:pPr/>
              <a:t>21</a:t>
            </a:fld>
            <a:endParaRPr lang="en-US"/>
          </a:p>
        </p:txBody>
      </p:sp>
      <p:sp>
        <p:nvSpPr>
          <p:cNvPr id="276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2246480E-502A-4797-B5C0-B6B95F6DE960}" type="slidenum">
              <a:rPr lang="en-US">
                <a:solidFill>
                  <a:srgbClr val="000000"/>
                </a:solidFill>
                <a:latin typeface="+mn-lt" charset="0"/>
              </a:rPr>
              <a:pPr hangingPunct="1">
                <a:lnSpc>
                  <a:spcPct val="100000"/>
                </a:lnSpc>
                <a:tabLst>
                  <a:tab pos="723900" algn="l"/>
                  <a:tab pos="1447800" algn="l"/>
                  <a:tab pos="2171700" algn="l"/>
                  <a:tab pos="2895600" algn="l"/>
                </a:tabLst>
              </a:pPr>
              <a:t>21</a:t>
            </a:fld>
            <a:endParaRPr lang="en-US">
              <a:solidFill>
                <a:srgbClr val="000000"/>
              </a:solidFill>
              <a:latin typeface="+mn-lt" charset="0"/>
            </a:endParaRPr>
          </a:p>
        </p:txBody>
      </p:sp>
      <p:sp>
        <p:nvSpPr>
          <p:cNvPr id="276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E528CDB-172F-4D80-B248-17350473D085}" type="slidenum">
              <a:rPr lang="en-US"/>
              <a:pPr/>
              <a:t>22</a:t>
            </a:fld>
            <a:endParaRPr lang="en-US"/>
          </a:p>
        </p:txBody>
      </p:sp>
      <p:sp>
        <p:nvSpPr>
          <p:cNvPr id="286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1AC93F9-7D2E-45EB-8EF8-5684BDE97A6A}" type="slidenum">
              <a:rPr lang="en-US">
                <a:solidFill>
                  <a:srgbClr val="000000"/>
                </a:solidFill>
                <a:latin typeface="+mn-lt" charset="0"/>
              </a:rPr>
              <a:pPr hangingPunct="1">
                <a:lnSpc>
                  <a:spcPct val="100000"/>
                </a:lnSpc>
                <a:tabLst>
                  <a:tab pos="723900" algn="l"/>
                  <a:tab pos="1447800" algn="l"/>
                  <a:tab pos="2171700" algn="l"/>
                  <a:tab pos="2895600" algn="l"/>
                </a:tabLst>
              </a:pPr>
              <a:t>22</a:t>
            </a:fld>
            <a:endParaRPr lang="en-US">
              <a:solidFill>
                <a:srgbClr val="000000"/>
              </a:solidFill>
              <a:latin typeface="+mn-lt" charset="0"/>
            </a:endParaRPr>
          </a:p>
        </p:txBody>
      </p:sp>
      <p:sp>
        <p:nvSpPr>
          <p:cNvPr id="286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5"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586F55D-889E-4FFB-80A0-DF7530F024AB}" type="slidenum">
              <a:rPr lang="en-US"/>
              <a:pPr/>
              <a:t>23</a:t>
            </a:fld>
            <a:endParaRPr lang="en-US"/>
          </a:p>
        </p:txBody>
      </p:sp>
      <p:sp>
        <p:nvSpPr>
          <p:cNvPr id="296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73933563-27A0-4B54-80BC-D06E293041B4}" type="slidenum">
              <a:rPr lang="en-US">
                <a:solidFill>
                  <a:srgbClr val="000000"/>
                </a:solidFill>
                <a:latin typeface="+mn-lt" charset="0"/>
              </a:rPr>
              <a:pPr hangingPunct="1">
                <a:lnSpc>
                  <a:spcPct val="100000"/>
                </a:lnSpc>
                <a:tabLst>
                  <a:tab pos="723900" algn="l"/>
                  <a:tab pos="1447800" algn="l"/>
                  <a:tab pos="2171700" algn="l"/>
                  <a:tab pos="2895600" algn="l"/>
                </a:tabLst>
              </a:pPr>
              <a:t>23</a:t>
            </a:fld>
            <a:endParaRPr lang="en-US">
              <a:solidFill>
                <a:srgbClr val="000000"/>
              </a:solidFill>
              <a:latin typeface="+mn-lt" charset="0"/>
            </a:endParaRPr>
          </a:p>
        </p:txBody>
      </p:sp>
      <p:sp>
        <p:nvSpPr>
          <p:cNvPr id="2969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9"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5FFF13D-1607-472B-8614-7A672A470DC1}" type="slidenum">
              <a:rPr lang="en-US"/>
              <a:pPr/>
              <a:t>24</a:t>
            </a:fld>
            <a:endParaRPr lang="en-US"/>
          </a:p>
        </p:txBody>
      </p:sp>
      <p:sp>
        <p:nvSpPr>
          <p:cNvPr id="307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DF4B7D4B-587B-467B-926F-1FC97A3EE0FB}" type="slidenum">
              <a:rPr lang="en-US">
                <a:solidFill>
                  <a:srgbClr val="000000"/>
                </a:solidFill>
                <a:latin typeface="+mn-lt" charset="0"/>
              </a:rPr>
              <a:pPr hangingPunct="1">
                <a:lnSpc>
                  <a:spcPct val="100000"/>
                </a:lnSpc>
                <a:tabLst>
                  <a:tab pos="723900" algn="l"/>
                  <a:tab pos="1447800" algn="l"/>
                  <a:tab pos="2171700" algn="l"/>
                  <a:tab pos="2895600" algn="l"/>
                </a:tabLst>
              </a:pPr>
              <a:t>24</a:t>
            </a:fld>
            <a:endParaRPr lang="en-US">
              <a:solidFill>
                <a:srgbClr val="000000"/>
              </a:solidFill>
              <a:latin typeface="+mn-lt" charset="0"/>
            </a:endParaRPr>
          </a:p>
        </p:txBody>
      </p:sp>
      <p:sp>
        <p:nvSpPr>
          <p:cNvPr id="307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3"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4B39A35-ABAF-4D6F-9F23-29CB4012CEB8}" type="slidenum">
              <a:rPr lang="en-US"/>
              <a:pPr/>
              <a:t>25</a:t>
            </a:fld>
            <a:endParaRPr lang="en-US"/>
          </a:p>
        </p:txBody>
      </p:sp>
      <p:sp>
        <p:nvSpPr>
          <p:cNvPr id="317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8CE514-A6EA-4B3A-8B5B-B53F5AF8648B}" type="slidenum">
              <a:rPr lang="en-US"/>
              <a:pPr/>
              <a:t>3</a:t>
            </a:fld>
            <a:endParaRPr lang="en-US"/>
          </a:p>
        </p:txBody>
      </p:sp>
      <p:sp>
        <p:nvSpPr>
          <p:cNvPr id="235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4471B2-03F3-4790-95D3-F598D4CBE033}" type="slidenum">
              <a:rPr lang="en-US"/>
              <a:pPr/>
              <a:t>4</a:t>
            </a:fld>
            <a:endParaRPr lang="en-US"/>
          </a:p>
        </p:txBody>
      </p:sp>
      <p:sp>
        <p:nvSpPr>
          <p:cNvPr id="245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058B64C-E2B2-4D7A-B3A7-E46853ADD022}" type="slidenum">
              <a:rPr lang="en-US"/>
              <a:pPr/>
              <a:t>5</a:t>
            </a:fld>
            <a:endParaRPr lang="en-US"/>
          </a:p>
        </p:txBody>
      </p:sp>
      <p:sp>
        <p:nvSpPr>
          <p:cNvPr id="256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1822EC-42C1-43A8-A1A3-1C75BB58F6F4}" type="slidenum">
              <a:rPr lang="en-US"/>
              <a:pPr/>
              <a:t>6</a:t>
            </a:fld>
            <a:endParaRPr lang="en-US"/>
          </a:p>
        </p:txBody>
      </p:sp>
      <p:sp>
        <p:nvSpPr>
          <p:cNvPr id="266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887B16-4122-4115-A4F7-116EDC120CBB}" type="slidenum">
              <a:rPr lang="en-US"/>
              <a:pPr/>
              <a:t>7</a:t>
            </a:fld>
            <a:endParaRPr lang="en-US"/>
          </a:p>
        </p:txBody>
      </p:sp>
      <p:sp>
        <p:nvSpPr>
          <p:cNvPr id="276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07C694-FB24-4391-9A17-949BB29EF4DA}" type="slidenum">
              <a:rPr lang="en-US"/>
              <a:pPr/>
              <a:t>8</a:t>
            </a:fld>
            <a:endParaRPr lang="en-US"/>
          </a:p>
        </p:txBody>
      </p:sp>
      <p:sp>
        <p:nvSpPr>
          <p:cNvPr id="286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EF6430-9169-4A4E-99C0-5F1C19138207}" type="slidenum">
              <a:rPr lang="en-US"/>
              <a:pPr/>
              <a:t>9</a:t>
            </a:fld>
            <a:endParaRPr lang="en-US"/>
          </a:p>
        </p:txBody>
      </p:sp>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57200" y="1828800"/>
            <a:ext cx="8432800" cy="31242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b="1" dirty="0" smtClean="0">
                <a:solidFill>
                  <a:schemeClr val="bg1"/>
                </a:solidFill>
                <a:latin typeface="Calibri" pitchFamily="34" charset="0"/>
                <a:ea typeface="Verdana" pitchFamily="34" charset="0"/>
                <a:cs typeface="Calibri" pitchFamily="34" charset="0"/>
              </a:rPr>
              <a:t>Course: </a:t>
            </a:r>
            <a:r>
              <a:rPr lang="en-US" sz="4000" b="1" dirty="0" smtClean="0">
                <a:solidFill>
                  <a:schemeClr val="bg1"/>
                </a:solidFill>
                <a:latin typeface="Calibri" pitchFamily="34" charset="0"/>
                <a:ea typeface="Verdana" pitchFamily="34" charset="0"/>
                <a:cs typeface="Calibri" pitchFamily="34" charset="0"/>
              </a:rPr>
              <a:t>Developing </a:t>
            </a:r>
            <a:r>
              <a:rPr lang="en-US" sz="4000" b="1" dirty="0">
                <a:solidFill>
                  <a:schemeClr val="bg1"/>
                </a:solidFill>
                <a:latin typeface="Calibri" pitchFamily="34" charset="0"/>
                <a:ea typeface="Verdana" pitchFamily="34" charset="0"/>
                <a:cs typeface="Calibri" pitchFamily="34" charset="0"/>
              </a:rPr>
              <a:t>W</a:t>
            </a:r>
            <a:r>
              <a:rPr lang="en-US" sz="4000" b="1" dirty="0" smtClean="0">
                <a:solidFill>
                  <a:schemeClr val="bg1"/>
                </a:solidFill>
                <a:latin typeface="Calibri" pitchFamily="34" charset="0"/>
                <a:ea typeface="Verdana" pitchFamily="34" charset="0"/>
                <a:cs typeface="Calibri" pitchFamily="34" charset="0"/>
              </a:rPr>
              <a:t>eb </a:t>
            </a:r>
            <a:r>
              <a:rPr lang="en-US" sz="4000" b="1" dirty="0">
                <a:solidFill>
                  <a:schemeClr val="bg1"/>
                </a:solidFill>
                <a:latin typeface="Calibri" pitchFamily="34" charset="0"/>
                <a:ea typeface="Verdana" pitchFamily="34" charset="0"/>
                <a:cs typeface="Calibri" pitchFamily="34" charset="0"/>
              </a:rPr>
              <a:t>A</a:t>
            </a:r>
            <a:r>
              <a:rPr lang="en-US" sz="4000" b="1" dirty="0" smtClean="0">
                <a:solidFill>
                  <a:schemeClr val="bg1"/>
                </a:solidFill>
                <a:latin typeface="Calibri" pitchFamily="34" charset="0"/>
                <a:ea typeface="Verdana" pitchFamily="34" charset="0"/>
                <a:cs typeface="Calibri" pitchFamily="34" charset="0"/>
              </a:rPr>
              <a:t>pplication </a:t>
            </a:r>
            <a:r>
              <a:rPr lang="en-US" sz="4000" b="1" dirty="0">
                <a:solidFill>
                  <a:schemeClr val="bg1"/>
                </a:solidFill>
                <a:latin typeface="Calibri" pitchFamily="34" charset="0"/>
                <a:ea typeface="Verdana" pitchFamily="34" charset="0"/>
                <a:cs typeface="Calibri" pitchFamily="34" charset="0"/>
              </a:rPr>
              <a:t>using ADO.NET </a:t>
            </a:r>
            <a:r>
              <a:rPr lang="en-US" sz="4000" b="1" dirty="0" smtClean="0">
                <a:solidFill>
                  <a:schemeClr val="bg1"/>
                </a:solidFill>
                <a:latin typeface="Calibri" pitchFamily="34" charset="0"/>
                <a:ea typeface="Verdana" pitchFamily="34" charset="0"/>
                <a:cs typeface="Calibri" pitchFamily="34" charset="0"/>
              </a:rPr>
              <a:t>and </a:t>
            </a:r>
            <a:r>
              <a:rPr lang="en-US" sz="4000" b="1" dirty="0">
                <a:solidFill>
                  <a:schemeClr val="bg1"/>
                </a:solidFill>
                <a:latin typeface="Calibri" pitchFamily="34" charset="0"/>
                <a:ea typeface="Verdana" pitchFamily="34" charset="0"/>
                <a:cs typeface="Calibri" pitchFamily="34" charset="0"/>
              </a:rPr>
              <a:t>ASP.NET </a:t>
            </a:r>
          </a:p>
          <a:p>
            <a:pPr algn="ctr">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b="1" dirty="0" smtClean="0">
                <a:solidFill>
                  <a:schemeClr val="bg1"/>
                </a:solidFill>
                <a:latin typeface="Calibri" pitchFamily="34" charset="0"/>
                <a:ea typeface="Calibri" pitchFamily="34" charset="0"/>
                <a:cs typeface="Calibri" pitchFamily="34" charset="0"/>
              </a:rPr>
              <a:t>Session: </a:t>
            </a:r>
            <a:r>
              <a:rPr lang="en-US" sz="4000" b="1" dirty="0" smtClean="0">
                <a:solidFill>
                  <a:schemeClr val="bg1"/>
                </a:solidFill>
                <a:latin typeface="Calibri" pitchFamily="34" charset="0"/>
                <a:ea typeface="Calibri" pitchFamily="34" charset="0"/>
                <a:cs typeface="Calibri" pitchFamily="34" charset="0"/>
              </a:rPr>
              <a:t>Styles and Themes, Skins </a:t>
            </a:r>
            <a:r>
              <a:rPr lang="en-US" sz="4000" b="1" dirty="0" smtClean="0">
                <a:solidFill>
                  <a:schemeClr val="bg1"/>
                </a:solidFill>
                <a:latin typeface="Calibri" pitchFamily="34" charset="0"/>
                <a:ea typeface="Calibri" pitchFamily="34" charset="0"/>
                <a:cs typeface="Calibri" pitchFamily="34" charset="0"/>
              </a:rPr>
              <a:t>and </a:t>
            </a:r>
            <a:r>
              <a:rPr lang="en-US" sz="4000" b="1" dirty="0" smtClean="0">
                <a:solidFill>
                  <a:schemeClr val="bg1"/>
                </a:solidFill>
                <a:latin typeface="Calibri" pitchFamily="34" charset="0"/>
                <a:ea typeface="Calibri" pitchFamily="34" charset="0"/>
                <a:cs typeface="Calibri" pitchFamily="34" charset="0"/>
              </a:rPr>
              <a:t>Master Pages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Themes</a:t>
            </a:r>
          </a:p>
        </p:txBody>
      </p:sp>
      <p:sp>
        <p:nvSpPr>
          <p:cNvPr id="5" name="Text Box 1"/>
          <p:cNvSpPr txBox="1">
            <a:spLocks noChangeArrowheads="1"/>
          </p:cNvSpPr>
          <p:nvPr/>
        </p:nvSpPr>
        <p:spPr bwMode="auto">
          <a:xfrm>
            <a:off x="228600" y="2571750"/>
            <a:ext cx="8686800" cy="2076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are the way to define the formatting details for various controls and can be reused in multiple pages. Later, by applying minor changes on the themes, the complete appearance of website can be changed with maintaining consistency.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Advantages of Themes</a:t>
            </a:r>
          </a:p>
        </p:txBody>
      </p:sp>
      <p:sp>
        <p:nvSpPr>
          <p:cNvPr id="5" name="Text Box 1"/>
          <p:cNvSpPr txBox="1">
            <a:spLocks noChangeArrowheads="1"/>
          </p:cNvSpPr>
          <p:nvPr/>
        </p:nvSpPr>
        <p:spPr bwMode="auto">
          <a:xfrm>
            <a:off x="228600" y="1790700"/>
            <a:ext cx="8686800" cy="37719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are control based not Html Based.</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are implemented on the server side while in case of style sheets; client receives both page and </a:t>
            </a:r>
            <a:r>
              <a:rPr lang="en-US" sz="2000" dirty="0" err="1" smtClean="0">
                <a:latin typeface="Verdana" charset="0"/>
              </a:rPr>
              <a:t>css</a:t>
            </a:r>
            <a:r>
              <a:rPr lang="en-US" sz="2000" dirty="0" smtClean="0">
                <a:latin typeface="Verdana" charset="0"/>
              </a:rPr>
              <a:t> and combines them at client side.</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can be applied through configuration files.</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provide the flexibility to retain the </a:t>
            </a:r>
            <a:r>
              <a:rPr lang="en-US" sz="2000" dirty="0" err="1" smtClean="0">
                <a:latin typeface="Verdana" charset="0"/>
              </a:rPr>
              <a:t>css</a:t>
            </a:r>
            <a:r>
              <a:rPr lang="en-US" sz="2000" dirty="0" smtClean="0">
                <a:latin typeface="Verdana" charset="0"/>
              </a:rPr>
              <a:t> feature instead of blindly overriding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Creating a Theme</a:t>
            </a:r>
          </a:p>
        </p:txBody>
      </p:sp>
      <p:sp>
        <p:nvSpPr>
          <p:cNvPr id="5" name="Text Box 1"/>
          <p:cNvSpPr txBox="1">
            <a:spLocks noChangeArrowheads="1"/>
          </p:cNvSpPr>
          <p:nvPr/>
        </p:nvSpPr>
        <p:spPr bwMode="auto">
          <a:xfrm>
            <a:off x="228600" y="2343150"/>
            <a:ext cx="8686800" cy="2838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Create a folder (with specific name) under </a:t>
            </a:r>
            <a:r>
              <a:rPr lang="en-US" sz="2000" dirty="0" err="1" smtClean="0">
                <a:latin typeface="Verdana" charset="0"/>
              </a:rPr>
              <a:t>App_Theme</a:t>
            </a:r>
            <a:r>
              <a:rPr lang="en-US" sz="2000" dirty="0" smtClean="0">
                <a:latin typeface="Verdana" charset="0"/>
              </a:rPr>
              <a:t> folder, which is under application main directory then add one or more skin files (text file with .skin extension) under the created theme folder. Application may contain many themes and all of them should be defined under different theme folders. But only one theme can be active on a page at a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Applying a Theme</a:t>
            </a:r>
          </a:p>
        </p:txBody>
      </p:sp>
      <p:sp>
        <p:nvSpPr>
          <p:cNvPr id="5" name="Text Box 1"/>
          <p:cNvSpPr txBox="1">
            <a:spLocks noChangeArrowheads="1"/>
          </p:cNvSpPr>
          <p:nvPr/>
        </p:nvSpPr>
        <p:spPr bwMode="auto">
          <a:xfrm>
            <a:off x="228600" y="2343150"/>
            <a:ext cx="8686800" cy="2686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To apply the theme in a web page, you need to set the Theme attribute of the Page directive to the folder name for your theme.</a:t>
            </a:r>
          </a:p>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 (ASP.NET will automatically scan all the skin files in that theme.)</a:t>
            </a:r>
            <a:br>
              <a:rPr lang="en-US" sz="2000" dirty="0" smtClean="0">
                <a:latin typeface="Verdana" charset="0"/>
              </a:rPr>
            </a:br>
            <a:r>
              <a:rPr lang="en-US" sz="2000" b="1" dirty="0" smtClean="0">
                <a:latin typeface="Courier New" pitchFamily="49" charset="0"/>
                <a:cs typeface="Courier New" pitchFamily="49" charset="0"/>
              </a:rPr>
              <a:t>&lt;%@ Page Language="C#" </a:t>
            </a:r>
            <a:r>
              <a:rPr lang="en-US" sz="2000" b="1" dirty="0" err="1" smtClean="0">
                <a:latin typeface="Courier New" pitchFamily="49" charset="0"/>
                <a:cs typeface="Courier New" pitchFamily="49" charset="0"/>
              </a:rPr>
              <a:t>AutoEventWireup</a:t>
            </a:r>
            <a:r>
              <a:rPr lang="en-US" sz="2000" b="1" dirty="0" smtClean="0">
                <a:latin typeface="Courier New" pitchFamily="49" charset="0"/>
                <a:cs typeface="Courier New" pitchFamily="49" charset="0"/>
              </a:rPr>
              <a:t>="true" ... Theme="</a:t>
            </a:r>
            <a:r>
              <a:rPr lang="en-US" sz="2000" b="1" dirty="0" err="1" smtClean="0">
                <a:latin typeface="Courier New" pitchFamily="49" charset="0"/>
                <a:cs typeface="Courier New" pitchFamily="49" charset="0"/>
              </a:rPr>
              <a:t>MyTheme</a:t>
            </a:r>
            <a:r>
              <a:rPr lang="en-US" sz="2000" b="1" dirty="0" smtClean="0">
                <a:latin typeface="Courier New" pitchFamily="49" charset="0"/>
                <a:cs typeface="Courier New" pitchFamily="49" charset="0"/>
              </a:rPr>
              <a:t>"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Creating Multiple Skin</a:t>
            </a:r>
          </a:p>
        </p:txBody>
      </p:sp>
      <p:sp>
        <p:nvSpPr>
          <p:cNvPr id="5" name="Text Box 1"/>
          <p:cNvSpPr txBox="1">
            <a:spLocks noChangeArrowheads="1"/>
          </p:cNvSpPr>
          <p:nvPr/>
        </p:nvSpPr>
        <p:spPr bwMode="auto">
          <a:xfrm>
            <a:off x="228600" y="1219200"/>
            <a:ext cx="8686800" cy="21717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1600" dirty="0" smtClean="0">
                <a:latin typeface="Verdana" charset="0"/>
              </a:rPr>
              <a:t>If more than one theme is defined for the same control, ASP.NET gives build error. But the situation can be handled by supplying </a:t>
            </a:r>
            <a:r>
              <a:rPr lang="en-US" sz="1600" dirty="0" err="1" smtClean="0">
                <a:latin typeface="Verdana" charset="0"/>
              </a:rPr>
              <a:t>SkinID</a:t>
            </a:r>
            <a:r>
              <a:rPr lang="en-US" sz="1600" dirty="0" smtClean="0">
                <a:latin typeface="Verdana" charset="0"/>
              </a:rPr>
              <a:t> attribute to the conflicting themes for the same control.</a:t>
            </a:r>
            <a:br>
              <a:rPr lang="en-US" sz="1600" dirty="0" smtClean="0">
                <a:latin typeface="Verdana"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asp:TextBox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="Orange" /&gt;</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asp:TextBox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="Red"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="Dramatic"/&gt;</a:t>
            </a:r>
          </a:p>
        </p:txBody>
      </p:sp>
      <p:sp>
        <p:nvSpPr>
          <p:cNvPr id="6" name="Text Box 1"/>
          <p:cNvSpPr txBox="1">
            <a:spLocks noChangeArrowheads="1"/>
          </p:cNvSpPr>
          <p:nvPr/>
        </p:nvSpPr>
        <p:spPr bwMode="auto">
          <a:xfrm>
            <a:off x="228600" y="3505200"/>
            <a:ext cx="8686800" cy="2667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1600" dirty="0" smtClean="0">
                <a:latin typeface="Verdana" charset="0"/>
              </a:rPr>
              <a:t>Correspondingly, set the particular </a:t>
            </a:r>
            <a:r>
              <a:rPr lang="en-US" sz="1600" dirty="0" err="1" smtClean="0">
                <a:latin typeface="Verdana" charset="0"/>
              </a:rPr>
              <a:t>SkinId</a:t>
            </a:r>
            <a:r>
              <a:rPr lang="en-US" sz="1600" dirty="0" smtClean="0">
                <a:latin typeface="Verdana" charset="0"/>
              </a:rPr>
              <a:t> for the web control.</a:t>
            </a:r>
            <a:br>
              <a:rPr lang="en-US" sz="1600" dirty="0" smtClean="0">
                <a:latin typeface="Verdana" charset="0"/>
              </a:rPr>
            </a:br>
            <a:r>
              <a:rPr lang="en-US" sz="1600" b="1" dirty="0" smtClean="0">
                <a:latin typeface="Courier New" pitchFamily="49" charset="0"/>
                <a:cs typeface="Courier New" pitchFamily="49" charset="0"/>
              </a:rPr>
              <a:t>&lt;asp: </a:t>
            </a:r>
            <a:r>
              <a:rPr lang="en-US" sz="1600" b="1" dirty="0" err="1" smtClean="0">
                <a:latin typeface="Courier New" pitchFamily="49" charset="0"/>
                <a:cs typeface="Courier New" pitchFamily="49" charset="0"/>
              </a:rPr>
              <a:t>TextBox</a:t>
            </a:r>
            <a:r>
              <a:rPr lang="en-US" sz="1600" b="1" dirty="0" smtClean="0">
                <a:latin typeface="Courier New" pitchFamily="49" charset="0"/>
                <a:cs typeface="Courier New" pitchFamily="49" charset="0"/>
              </a:rPr>
              <a:t> ID=" </a:t>
            </a:r>
            <a:r>
              <a:rPr lang="en-US" sz="1600" b="1" dirty="0" err="1" smtClean="0">
                <a:latin typeface="Courier New" pitchFamily="49" charset="0"/>
                <a:cs typeface="Courier New" pitchFamily="49" charset="0"/>
              </a:rPr>
              <a:t>TextBox</a:t>
            </a:r>
            <a:r>
              <a:rPr lang="en-US" sz="1600" b="1" dirty="0" smtClean="0">
                <a:latin typeface="Courier New" pitchFamily="49" charset="0"/>
                <a:cs typeface="Courier New" pitchFamily="49" charset="0"/>
              </a:rPr>
              <a:t> 1"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 /&gt;</a:t>
            </a:r>
          </a:p>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1600" dirty="0" smtClean="0">
                <a:latin typeface="Verdana" charset="0"/>
              </a:rPr>
              <a:t>Note: It’s possible to use same </a:t>
            </a:r>
            <a:r>
              <a:rPr lang="en-US" sz="1600" dirty="0" err="1" smtClean="0">
                <a:latin typeface="Verdana" charset="0"/>
              </a:rPr>
              <a:t>skinID</a:t>
            </a:r>
            <a:r>
              <a:rPr lang="en-US" sz="1600" dirty="0" smtClean="0">
                <a:latin typeface="Verdana" charset="0"/>
              </a:rPr>
              <a:t> for several themes which are associated to different control.</a:t>
            </a:r>
            <a:br>
              <a:rPr lang="en-US" sz="1600" dirty="0" smtClean="0">
                <a:latin typeface="Verdana"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asp:TextBox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="Red"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="Dramatic"/&gt;</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asp:ListBox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="Red"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="Dramatic"/&gt;</a:t>
            </a:r>
          </a:p>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endParaRPr lang="en-US" sz="1600" dirty="0" smtClean="0">
              <a:latin typeface="Verdana"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0" y="0"/>
            <a:ext cx="9144000" cy="918798"/>
          </a:xfrm>
          <a:prstGeom prst="rect">
            <a:avLst/>
          </a:prstGeom>
          <a:solidFill>
            <a:srgbClr val="3388A9"/>
          </a:solidFill>
          <a:ln w="9525">
            <a:noFill/>
            <a:round/>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Lst>
              <a:defRPr/>
            </a:pPr>
            <a:r>
              <a:rPr lang="en-US" sz="4000" dirty="0">
                <a:solidFill>
                  <a:schemeClr val="bg1"/>
                </a:solidFill>
                <a:latin typeface="Calibri" pitchFamily="34" charset="0"/>
                <a:ea typeface="+mn-ea"/>
                <a:cs typeface="Calibri" pitchFamily="34" charset="0"/>
              </a:rPr>
              <a:t>Working with Master Pages</a:t>
            </a:r>
          </a:p>
        </p:txBody>
      </p:sp>
      <p:sp>
        <p:nvSpPr>
          <p:cNvPr id="5" name="Rectangle 1"/>
          <p:cNvSpPr>
            <a:spLocks noChangeArrowheads="1"/>
          </p:cNvSpPr>
          <p:nvPr/>
        </p:nvSpPr>
        <p:spPr bwMode="auto">
          <a:xfrm>
            <a:off x="305594" y="1600202"/>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Are ASP.NET files similar to ASP.NET Web Forms.</a:t>
            </a:r>
          </a:p>
        </p:txBody>
      </p:sp>
      <p:sp>
        <p:nvSpPr>
          <p:cNvPr id="6" name="Rectangle 1"/>
          <p:cNvSpPr>
            <a:spLocks noChangeArrowheads="1"/>
          </p:cNvSpPr>
          <p:nvPr/>
        </p:nvSpPr>
        <p:spPr bwMode="auto">
          <a:xfrm>
            <a:off x="305594" y="22098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Define consistent, reusable layouts, code, and content that is typically used by more than one Web page in a Web application.</a:t>
            </a:r>
          </a:p>
        </p:txBody>
      </p:sp>
      <p:sp>
        <p:nvSpPr>
          <p:cNvPr id="7" name="Rectangle 1"/>
          <p:cNvSpPr>
            <a:spLocks noChangeArrowheads="1"/>
          </p:cNvSpPr>
          <p:nvPr/>
        </p:nvSpPr>
        <p:spPr bwMode="auto">
          <a:xfrm>
            <a:off x="305594" y="3200401"/>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Have a file extension of .master.</a:t>
            </a:r>
          </a:p>
        </p:txBody>
      </p:sp>
      <p:sp>
        <p:nvSpPr>
          <p:cNvPr id="8" name="Rectangle 1"/>
          <p:cNvSpPr>
            <a:spLocks noChangeArrowheads="1"/>
          </p:cNvSpPr>
          <p:nvPr/>
        </p:nvSpPr>
        <p:spPr bwMode="auto">
          <a:xfrm>
            <a:off x="305594" y="3810001"/>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Contain the @Master directive.</a:t>
            </a:r>
          </a:p>
        </p:txBody>
      </p:sp>
      <p:sp>
        <p:nvSpPr>
          <p:cNvPr id="9" name="Rectangle 1"/>
          <p:cNvSpPr>
            <a:spLocks noChangeArrowheads="1"/>
          </p:cNvSpPr>
          <p:nvPr/>
        </p:nvSpPr>
        <p:spPr bwMode="auto">
          <a:xfrm>
            <a:off x="305594" y="44196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Do not represent complete Web pages. The content and functionality is incorporated with other Web pages on the same Web site at run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918798"/>
          </a:xfrm>
          <a:prstGeom prst="rect">
            <a:avLst/>
          </a:prstGeom>
          <a:solidFill>
            <a:srgbClr val="3388A9"/>
          </a:solidFill>
          <a:ln w="9360">
            <a:noFill/>
            <a:miter lim="800000"/>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Lst>
              <a:defRPr/>
            </a:pPr>
            <a:r>
              <a:rPr lang="en-US" sz="4000" dirty="0">
                <a:solidFill>
                  <a:schemeClr val="bg1"/>
                </a:solidFill>
                <a:latin typeface="Calibri" pitchFamily="34" charset="0"/>
                <a:ea typeface="+mn-ea"/>
                <a:cs typeface="Calibri" pitchFamily="34" charset="0"/>
              </a:rPr>
              <a:t>What Are Master Pages? </a:t>
            </a:r>
          </a:p>
        </p:txBody>
      </p:sp>
      <p:sp>
        <p:nvSpPr>
          <p:cNvPr id="5" name="Rectangle 1"/>
          <p:cNvSpPr>
            <a:spLocks noChangeArrowheads="1"/>
          </p:cNvSpPr>
          <p:nvPr/>
        </p:nvSpPr>
        <p:spPr bwMode="auto">
          <a:xfrm>
            <a:off x="305594" y="1904998"/>
            <a:ext cx="8532813" cy="25908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Allow centralization of the common functionality of Web pages.</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Make it easy to create one set of controls and code and apply the results to a set of pages.</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Provide fine-grained control over the layout of Web pages.</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Allow customization of master page from the individual content pages.</a:t>
            </a:r>
          </a:p>
        </p:txBody>
      </p:sp>
      <p:sp>
        <p:nvSpPr>
          <p:cNvPr id="6" name="Rectangle 1"/>
          <p:cNvSpPr>
            <a:spLocks noChangeArrowheads="1"/>
          </p:cNvSpPr>
          <p:nvPr/>
        </p:nvSpPr>
        <p:spPr bwMode="auto">
          <a:xfrm>
            <a:off x="305594" y="1447800"/>
            <a:ext cx="8532813" cy="4571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2" indent="0" hangingPunct="1">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b="1" dirty="0" smtClean="0">
                <a:latin typeface="Verdana" pitchFamily="34" charset="0"/>
                <a:cs typeface="Arial" charset="0"/>
              </a:rPr>
              <a:t>Advantages of using master pages: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918798"/>
          </a:xfrm>
          <a:prstGeom prst="rect">
            <a:avLst/>
          </a:prstGeom>
          <a:solidFill>
            <a:srgbClr val="3388A9"/>
          </a:solidFill>
          <a:ln w="9360">
            <a:noFill/>
            <a:miter lim="800000"/>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Lst>
              <a:defRPr/>
            </a:pPr>
            <a:r>
              <a:rPr lang="en-US" sz="4000" dirty="0">
                <a:solidFill>
                  <a:schemeClr val="bg1"/>
                </a:solidFill>
                <a:latin typeface="Calibri" pitchFamily="34" charset="0"/>
                <a:ea typeface="+mn-ea"/>
                <a:cs typeface="Calibri" pitchFamily="34" charset="0"/>
              </a:rPr>
              <a:t>What Are Master Pages? </a:t>
            </a:r>
          </a:p>
        </p:txBody>
      </p:sp>
      <p:sp>
        <p:nvSpPr>
          <p:cNvPr id="5" name="Rectangle 1"/>
          <p:cNvSpPr>
            <a:spLocks noChangeArrowheads="1"/>
          </p:cNvSpPr>
          <p:nvPr/>
        </p:nvSpPr>
        <p:spPr bwMode="auto">
          <a:xfrm>
            <a:off x="305594" y="14478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ASP.NET includes a handler that prevents master pages from being served directly to a browser.</a:t>
            </a:r>
          </a:p>
        </p:txBody>
      </p:sp>
      <p:sp>
        <p:nvSpPr>
          <p:cNvPr id="7" name="Rectangle 1"/>
          <p:cNvSpPr>
            <a:spLocks noChangeArrowheads="1"/>
          </p:cNvSpPr>
          <p:nvPr/>
        </p:nvSpPr>
        <p:spPr bwMode="auto">
          <a:xfrm>
            <a:off x="305594" y="2971800"/>
            <a:ext cx="8532813" cy="2209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Fetches the requested Web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Fetches the master page referenced by the requested Web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Merges the content from the master page with that of the requested Web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Sends the merged results to the browser.</a:t>
            </a:r>
            <a:endParaRPr lang="en-US" dirty="0" err="1" smtClean="0">
              <a:latin typeface="Verdana" pitchFamily="34" charset="0"/>
              <a:ea typeface="+mn-ea"/>
              <a:cs typeface="Arial" charset="0"/>
            </a:endParaRPr>
          </a:p>
        </p:txBody>
      </p:sp>
      <p:sp>
        <p:nvSpPr>
          <p:cNvPr id="6" name="Rectangle 1"/>
          <p:cNvSpPr>
            <a:spLocks noChangeArrowheads="1"/>
          </p:cNvSpPr>
          <p:nvPr/>
        </p:nvSpPr>
        <p:spPr bwMode="auto">
          <a:xfrm>
            <a:off x="305594" y="2514601"/>
            <a:ext cx="8532813" cy="4571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2" indent="0" hangingPunct="1">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cs typeface="Arial" charset="0"/>
              </a:rPr>
              <a:t>When a Web page references a master page, ASP.NET:</a:t>
            </a:r>
            <a:endParaRPr lang="en-US" dirty="0">
              <a:latin typeface="Verdana" pitchFamily="34"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Designing a Master Page:</a:t>
            </a:r>
          </a:p>
        </p:txBody>
      </p:sp>
      <p:sp>
        <p:nvSpPr>
          <p:cNvPr id="5" name="Rectangle 1"/>
          <p:cNvSpPr>
            <a:spLocks noChangeArrowheads="1"/>
          </p:cNvSpPr>
          <p:nvPr/>
        </p:nvSpPr>
        <p:spPr bwMode="auto">
          <a:xfrm>
            <a:off x="304800" y="14478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Master page typically includes one or more </a:t>
            </a:r>
            <a:r>
              <a:rPr lang="en-US" b="1" dirty="0" err="1" smtClean="0">
                <a:latin typeface="Courier New" pitchFamily="49" charset="0"/>
                <a:ea typeface="+mn-ea"/>
                <a:cs typeface="Courier New" pitchFamily="49" charset="0"/>
              </a:rPr>
              <a:t>ContentPlaceHolder</a:t>
            </a:r>
            <a:r>
              <a:rPr lang="en-US" b="1" dirty="0" smtClean="0">
                <a:latin typeface="Courier New" pitchFamily="49" charset="0"/>
                <a:ea typeface="+mn-ea"/>
                <a:cs typeface="Courier New" pitchFamily="49" charset="0"/>
              </a:rPr>
              <a:t> </a:t>
            </a:r>
            <a:r>
              <a:rPr lang="en-US" dirty="0" smtClean="0">
                <a:latin typeface="Verdana" pitchFamily="34" charset="0"/>
                <a:ea typeface="+mn-ea"/>
                <a:cs typeface="Arial" charset="0"/>
              </a:rPr>
              <a:t>controls identified by their ID attributes.</a:t>
            </a:r>
          </a:p>
        </p:txBody>
      </p:sp>
      <p:sp>
        <p:nvSpPr>
          <p:cNvPr id="6" name="Rectangle 1"/>
          <p:cNvSpPr>
            <a:spLocks noChangeArrowheads="1"/>
          </p:cNvSpPr>
          <p:nvPr/>
        </p:nvSpPr>
        <p:spPr bwMode="auto">
          <a:xfrm>
            <a:off x="304800" y="24384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b="1" dirty="0" err="1" smtClean="0">
                <a:latin typeface="Courier New" pitchFamily="49" charset="0"/>
                <a:ea typeface="+mn-ea"/>
                <a:cs typeface="Courier New" pitchFamily="49" charset="0"/>
              </a:rPr>
              <a:t>ContentPlaceholder </a:t>
            </a:r>
            <a:r>
              <a:rPr lang="en-US" dirty="0" smtClean="0">
                <a:latin typeface="Verdana" pitchFamily="34" charset="0"/>
                <a:ea typeface="+mn-ea"/>
                <a:cs typeface="Arial" charset="0"/>
              </a:rPr>
              <a:t>control provides a location where content from referencing pages will be merged at run time.</a:t>
            </a:r>
          </a:p>
        </p:txBody>
      </p:sp>
      <p:sp>
        <p:nvSpPr>
          <p:cNvPr id="7" name="Rectangle 1"/>
          <p:cNvSpPr>
            <a:spLocks noChangeArrowheads="1"/>
          </p:cNvSpPr>
          <p:nvPr/>
        </p:nvSpPr>
        <p:spPr bwMode="auto">
          <a:xfrm>
            <a:off x="304800" y="34290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HTML markup, HTML controls, and Web server controls (outside the </a:t>
            </a:r>
            <a:r>
              <a:rPr lang="en-US" b="1" dirty="0" err="1" smtClean="0">
                <a:latin typeface="Courier New" pitchFamily="49" charset="0"/>
                <a:ea typeface="+mn-ea"/>
                <a:cs typeface="Courier New" pitchFamily="49" charset="0"/>
              </a:rPr>
              <a:t>ContentPlaceHolder </a:t>
            </a:r>
            <a:r>
              <a:rPr lang="en-US" dirty="0" smtClean="0">
                <a:latin typeface="Verdana" pitchFamily="34" charset="0"/>
                <a:ea typeface="+mn-ea"/>
                <a:cs typeface="Arial" charset="0"/>
              </a:rPr>
              <a:t>control) can also be added to the page.</a:t>
            </a:r>
          </a:p>
        </p:txBody>
      </p:sp>
      <p:sp>
        <p:nvSpPr>
          <p:cNvPr id="8" name="Rectangle 1"/>
          <p:cNvSpPr>
            <a:spLocks noChangeArrowheads="1"/>
          </p:cNvSpPr>
          <p:nvPr/>
        </p:nvSpPr>
        <p:spPr bwMode="auto">
          <a:xfrm>
            <a:off x="304800" y="4419599"/>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Any server-side code can also be added to the master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342900" indent="-341313"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Content Pages:</a:t>
            </a:r>
          </a:p>
        </p:txBody>
      </p:sp>
      <p:sp>
        <p:nvSpPr>
          <p:cNvPr id="5" name="Rectangle 1"/>
          <p:cNvSpPr>
            <a:spLocks noChangeArrowheads="1"/>
          </p:cNvSpPr>
          <p:nvPr/>
        </p:nvSpPr>
        <p:spPr bwMode="auto">
          <a:xfrm>
            <a:off x="304800" y="14478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Reference a master page for consistent layout, reusable code, reusable content, and controls.</a:t>
            </a:r>
          </a:p>
        </p:txBody>
      </p:sp>
      <p:sp>
        <p:nvSpPr>
          <p:cNvPr id="6" name="Rectangle 1"/>
          <p:cNvSpPr>
            <a:spLocks noChangeArrowheads="1"/>
          </p:cNvSpPr>
          <p:nvPr/>
        </p:nvSpPr>
        <p:spPr bwMode="auto">
          <a:xfrm>
            <a:off x="304800" y="24384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Enable you to create specific content that is included at run time with the generic content from a master page.</a:t>
            </a:r>
          </a:p>
        </p:txBody>
      </p:sp>
      <p:sp>
        <p:nvSpPr>
          <p:cNvPr id="7" name="Rectangle 1"/>
          <p:cNvSpPr>
            <a:spLocks noChangeArrowheads="1"/>
          </p:cNvSpPr>
          <p:nvPr/>
        </p:nvSpPr>
        <p:spPr bwMode="auto">
          <a:xfrm>
            <a:off x="304800" y="34290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Reference a master page by including a </a:t>
            </a:r>
            <a:r>
              <a:rPr lang="en-US" b="1" dirty="0" err="1" smtClean="0">
                <a:latin typeface="Courier New" pitchFamily="49" charset="0"/>
                <a:ea typeface="+mn-ea"/>
                <a:cs typeface="Courier New" pitchFamily="49" charset="0"/>
              </a:rPr>
              <a:t>MasterPageFile</a:t>
            </a:r>
            <a:r>
              <a:rPr lang="en-US" b="1" dirty="0" smtClean="0">
                <a:latin typeface="Courier New" pitchFamily="49" charset="0"/>
                <a:ea typeface="+mn-ea"/>
                <a:cs typeface="Courier New" pitchFamily="49" charset="0"/>
              </a:rPr>
              <a:t> </a:t>
            </a:r>
            <a:r>
              <a:rPr lang="en-US" dirty="0" smtClean="0">
                <a:latin typeface="Verdana" pitchFamily="34" charset="0"/>
                <a:ea typeface="+mn-ea"/>
                <a:cs typeface="Arial" charset="0"/>
              </a:rPr>
              <a:t>attribute in the </a:t>
            </a:r>
            <a:r>
              <a:rPr lang="en-US" b="1" dirty="0" smtClean="0">
                <a:latin typeface="Courier New" pitchFamily="49" charset="0"/>
                <a:ea typeface="+mn-ea"/>
                <a:cs typeface="Courier New" pitchFamily="49" charset="0"/>
              </a:rPr>
              <a:t>@Page </a:t>
            </a:r>
            <a:r>
              <a:rPr lang="en-US" dirty="0" smtClean="0">
                <a:latin typeface="Verdana" pitchFamily="34" charset="0"/>
                <a:ea typeface="+mn-ea"/>
                <a:cs typeface="Arial" charset="0"/>
              </a:rPr>
              <a:t>directive. </a:t>
            </a:r>
          </a:p>
        </p:txBody>
      </p:sp>
      <p:sp>
        <p:nvSpPr>
          <p:cNvPr id="8" name="Rectangle 1"/>
          <p:cNvSpPr>
            <a:spLocks noChangeArrowheads="1"/>
          </p:cNvSpPr>
          <p:nvPr/>
        </p:nvSpPr>
        <p:spPr bwMode="auto">
          <a:xfrm>
            <a:off x="304800" y="4419601"/>
            <a:ext cx="8532813" cy="1295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Contain page-specific content in Content controls. These Content controls are merged at run time with corresponding </a:t>
            </a:r>
            <a:r>
              <a:rPr lang="en-US" b="1" dirty="0" err="1" smtClean="0">
                <a:latin typeface="Courier New" pitchFamily="49" charset="0"/>
                <a:ea typeface="+mn-ea"/>
                <a:cs typeface="Courier New" pitchFamily="49" charset="0"/>
              </a:rPr>
              <a:t>ContentPlaceholder</a:t>
            </a:r>
            <a:r>
              <a:rPr lang="en-US" b="1" dirty="0" smtClean="0">
                <a:latin typeface="Courier New" pitchFamily="49" charset="0"/>
                <a:ea typeface="+mn-ea"/>
                <a:cs typeface="Courier New" pitchFamily="49" charset="0"/>
              </a:rPr>
              <a:t> </a:t>
            </a:r>
            <a:r>
              <a:rPr lang="en-US" dirty="0" smtClean="0">
                <a:latin typeface="Verdana" pitchFamily="34" charset="0"/>
                <a:ea typeface="+mn-ea"/>
                <a:cs typeface="Arial" charset="0"/>
              </a:rPr>
              <a:t>controls on the referenced master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28600" y="1811953"/>
            <a:ext cx="8705850" cy="4893647"/>
          </a:xfrm>
          <a:prstGeom prst="rect">
            <a:avLst/>
          </a:prstGeom>
          <a:noFill/>
        </p:spPr>
        <p:txBody>
          <a:bodyPr wrap="square">
            <a:spAutoFit/>
          </a:bodyPr>
          <a:lstStyle/>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Working with styles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Using inline styles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Using an embedded style sheet</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Using an external style sheet</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Working with themes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Creating a theme </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Applying a theme</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Creating multiple skins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The concept of a master page</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The concept of a content page</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Nested master pages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Design master pages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Design nested master pages</a:t>
            </a:r>
          </a:p>
        </p:txBody>
      </p:sp>
      <p:sp>
        <p:nvSpPr>
          <p:cNvPr id="16" name="TextBox 15"/>
          <p:cNvSpPr txBox="1"/>
          <p:nvPr/>
        </p:nvSpPr>
        <p:spPr>
          <a:xfrm>
            <a:off x="228600" y="1066800"/>
            <a:ext cx="8669338" cy="779316"/>
          </a:xfrm>
          <a:prstGeom prst="rect">
            <a:avLst/>
          </a:prstGeom>
          <a:noFill/>
        </p:spPr>
        <p:txBody>
          <a:bodyPr wrap="square">
            <a:spAutoFit/>
          </a:bodyPr>
          <a:lstStyle/>
          <a:p>
            <a:pPr algn="l">
              <a:defRPr/>
            </a:pPr>
            <a:r>
              <a:rPr lang="en-US" sz="2400" b="0" dirty="0" smtClean="0">
                <a:latin typeface="Verdana" pitchFamily="34" charset="0"/>
                <a:ea typeface="Verdana" pitchFamily="34" charset="0"/>
                <a:cs typeface="Verdana" pitchFamily="34" charset="0"/>
              </a:rPr>
              <a:t>By the end of this session, you will be able to understand:</a:t>
            </a:r>
            <a:endParaRPr lang="en-US" sz="2400" b="0" dirty="0">
              <a:latin typeface="Verdana" pitchFamily="34" charset="0"/>
              <a:ea typeface="Verdana" pitchFamily="34" charset="0"/>
              <a:cs typeface="Verdana" pitchFamily="34" charset="0"/>
            </a:endParaRPr>
          </a:p>
        </p:txBody>
      </p:sp>
      <p:sp>
        <p:nvSpPr>
          <p:cNvPr id="17" name="Rectangle 16"/>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4800" y="1066800"/>
            <a:ext cx="8532813" cy="1295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smtClean="0">
                <a:latin typeface="Verdana" pitchFamily="34" charset="0"/>
                <a:ea typeface="+mn-ea"/>
                <a:cs typeface="Arial" charset="0"/>
              </a:rPr>
              <a:t>When a master page references another master page, the referencing page is known as a child master, and the referenced page is called the parent master.</a:t>
            </a:r>
          </a:p>
        </p:txBody>
      </p:sp>
      <p:sp>
        <p:nvSpPr>
          <p:cNvPr id="5" name="Rectangle 1"/>
          <p:cNvSpPr>
            <a:spLocks noChangeArrowheads="1"/>
          </p:cNvSpPr>
          <p:nvPr/>
        </p:nvSpPr>
        <p:spPr bwMode="auto">
          <a:xfrm>
            <a:off x="304800" y="24383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 child master page references a parent master page by including the </a:t>
            </a:r>
            <a:r>
              <a:rPr lang="en-US" dirty="0" err="1" smtClean="0">
                <a:latin typeface="Verdana" pitchFamily="34" charset="0"/>
                <a:ea typeface="+mn-ea"/>
                <a:cs typeface="Arial" charset="0"/>
              </a:rPr>
              <a:t>MasterPageFile</a:t>
            </a:r>
            <a:r>
              <a:rPr lang="en-US" dirty="0" smtClean="0">
                <a:latin typeface="Verdana" pitchFamily="34" charset="0"/>
                <a:ea typeface="+mn-ea"/>
                <a:cs typeface="Arial" charset="0"/>
              </a:rPr>
              <a:t> attribute in the @Master directive.</a:t>
            </a:r>
            <a:endParaRPr lang="en-US" dirty="0" err="1" smtClean="0">
              <a:latin typeface="Verdana" pitchFamily="34" charset="0"/>
              <a:ea typeface="+mn-ea"/>
              <a:cs typeface="Arial" charset="0"/>
            </a:endParaRPr>
          </a:p>
        </p:txBody>
      </p:sp>
      <p:sp>
        <p:nvSpPr>
          <p:cNvPr id="6" name="Rectangle 1"/>
          <p:cNvSpPr>
            <a:spLocks noChangeArrowheads="1"/>
          </p:cNvSpPr>
          <p:nvPr/>
        </p:nvSpPr>
        <p:spPr bwMode="auto">
          <a:xfrm>
            <a:off x="304800" y="34289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 nested master page can include additional content within its Content controls.</a:t>
            </a:r>
            <a:endParaRPr lang="en-US" dirty="0" err="1" smtClean="0">
              <a:latin typeface="Verdana" pitchFamily="34" charset="0"/>
              <a:ea typeface="+mn-ea"/>
              <a:cs typeface="Arial" charset="0"/>
            </a:endParaRPr>
          </a:p>
        </p:txBody>
      </p:sp>
      <p:sp>
        <p:nvSpPr>
          <p:cNvPr id="7" name="Rectangle 1"/>
          <p:cNvSpPr>
            <a:spLocks noChangeArrowheads="1"/>
          </p:cNvSpPr>
          <p:nvPr/>
        </p:nvSpPr>
        <p:spPr bwMode="auto">
          <a:xfrm>
            <a:off x="304800" y="44195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These Content controls correspond to </a:t>
            </a:r>
            <a:r>
              <a:rPr lang="en-US" dirty="0" err="1" smtClean="0">
                <a:latin typeface="Verdana" pitchFamily="34" charset="0"/>
                <a:ea typeface="+mn-ea"/>
                <a:cs typeface="Arial" charset="0"/>
              </a:rPr>
              <a:t>ContentPlaceHolder</a:t>
            </a:r>
            <a:r>
              <a:rPr lang="en-US" dirty="0" smtClean="0">
                <a:latin typeface="Verdana" pitchFamily="34" charset="0"/>
                <a:ea typeface="+mn-ea"/>
                <a:cs typeface="Arial" charset="0"/>
              </a:rPr>
              <a:t> controls on the parent master.</a:t>
            </a:r>
            <a:endParaRPr lang="en-US" dirty="0" err="1" smtClean="0">
              <a:latin typeface="Verdana" pitchFamily="34" charset="0"/>
              <a:ea typeface="+mn-ea"/>
              <a:cs typeface="Arial" charset="0"/>
            </a:endParaRPr>
          </a:p>
        </p:txBody>
      </p:sp>
      <p:sp>
        <p:nvSpPr>
          <p:cNvPr id="8" name="Rectangle 1"/>
          <p:cNvSpPr>
            <a:spLocks noChangeArrowheads="1"/>
          </p:cNvSpPr>
          <p:nvPr/>
        </p:nvSpPr>
        <p:spPr bwMode="auto">
          <a:xfrm>
            <a:off x="304800" y="54101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Child master pages typically contain their own </a:t>
            </a:r>
            <a:r>
              <a:rPr lang="en-US" dirty="0" err="1" smtClean="0">
                <a:latin typeface="Verdana" pitchFamily="34" charset="0"/>
                <a:ea typeface="+mn-ea"/>
                <a:cs typeface="Arial" charset="0"/>
              </a:rPr>
              <a:t>ContentPlaceHolder</a:t>
            </a:r>
            <a:r>
              <a:rPr lang="en-US" dirty="0" smtClean="0">
                <a:latin typeface="Verdana" pitchFamily="34" charset="0"/>
                <a:ea typeface="+mn-ea"/>
                <a:cs typeface="Arial" charset="0"/>
              </a:rPr>
              <a:t> controls that will be used by content pages.</a:t>
            </a:r>
            <a:endParaRPr lang="en-US" dirty="0" err="1" smtClean="0">
              <a:latin typeface="Verdana" pitchFamily="34" charset="0"/>
              <a:ea typeface="+mn-ea"/>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304800" y="1600201"/>
            <a:ext cx="8532813" cy="9143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2" indent="0" hangingPunct="1">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a:latin typeface="Verdana" pitchFamily="34" charset="0"/>
                <a:ea typeface="+mn-ea"/>
                <a:cs typeface="Arial" charset="0"/>
              </a:rPr>
              <a:t>To create a nested master page, the following three files may be created</a:t>
            </a:r>
            <a:r>
              <a:rPr lang="en-US" dirty="0" smtClean="0">
                <a:latin typeface="Verdana" pitchFamily="34" charset="0"/>
                <a:ea typeface="+mn-ea"/>
                <a:cs typeface="Arial" charset="0"/>
              </a:rPr>
              <a:t>:</a:t>
            </a:r>
            <a:endParaRPr lang="en-US" dirty="0">
              <a:latin typeface="Verdana" pitchFamily="34" charset="0"/>
              <a:ea typeface="+mn-ea"/>
              <a:cs typeface="Arial" charset="0"/>
            </a:endParaRPr>
          </a:p>
        </p:txBody>
      </p:sp>
      <p:sp>
        <p:nvSpPr>
          <p:cNvPr id="13314" name="Rectangle 2"/>
          <p:cNvSpPr>
            <a:spLocks noChangeArrowheads="1"/>
          </p:cNvSpPr>
          <p:nvPr/>
        </p:nvSpPr>
        <p:spPr bwMode="auto">
          <a:xfrm>
            <a:off x="0" y="1"/>
            <a:ext cx="9144000" cy="1321985"/>
          </a:xfrm>
          <a:prstGeom prst="rect">
            <a:avLst/>
          </a:prstGeom>
          <a:solidFill>
            <a:srgbClr val="3388A9"/>
          </a:solidFill>
          <a:ln w="9360">
            <a:noFill/>
            <a:miter lim="800000"/>
            <a:headEnd/>
            <a:tailEnd/>
          </a:ln>
          <a:effectLst/>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Lst>
              <a:defRPr/>
            </a:pPr>
            <a:r>
              <a:rPr lang="en-US" sz="4000" dirty="0" smtClean="0">
                <a:solidFill>
                  <a:schemeClr val="bg1"/>
                </a:solidFill>
                <a:latin typeface="Calibri" pitchFamily="34" charset="0"/>
                <a:ea typeface="+mn-ea"/>
                <a:cs typeface="Calibri" pitchFamily="34" charset="0"/>
              </a:rPr>
              <a:t>Creating Nested Pages: To Create </a:t>
            </a:r>
            <a:r>
              <a:rPr lang="en-US" sz="4000" dirty="0">
                <a:solidFill>
                  <a:schemeClr val="bg1"/>
                </a:solidFill>
                <a:latin typeface="Calibri" pitchFamily="34" charset="0"/>
                <a:ea typeface="+mn-ea"/>
                <a:cs typeface="Calibri" pitchFamily="34" charset="0"/>
              </a:rPr>
              <a:t>Nested Master Pages</a:t>
            </a:r>
          </a:p>
        </p:txBody>
      </p:sp>
      <p:sp>
        <p:nvSpPr>
          <p:cNvPr id="5" name="Rectangle 1"/>
          <p:cNvSpPr>
            <a:spLocks noChangeArrowheads="1"/>
          </p:cNvSpPr>
          <p:nvPr/>
        </p:nvSpPr>
        <p:spPr bwMode="auto">
          <a:xfrm>
            <a:off x="304800" y="2514600"/>
            <a:ext cx="8532813" cy="2209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smtClean="0">
                <a:latin typeface="Verdana" pitchFamily="34" charset="0"/>
                <a:ea typeface="+mn-ea"/>
                <a:cs typeface="Arial" charset="0"/>
              </a:rPr>
              <a:t>Parent.master</a:t>
            </a:r>
            <a:r>
              <a:rPr lang="en-US" dirty="0">
                <a:latin typeface="Verdana" pitchFamily="34" charset="0"/>
                <a:ea typeface="+mn-ea"/>
                <a:cs typeface="Arial" charset="0"/>
              </a:rPr>
              <a:t>: Acts as a parent master file.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a:latin typeface="Verdana" pitchFamily="34" charset="0"/>
                <a:ea typeface="+mn-ea"/>
                <a:cs typeface="Arial" charset="0"/>
              </a:rPr>
              <a:t>Child.master</a:t>
            </a:r>
            <a:r>
              <a:rPr lang="en-US" dirty="0">
                <a:latin typeface="Verdana" pitchFamily="34" charset="0"/>
                <a:ea typeface="+mn-ea"/>
                <a:cs typeface="Arial" charset="0"/>
              </a:rPr>
              <a:t>: Acts as a child master file that references the </a:t>
            </a:r>
            <a:r>
              <a:rPr lang="en-US" dirty="0" err="1">
                <a:latin typeface="Verdana" pitchFamily="34" charset="0"/>
                <a:ea typeface="+mn-ea"/>
                <a:cs typeface="Arial" charset="0"/>
              </a:rPr>
              <a:t>Parent.master</a:t>
            </a:r>
            <a:r>
              <a:rPr lang="en-US" dirty="0">
                <a:latin typeface="Verdana" pitchFamily="34" charset="0"/>
                <a:ea typeface="+mn-ea"/>
                <a:cs typeface="Arial" charset="0"/>
              </a:rPr>
              <a:t>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a:latin typeface="Verdana" pitchFamily="34" charset="0"/>
                <a:ea typeface="+mn-ea"/>
                <a:cs typeface="Arial" charset="0"/>
              </a:rPr>
              <a:t>Child.aspx: Acts as a child file that references the </a:t>
            </a:r>
            <a:r>
              <a:rPr lang="en-US" dirty="0" err="1">
                <a:latin typeface="Verdana" pitchFamily="34" charset="0"/>
                <a:ea typeface="+mn-ea"/>
                <a:cs typeface="Arial" charset="0"/>
              </a:rPr>
              <a:t>Child.master</a:t>
            </a:r>
            <a:r>
              <a:rPr lang="en-US" dirty="0">
                <a:latin typeface="Verdana" pitchFamily="34" charset="0"/>
                <a:ea typeface="+mn-ea"/>
                <a:cs typeface="Arial" charset="0"/>
              </a:rPr>
              <a:t> </a:t>
            </a:r>
            <a:r>
              <a:rPr lang="en-US" dirty="0" smtClean="0">
                <a:latin typeface="Verdana" pitchFamily="34" charset="0"/>
                <a:ea typeface="+mn-ea"/>
                <a:cs typeface="Arial" charset="0"/>
              </a:rPr>
              <a:t>page.</a:t>
            </a:r>
            <a:endParaRPr lang="en-US" dirty="0">
              <a:latin typeface="Verdana" pitchFamily="34" charset="0"/>
              <a:ea typeface="+mn-ea"/>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66700" y="1600200"/>
            <a:ext cx="8610600" cy="4494213"/>
          </a:xfrm>
          <a:prstGeom prst="rect">
            <a:avLst/>
          </a:prstGeom>
          <a:noFill/>
          <a:ln w="12700">
            <a:solidFill>
              <a:schemeClr val="accent2"/>
            </a:solidFill>
            <a:miter lim="800000"/>
            <a:headEnd/>
            <a:tailEnd/>
          </a:ln>
          <a:effectLst/>
        </p:spPr>
        <p:txBody>
          <a:bodyPr lIns="90000" tIns="45000" rIns="90000" bIns="45000"/>
          <a:lstStyle/>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urier New" pitchFamily="49" charset="0"/>
                <a:cs typeface="Courier New" pitchFamily="49" charset="0"/>
              </a:rPr>
              <a:t>&lt;%@ </a:t>
            </a:r>
            <a:r>
              <a:rPr lang="en-US" b="1" dirty="0">
                <a:solidFill>
                  <a:srgbClr val="000000"/>
                </a:solidFill>
                <a:latin typeface="Courier New" pitchFamily="49" charset="0"/>
                <a:cs typeface="Courier New" pitchFamily="49" charset="0"/>
              </a:rPr>
              <a:t>Master Language="C#" %&gt;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&lt;HTML&gt;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&lt;BODY&gt;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 	</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asp:ContentPlaceHolder</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MainContent</a:t>
            </a:r>
            <a:r>
              <a:rPr lang="en-US" b="1" dirty="0">
                <a:solidFill>
                  <a:srgbClr val="000000"/>
                </a:solidFill>
                <a:latin typeface="Courier New" pitchFamily="49" charset="0"/>
                <a:cs typeface="Courier New" pitchFamily="49" charset="0"/>
              </a:rPr>
              <a:t>" </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 /&gt;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	</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&lt;/BODY&gt;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&lt;/HTML&gt;</a:t>
            </a:r>
          </a:p>
        </p:txBody>
      </p:sp>
      <p:sp>
        <p:nvSpPr>
          <p:cNvPr id="4" name="Rectangle 3"/>
          <p:cNvSpPr/>
          <p:nvPr/>
        </p:nvSpPr>
        <p:spPr>
          <a:xfrm>
            <a:off x="0" y="0"/>
            <a:ext cx="9144000" cy="920252"/>
          </a:xfrm>
          <a:prstGeom prst="rect">
            <a:avLst/>
          </a:prstGeom>
          <a:solidFill>
            <a:srgbClr val="3388A9"/>
          </a:solidFill>
          <a:ln w="9525">
            <a:noFill/>
            <a:miter lim="800000"/>
            <a:headEnd/>
            <a:tailEnd/>
          </a:ln>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err="1" smtClean="0">
                <a:solidFill>
                  <a:schemeClr val="bg1"/>
                </a:solidFill>
                <a:latin typeface="Calibri" pitchFamily="34" charset="0"/>
                <a:ea typeface="+mn-ea"/>
                <a:cs typeface="Calibri" pitchFamily="34" charset="0"/>
              </a:rPr>
              <a:t>Parent.master</a:t>
            </a:r>
            <a:r>
              <a:rPr lang="en-US" sz="4000" dirty="0" smtClean="0">
                <a:solidFill>
                  <a:schemeClr val="bg1"/>
                </a:solidFill>
                <a:latin typeface="Calibri" pitchFamily="34" charset="0"/>
                <a:ea typeface="+mn-ea"/>
                <a:cs typeface="Calibri" pitchFamily="34" charset="0"/>
              </a:rPr>
              <a:t>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8600" y="1447800"/>
            <a:ext cx="8686800" cy="4572000"/>
          </a:xfrm>
          <a:prstGeom prst="rect">
            <a:avLst/>
          </a:prstGeom>
          <a:noFill/>
          <a:ln w="12700">
            <a:solidFill>
              <a:schemeClr val="accent2"/>
            </a:solidFill>
            <a:miter lim="800000"/>
            <a:headEnd/>
            <a:tailEnd/>
          </a:ln>
          <a:effectLst/>
        </p:spPr>
        <p:txBody>
          <a:bodyPr lIns="90000" tIns="45000" rIns="90000" bIns="45000"/>
          <a:lstStyle/>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 Master Language="C#“ </a:t>
            </a:r>
            <a:r>
              <a:rPr lang="en-US" b="1" dirty="0" err="1">
                <a:solidFill>
                  <a:srgbClr val="000000"/>
                </a:solidFill>
                <a:latin typeface="Courier New" pitchFamily="49" charset="0"/>
                <a:cs typeface="Courier New" pitchFamily="49" charset="0"/>
              </a:rPr>
              <a:t>MasterPageFile</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Parent.master</a:t>
            </a:r>
            <a:r>
              <a:rPr lang="en-US" b="1" dirty="0">
                <a:solidFill>
                  <a:srgbClr val="000000"/>
                </a:solidFill>
                <a:latin typeface="Courier New" pitchFamily="49" charset="0"/>
                <a:cs typeface="Courier New" pitchFamily="49" charset="0"/>
              </a:rPr>
              <a:t>"%&gt;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 id="Content1“ </a:t>
            </a:r>
            <a:r>
              <a:rPr lang="en-US" b="1" dirty="0" err="1">
                <a:solidFill>
                  <a:srgbClr val="000000"/>
                </a:solidFill>
                <a:latin typeface="Courier New" pitchFamily="49" charset="0"/>
                <a:cs typeface="Courier New" pitchFamily="49" charset="0"/>
              </a:rPr>
              <a:t>ContentPlaceholderID</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MainContent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asp:ContentPlaceHolder</a:t>
            </a:r>
            <a:r>
              <a:rPr lang="en-US" b="1" dirty="0">
                <a:solidFill>
                  <a:srgbClr val="000000"/>
                </a:solidFill>
                <a:latin typeface="Courier New" pitchFamily="49" charset="0"/>
                <a:cs typeface="Courier New" pitchFamily="49" charset="0"/>
              </a:rPr>
              <a:t> ID= "</a:t>
            </a:r>
            <a:r>
              <a:rPr lang="en-US" b="1" dirty="0" err="1">
                <a:solidFill>
                  <a:srgbClr val="000000"/>
                </a:solidFill>
                <a:latin typeface="Courier New" pitchFamily="49" charset="0"/>
                <a:cs typeface="Courier New" pitchFamily="49" charset="0"/>
              </a:rPr>
              <a:t>ChildContent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 /&gt;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asp:ContentPlaceHolder</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ChildFooter</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 /&gt;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&gt;</a:t>
            </a: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err="1" smtClean="0">
                <a:solidFill>
                  <a:schemeClr val="bg1"/>
                </a:solidFill>
                <a:latin typeface="Calibri" pitchFamily="34" charset="0"/>
                <a:ea typeface="+mn-ea"/>
                <a:cs typeface="Calibri" pitchFamily="34" charset="0"/>
              </a:rPr>
              <a:t>Child.master</a:t>
            </a:r>
            <a:r>
              <a:rPr lang="en-US" sz="4000" dirty="0" smtClean="0">
                <a:solidFill>
                  <a:schemeClr val="bg1"/>
                </a:solidFill>
                <a:latin typeface="Calibri" pitchFamily="34" charset="0"/>
                <a:ea typeface="+mn-ea"/>
                <a:cs typeface="Calibri" pitchFamily="34" charset="0"/>
              </a:rPr>
              <a:t>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28600" y="1600200"/>
            <a:ext cx="8686800" cy="4267200"/>
          </a:xfrm>
          <a:prstGeom prst="rect">
            <a:avLst/>
          </a:prstGeom>
          <a:noFill/>
          <a:ln w="12700">
            <a:solidFill>
              <a:schemeClr val="accent2"/>
            </a:solidFill>
            <a:miter lim="800000"/>
            <a:headEnd/>
            <a:tailEnd/>
          </a:ln>
          <a:effectLst/>
        </p:spPr>
        <p:txBody>
          <a:bodyPr lIns="90000" tIns="45000" rIns="90000" bIns="45000"/>
          <a:lstStyle/>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urier New" pitchFamily="49" charset="0"/>
                <a:cs typeface="Courier New" pitchFamily="49" charset="0"/>
              </a:rPr>
              <a:t>&lt;%@ </a:t>
            </a:r>
            <a:r>
              <a:rPr lang="en-US" b="1" dirty="0">
                <a:solidFill>
                  <a:srgbClr val="000000"/>
                </a:solidFill>
                <a:latin typeface="Courier New" pitchFamily="49" charset="0"/>
                <a:cs typeface="Courier New" pitchFamily="49" charset="0"/>
              </a:rPr>
              <a:t>Page Language="C#“ </a:t>
            </a:r>
            <a:r>
              <a:rPr lang="en-US" b="1" dirty="0" err="1">
                <a:solidFill>
                  <a:srgbClr val="000000"/>
                </a:solidFill>
                <a:latin typeface="Courier New" pitchFamily="49" charset="0"/>
                <a:cs typeface="Courier New" pitchFamily="49" charset="0"/>
              </a:rPr>
              <a:t>MasterPageFile</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Child.Master</a:t>
            </a:r>
            <a:r>
              <a:rPr lang="en-US" b="1" dirty="0">
                <a:solidFill>
                  <a:srgbClr val="000000"/>
                </a:solidFill>
                <a:latin typeface="Courier New" pitchFamily="49" charset="0"/>
                <a:cs typeface="Courier New" pitchFamily="49" charset="0"/>
              </a:rPr>
              <a:t>"%&gt;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pageContent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ContentPlaceholderID</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ChildContent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----------Some Tags---------</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footerContent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ContentPlaceholderID</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ChildFooter</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----------Some Tags---------</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&gt;</a:t>
            </a: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Lst>
              <a:defRPr/>
            </a:pPr>
            <a:r>
              <a:rPr lang="en-US" sz="4000" dirty="0" smtClean="0">
                <a:solidFill>
                  <a:schemeClr val="bg1"/>
                </a:solidFill>
                <a:latin typeface="Calibri" pitchFamily="34" charset="0"/>
                <a:ea typeface="+mn-ea"/>
                <a:cs typeface="Calibri" pitchFamily="34" charset="0"/>
              </a:rPr>
              <a:t>Child.aspx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304800" y="1066800"/>
            <a:ext cx="8382000" cy="556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6075" lvl="2" indent="-346075"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In this session, you learned that:</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pages are ASP.NET files with the .master extension.</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pages define consistent, reusable layouts, code and content for multiple Web pages.</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pages are not sent to the browser directly.</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 elements are merged with referencing Web pages at run time.</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Merged content is sent to the browser.</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Content pages are Web pages that reference a master page.</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Content pages include their own page-specific content that is merged with the master page at run time.</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A master page can reference another master page.</a:t>
            </a:r>
          </a:p>
        </p:txBody>
      </p:sp>
      <p:sp>
        <p:nvSpPr>
          <p:cNvPr id="3" name="Rectangle 2"/>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Lst>
              <a:defRPr/>
            </a:pPr>
            <a:r>
              <a:rPr lang="en-US" sz="4000" dirty="0" smtClean="0">
                <a:solidFill>
                  <a:schemeClr val="bg1"/>
                </a:solidFill>
                <a:latin typeface="Calibri" pitchFamily="34" charset="0"/>
                <a:ea typeface="+mn-ea"/>
                <a:cs typeface="Calibri" pitchFamily="34" charset="0"/>
              </a:rPr>
              <a:t>Summary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28600" y="13716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Cascading </a:t>
            </a:r>
            <a:r>
              <a:rPr lang="en-US" dirty="0">
                <a:latin typeface="+mn-lt"/>
                <a:cs typeface="Arial" pitchFamily="34" charset="0"/>
              </a:rPr>
              <a:t>style sheets (CSS) contain style rules that are applied to elements in a webpage. These styles define how elements are displayed and where they are positioned on the page. Visual Studio provides tools that you can use to work with CSS</a:t>
            </a:r>
            <a:r>
              <a:rPr lang="en-US" dirty="0" smtClean="0">
                <a:latin typeface="+mn-lt"/>
                <a:cs typeface="Arial" pitchFamily="34" charset="0"/>
              </a:rPr>
              <a:t>.</a:t>
            </a:r>
            <a:endParaRPr lang="en-US" dirty="0">
              <a:latin typeface="+mn-lt"/>
              <a:cs typeface="Arial" pitchFamily="34"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Styles:</a:t>
            </a:r>
          </a:p>
        </p:txBody>
      </p:sp>
      <p:sp>
        <p:nvSpPr>
          <p:cNvPr id="7" name="Text Box 1"/>
          <p:cNvSpPr txBox="1">
            <a:spLocks noChangeArrowheads="1"/>
          </p:cNvSpPr>
          <p:nvPr/>
        </p:nvSpPr>
        <p:spPr bwMode="auto">
          <a:xfrm>
            <a:off x="228600" y="3276600"/>
            <a:ext cx="8686800" cy="2057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When you edit </a:t>
            </a:r>
            <a:r>
              <a:rPr lang="en-US" dirty="0" smtClean="0">
                <a:latin typeface="+mn-lt"/>
                <a:cs typeface="Arial" pitchFamily="34" charset="0"/>
              </a:rPr>
              <a:t>web pages</a:t>
            </a:r>
            <a:r>
              <a:rPr lang="en-US" dirty="0" smtClean="0">
                <a:latin typeface="+mn-lt"/>
                <a:cs typeface="Arial" pitchFamily="34" charset="0"/>
              </a:rPr>
              <a:t>, you can create style rules in three places: inline, inside a &lt;style&gt; section in a webpage, or inside an external style sheet. You can see padding and margins applied to page elements by using visual aids. You can also position elements by using the positioning tools.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Styles:</a:t>
            </a:r>
          </a:p>
        </p:txBody>
      </p:sp>
      <p:sp>
        <p:nvSpPr>
          <p:cNvPr id="5" name="Text Box 1"/>
          <p:cNvSpPr txBox="1">
            <a:spLocks noChangeArrowheads="1"/>
          </p:cNvSpPr>
          <p:nvPr/>
        </p:nvSpPr>
        <p:spPr bwMode="auto">
          <a:xfrm>
            <a:off x="228600" y="15240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To link a cascading style sheet to an ASP.NET Web page</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In Design view, from Solution Explorer, drag the style sheet file (.</a:t>
            </a:r>
            <a:r>
              <a:rPr lang="en-US" dirty="0" err="1" smtClean="0">
                <a:latin typeface="+mn-lt"/>
                <a:cs typeface="Arial" pitchFamily="34" charset="0"/>
              </a:rPr>
              <a:t>css</a:t>
            </a:r>
            <a:r>
              <a:rPr lang="en-US" dirty="0" smtClean="0">
                <a:latin typeface="+mn-lt"/>
                <a:cs typeface="Arial" pitchFamily="34" charset="0"/>
              </a:rPr>
              <a:t> file) and drop it anywhere on the Web page.</a:t>
            </a:r>
          </a:p>
        </p:txBody>
      </p:sp>
      <p:sp>
        <p:nvSpPr>
          <p:cNvPr id="6" name="Text Box 1"/>
          <p:cNvSpPr txBox="1">
            <a:spLocks noChangeArrowheads="1"/>
          </p:cNvSpPr>
          <p:nvPr/>
        </p:nvSpPr>
        <p:spPr bwMode="auto">
          <a:xfrm>
            <a:off x="228600" y="3810000"/>
            <a:ext cx="8686800" cy="2209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In Source view, from Solution Explorer, drag the style sheet file (.</a:t>
            </a:r>
            <a:r>
              <a:rPr lang="en-US" dirty="0" err="1" smtClean="0">
                <a:latin typeface="+mn-lt"/>
                <a:cs typeface="Arial" pitchFamily="34" charset="0"/>
              </a:rPr>
              <a:t>css</a:t>
            </a:r>
            <a:r>
              <a:rPr lang="en-US" dirty="0" smtClean="0">
                <a:latin typeface="+mn-lt"/>
                <a:cs typeface="Arial" pitchFamily="34" charset="0"/>
              </a:rPr>
              <a:t> file) and drop it within the &lt;head&gt;&lt;/head&gt; tags on the Web page.</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A new link element is inserted inside the &lt;head&gt; tags, which might look like the following code example.</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b="1" dirty="0" smtClean="0">
                <a:latin typeface="Courier New" pitchFamily="49" charset="0"/>
                <a:cs typeface="Courier New" pitchFamily="49" charset="0"/>
              </a:rPr>
              <a:t>&lt;link </a:t>
            </a:r>
            <a:r>
              <a:rPr lang="en-US" b="1" dirty="0" err="1" smtClean="0">
                <a:latin typeface="Courier New" pitchFamily="49" charset="0"/>
                <a:cs typeface="Courier New" pitchFamily="49" charset="0"/>
              </a:rPr>
              <a:t>href</a:t>
            </a:r>
            <a:r>
              <a:rPr lang="en-US" b="1" dirty="0" smtClean="0">
                <a:latin typeface="Courier New" pitchFamily="49" charset="0"/>
                <a:cs typeface="Courier New" pitchFamily="49" charset="0"/>
              </a:rPr>
              <a:t>="MyStyles.css" </a:t>
            </a:r>
            <a:r>
              <a:rPr lang="en-US" b="1" dirty="0" err="1" smtClean="0">
                <a:latin typeface="Courier New" pitchFamily="49" charset="0"/>
                <a:cs typeface="Courier New" pitchFamily="49" charset="0"/>
              </a:rPr>
              <a:t>rel</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stylesheet</a:t>
            </a:r>
            <a:r>
              <a:rPr lang="en-US" b="1" dirty="0" smtClean="0">
                <a:latin typeface="Courier New" pitchFamily="49" charset="0"/>
                <a:cs typeface="Courier New" pitchFamily="49" charset="0"/>
              </a:rPr>
              <a:t>" type="text/</a:t>
            </a:r>
            <a:r>
              <a:rPr lang="en-US" b="1" dirty="0" err="1" smtClean="0">
                <a:latin typeface="Courier New" pitchFamily="49" charset="0"/>
                <a:cs typeface="Courier New" pitchFamily="49" charset="0"/>
              </a:rPr>
              <a:t>css</a:t>
            </a:r>
            <a:r>
              <a:rPr lang="en-US" b="1" dirty="0" smtClean="0">
                <a:latin typeface="Courier New" pitchFamily="49" charset="0"/>
                <a:cs typeface="Courier New" pitchFamily="49" charset="0"/>
              </a:rPr>
              <a:t>" /&gt;</a:t>
            </a:r>
          </a:p>
        </p:txBody>
      </p:sp>
      <p:sp>
        <p:nvSpPr>
          <p:cNvPr id="7" name="Rectangle 6"/>
          <p:cNvSpPr/>
          <p:nvPr/>
        </p:nvSpPr>
        <p:spPr>
          <a:xfrm>
            <a:off x="3886200" y="3124200"/>
            <a:ext cx="1371600" cy="45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algn="ctr"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ea typeface="Microsoft YaHei" charset="-122"/>
                <a:cs typeface="Arial" pitchFamily="34" charset="0"/>
              </a:rPr>
              <a:t>—or—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Using Inline Styles</a:t>
            </a:r>
          </a:p>
        </p:txBody>
      </p:sp>
      <p:sp>
        <p:nvSpPr>
          <p:cNvPr id="5" name="Rectangle 4"/>
          <p:cNvSpPr/>
          <p:nvPr/>
        </p:nvSpPr>
        <p:spPr bwMode="auto">
          <a:xfrm>
            <a:off x="228600" y="1554481"/>
            <a:ext cx="8705850" cy="914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 Style property is used to set or return an inline CSS style to a control.</a:t>
            </a:r>
          </a:p>
        </p:txBody>
      </p:sp>
      <p:sp>
        <p:nvSpPr>
          <p:cNvPr id="7" name="Text Box 1"/>
          <p:cNvSpPr txBox="1">
            <a:spLocks noChangeArrowheads="1"/>
          </p:cNvSpPr>
          <p:nvPr/>
        </p:nvSpPr>
        <p:spPr bwMode="auto">
          <a:xfrm>
            <a:off x="228600" y="3230880"/>
            <a:ext cx="8686800" cy="685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rgbClr val="000000"/>
                </a:solidFill>
                <a:latin typeface="Courier New" pitchFamily="49" charset="0"/>
                <a:cs typeface="Courier New" pitchFamily="49" charset="0"/>
              </a:rPr>
              <a:t>&lt;</a:t>
            </a:r>
            <a:r>
              <a:rPr lang="en-US" sz="2000" b="1" dirty="0" err="1" smtClean="0">
                <a:solidFill>
                  <a:srgbClr val="000000"/>
                </a:solidFill>
                <a:latin typeface="Courier New" pitchFamily="49" charset="0"/>
                <a:cs typeface="Courier New" pitchFamily="49" charset="0"/>
              </a:rPr>
              <a:t>asp:</a:t>
            </a:r>
            <a:r>
              <a:rPr lang="en-US" sz="2000" b="1" i="1" dirty="0" err="1" smtClean="0">
                <a:solidFill>
                  <a:srgbClr val="000000"/>
                </a:solidFill>
                <a:latin typeface="Courier New" pitchFamily="49" charset="0"/>
                <a:cs typeface="Courier New" pitchFamily="49" charset="0"/>
              </a:rPr>
              <a:t>webcontrol</a:t>
            </a:r>
            <a:r>
              <a:rPr lang="en-US" sz="2000" b="1" dirty="0" smtClean="0">
                <a:solidFill>
                  <a:srgbClr val="000000"/>
                </a:solidFill>
                <a:latin typeface="Courier New" pitchFamily="49" charset="0"/>
                <a:cs typeface="Courier New" pitchFamily="49" charset="0"/>
              </a:rPr>
              <a:t> id="</a:t>
            </a:r>
            <a:r>
              <a:rPr lang="en-US" sz="2000" b="1" i="1" dirty="0" smtClean="0">
                <a:solidFill>
                  <a:srgbClr val="000000"/>
                </a:solidFill>
                <a:latin typeface="Courier New" pitchFamily="49" charset="0"/>
                <a:cs typeface="Courier New" pitchFamily="49" charset="0"/>
              </a:rPr>
              <a:t>id</a:t>
            </a:r>
            <a:r>
              <a:rPr lang="en-US" sz="2000" b="1" dirty="0" smtClean="0">
                <a:solidFill>
                  <a:srgbClr val="000000"/>
                </a:solidFill>
                <a:latin typeface="Courier New" pitchFamily="49" charset="0"/>
                <a:cs typeface="Courier New" pitchFamily="49" charset="0"/>
              </a:rPr>
              <a:t>" Style=</a:t>
            </a:r>
            <a:r>
              <a:rPr lang="en-US" sz="2000" b="1" i="1" dirty="0" smtClean="0">
                <a:solidFill>
                  <a:srgbClr val="000000"/>
                </a:solidFill>
                <a:latin typeface="Courier New" pitchFamily="49" charset="0"/>
                <a:cs typeface="Courier New" pitchFamily="49" charset="0"/>
              </a:rPr>
              <a:t>"style"</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runat</a:t>
            </a:r>
            <a:r>
              <a:rPr lang="en-US" sz="2000" b="1" dirty="0" smtClean="0">
                <a:solidFill>
                  <a:srgbClr val="000000"/>
                </a:solidFill>
                <a:latin typeface="Courier New" pitchFamily="49" charset="0"/>
                <a:cs typeface="Courier New" pitchFamily="49" charset="0"/>
              </a:rPr>
              <a:t>="server"</a:t>
            </a:r>
            <a:r>
              <a:rPr lang="en-US" sz="2000" b="1" i="1" dirty="0" smtClean="0">
                <a:solidFill>
                  <a:srgbClr val="000000"/>
                </a:solidFill>
                <a:latin typeface="Courier New" pitchFamily="49" charset="0"/>
                <a:cs typeface="Courier New" pitchFamily="49" charset="0"/>
              </a:rPr>
              <a:t> /&gt;</a:t>
            </a:r>
            <a:endParaRPr lang="en-US" sz="2000" b="1" i="1" dirty="0">
              <a:solidFill>
                <a:srgbClr val="000000"/>
              </a:solidFill>
              <a:latin typeface="Courier New" pitchFamily="49" charset="0"/>
              <a:cs typeface="Courier New" pitchFamily="49" charset="0"/>
            </a:endParaRPr>
          </a:p>
        </p:txBody>
      </p:sp>
      <p:sp>
        <p:nvSpPr>
          <p:cNvPr id="6" name="Text Box 1"/>
          <p:cNvSpPr txBox="1">
            <a:spLocks noChangeArrowheads="1"/>
          </p:cNvSpPr>
          <p:nvPr/>
        </p:nvSpPr>
        <p:spPr bwMode="auto">
          <a:xfrm>
            <a:off x="228600" y="2621280"/>
            <a:ext cx="1295400" cy="533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rgbClr val="000000"/>
                </a:solidFill>
                <a:latin typeface="Verdana" charset="0"/>
              </a:rPr>
              <a:t>Syntax</a:t>
            </a:r>
            <a:endParaRPr lang="en-US" sz="2000" b="1" dirty="0">
              <a:solidFill>
                <a:srgbClr val="000000"/>
              </a:solidFill>
              <a:latin typeface="Verdana" charset="0"/>
            </a:endParaRPr>
          </a:p>
        </p:txBody>
      </p:sp>
      <p:graphicFrame>
        <p:nvGraphicFramePr>
          <p:cNvPr id="8" name="Table 7"/>
          <p:cNvGraphicFramePr>
            <a:graphicFrameLocks noGrp="1"/>
          </p:cNvGraphicFramePr>
          <p:nvPr/>
        </p:nvGraphicFramePr>
        <p:xfrm>
          <a:off x="266700" y="4373880"/>
          <a:ext cx="8610600" cy="1417320"/>
        </p:xfrm>
        <a:graphic>
          <a:graphicData uri="http://schemas.openxmlformats.org/drawingml/2006/table">
            <a:tbl>
              <a:tblPr firstRow="1" bandRow="1">
                <a:tableStyleId>{5C22544A-7EE6-4342-B048-85BDC9FD1C3A}</a:tableStyleId>
              </a:tblPr>
              <a:tblGrid>
                <a:gridCol w="2919631"/>
                <a:gridCol w="5690969"/>
              </a:tblGrid>
              <a:tr h="370840">
                <a:tc>
                  <a:txBody>
                    <a:bodyPr/>
                    <a:lstStyle/>
                    <a:p>
                      <a:pPr algn="ctr">
                        <a:lnSpc>
                          <a:spcPct val="150000"/>
                        </a:lnSpc>
                      </a:pPr>
                      <a:r>
                        <a:rPr lang="en-US" sz="1800" b="1" dirty="0" smtClean="0">
                          <a:solidFill>
                            <a:srgbClr val="000000"/>
                          </a:solidFill>
                          <a:latin typeface="Verdana" charset="0"/>
                        </a:rPr>
                        <a:t>Attribute </a:t>
                      </a:r>
                      <a:endParaRPr lang="en-US" dirty="0"/>
                    </a:p>
                  </a:txBody>
                  <a:tcPr/>
                </a:tc>
                <a:tc>
                  <a:txBody>
                    <a:bodyPr/>
                    <a:lstStyle/>
                    <a:p>
                      <a:pPr algn="ctr">
                        <a:lnSpc>
                          <a:spcPct val="150000"/>
                        </a:lnSpc>
                      </a:pPr>
                      <a:r>
                        <a:rPr lang="en-US" sz="1800" b="1" dirty="0" smtClean="0">
                          <a:solidFill>
                            <a:srgbClr val="000000"/>
                          </a:solidFill>
                          <a:latin typeface="Verdana" charset="0"/>
                        </a:rPr>
                        <a:t>Description</a:t>
                      </a:r>
                      <a:endParaRPr lang="en-US" dirty="0"/>
                    </a:p>
                  </a:txBody>
                  <a:tcPr/>
                </a:tc>
              </a:tr>
              <a:tr h="370840">
                <a:tc>
                  <a:txBody>
                    <a:bodyPr/>
                    <a:lstStyle/>
                    <a:p>
                      <a:pPr algn="l">
                        <a:lnSpc>
                          <a:spcPct val="150000"/>
                        </a:lnSpc>
                      </a:pPr>
                      <a:r>
                        <a:rPr lang="en-US" sz="1800" dirty="0" smtClean="0">
                          <a:solidFill>
                            <a:srgbClr val="000000"/>
                          </a:solidFill>
                          <a:latin typeface="Verdana" charset="0"/>
                        </a:rPr>
                        <a:t>Style </a:t>
                      </a:r>
                      <a:endParaRPr lang="en-US" dirty="0"/>
                    </a:p>
                  </a:txBody>
                  <a:tcPr/>
                </a:tc>
                <a:tc>
                  <a:txBody>
                    <a:bodyPr/>
                    <a:lstStyle/>
                    <a:p>
                      <a:pPr algn="l">
                        <a:lnSpc>
                          <a:spcPct val="150000"/>
                        </a:lnSpc>
                      </a:pPr>
                      <a:r>
                        <a:rPr lang="en-US" sz="1800" dirty="0" smtClean="0">
                          <a:solidFill>
                            <a:srgbClr val="000000"/>
                          </a:solidFill>
                          <a:latin typeface="Verdana" charset="0"/>
                        </a:rPr>
                        <a:t>A String specifying CSS style for inline style sheet</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Example</a:t>
            </a:r>
          </a:p>
        </p:txBody>
      </p:sp>
      <p:grpSp>
        <p:nvGrpSpPr>
          <p:cNvPr id="7" name="Group 6"/>
          <p:cNvGrpSpPr/>
          <p:nvPr/>
        </p:nvGrpSpPr>
        <p:grpSpPr>
          <a:xfrm>
            <a:off x="228600" y="2286001"/>
            <a:ext cx="8705850" cy="2285999"/>
            <a:chOff x="228600" y="1371601"/>
            <a:chExt cx="8705850" cy="2285999"/>
          </a:xfrm>
        </p:grpSpPr>
        <p:sp>
          <p:nvSpPr>
            <p:cNvPr id="6" name="Text Box 1"/>
            <p:cNvSpPr txBox="1">
              <a:spLocks noChangeArrowheads="1"/>
            </p:cNvSpPr>
            <p:nvPr/>
          </p:nvSpPr>
          <p:spPr bwMode="auto">
            <a:xfrm>
              <a:off x="228600" y="19050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&lt;form </a:t>
              </a:r>
              <a:r>
                <a:rPr lang="en-US" b="1" dirty="0" err="1" smtClean="0">
                  <a:solidFill>
                    <a:srgbClr val="000000"/>
                  </a:solidFill>
                  <a:latin typeface="Courier New" pitchFamily="49" charset="0"/>
                  <a:cs typeface="Courier New" pitchFamily="49" charset="0"/>
                </a:rPr>
                <a:t>runat</a:t>
              </a:r>
              <a:r>
                <a:rPr lang="en-US" b="1" dirty="0" smtClean="0">
                  <a:solidFill>
                    <a:srgbClr val="000000"/>
                  </a:solidFill>
                  <a:latin typeface="Courier New" pitchFamily="49" charset="0"/>
                  <a:cs typeface="Courier New" pitchFamily="49" charset="0"/>
                </a:rPr>
                <a:t>="server"&gt;</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asp:Button</a:t>
              </a:r>
              <a:r>
                <a:rPr lang="en-US" b="1" dirty="0" smtClean="0">
                  <a:solidFill>
                    <a:srgbClr val="000000"/>
                  </a:solidFill>
                  <a:latin typeface="Courier New" pitchFamily="49" charset="0"/>
                  <a:cs typeface="Courier New" pitchFamily="49" charset="0"/>
                </a:rPr>
                <a:t> id="Button" Text="Submit" </a:t>
              </a:r>
              <a:r>
                <a:rPr lang="en-US" b="1" dirty="0" err="1" smtClean="0">
                  <a:solidFill>
                    <a:srgbClr val="000000"/>
                  </a:solidFill>
                  <a:latin typeface="Courier New" pitchFamily="49" charset="0"/>
                  <a:cs typeface="Courier New" pitchFamily="49" charset="0"/>
                </a:rPr>
                <a:t>runat</a:t>
              </a:r>
              <a:r>
                <a:rPr lang="en-US" b="1" dirty="0" smtClean="0">
                  <a:solidFill>
                    <a:srgbClr val="000000"/>
                  </a:solidFill>
                  <a:latin typeface="Courier New" pitchFamily="49" charset="0"/>
                  <a:cs typeface="Courier New" pitchFamily="49" charset="0"/>
                </a:rPr>
                <a:t>="server"</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Style="font: 12pt Verdana;font-weight:700;color:orange;" /&gt;</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&lt;/form&gt;</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1" dirty="0">
                <a:solidFill>
                  <a:srgbClr val="000000"/>
                </a:solidFill>
                <a:latin typeface="Courier New" pitchFamily="49" charset="0"/>
                <a:cs typeface="Courier New" pitchFamily="49" charset="0"/>
              </a:endParaRPr>
            </a:p>
          </p:txBody>
        </p:sp>
        <p:sp>
          <p:nvSpPr>
            <p:cNvPr id="5" name="Rectangle 4"/>
            <p:cNvSpPr/>
            <p:nvPr/>
          </p:nvSpPr>
          <p:spPr bwMode="auto">
            <a:xfrm>
              <a:off x="228600" y="1371601"/>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lnSpc>
                  <a:spcPct val="10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 following example sets the CSS style of a button control:</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Using Embedding Style Sheet</a:t>
            </a:r>
          </a:p>
        </p:txBody>
      </p:sp>
      <p:sp>
        <p:nvSpPr>
          <p:cNvPr id="5" name="Text Box 1"/>
          <p:cNvSpPr txBox="1">
            <a:spLocks noChangeArrowheads="1"/>
          </p:cNvSpPr>
          <p:nvPr/>
        </p:nvSpPr>
        <p:spPr bwMode="auto">
          <a:xfrm>
            <a:off x="228600" y="2552700"/>
            <a:ext cx="8686800" cy="2324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ASP.NET embeds the Themes style sheet at the bottom of the header list. While using Master Pages which can have a header content section or adding additional CSS or style tags to the header, the Themes style sheet will always end up on the bottom of the header 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dirty="0" smtClean="0">
                <a:solidFill>
                  <a:schemeClr val="bg1"/>
                </a:solidFill>
                <a:latin typeface="Calibri" pitchFamily="34" charset="0"/>
                <a:ea typeface="+mn-ea"/>
                <a:cs typeface="Calibri" pitchFamily="34" charset="0"/>
              </a:rPr>
              <a:t>Using External Style Sheet</a:t>
            </a:r>
          </a:p>
        </p:txBody>
      </p:sp>
      <p:sp>
        <p:nvSpPr>
          <p:cNvPr id="5" name="Text Box 1"/>
          <p:cNvSpPr txBox="1">
            <a:spLocks noChangeArrowheads="1"/>
          </p:cNvSpPr>
          <p:nvPr/>
        </p:nvSpPr>
        <p:spPr bwMode="auto">
          <a:xfrm>
            <a:off x="228600" y="2109786"/>
            <a:ext cx="8686800" cy="291941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lvl="2" indent="-344488" fontAlgn="auto">
              <a:lnSpc>
                <a:spcPct val="150000"/>
              </a:lnSpc>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An external cascading style sheet (CSS) contains CSS style attributes that can be applied to multiple Web pages.</a:t>
            </a:r>
          </a:p>
          <a:p>
            <a:pPr marL="344488" lvl="2" indent="-344488" fontAlgn="auto">
              <a:lnSpc>
                <a:spcPct val="150000"/>
              </a:lnSpc>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To add an external style sheet to a Web site project:</a:t>
            </a:r>
          </a:p>
          <a:p>
            <a:pPr marL="801688" lvl="3" indent="-344488" fontAlgn="auto">
              <a:lnSpc>
                <a:spcPct val="150000"/>
              </a:lnSpc>
              <a:spcAft>
                <a:spcPts val="0"/>
              </a:spcAft>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In Solution Explorer, right-click the name of the Web site project to which you want to add a style sheet, and then click Add New Item.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228600" y="1409700"/>
            <a:ext cx="8686800" cy="4381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Under </a:t>
            </a:r>
            <a:r>
              <a:rPr lang="en-US" sz="2000" b="1" dirty="0" smtClean="0">
                <a:latin typeface="Verdana" charset="0"/>
              </a:rPr>
              <a:t>Visual Studio installed templates</a:t>
            </a:r>
            <a:r>
              <a:rPr lang="en-US" sz="2000" dirty="0" smtClean="0">
                <a:latin typeface="Verdana" charset="0"/>
              </a:rPr>
              <a:t>, click </a:t>
            </a:r>
            <a:r>
              <a:rPr lang="en-US" sz="2000" b="1" dirty="0" smtClean="0">
                <a:latin typeface="Verdana" charset="0"/>
              </a:rPr>
              <a:t>Style Sheet</a:t>
            </a:r>
            <a:r>
              <a:rPr lang="en-US" sz="2000" dirty="0" smtClean="0">
                <a:latin typeface="Verdana" charset="0"/>
              </a:rPr>
              <a: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the </a:t>
            </a:r>
            <a:r>
              <a:rPr lang="en-US" sz="2000" b="1" dirty="0" smtClean="0">
                <a:latin typeface="Verdana" charset="0"/>
              </a:rPr>
              <a:t>Name</a:t>
            </a:r>
            <a:r>
              <a:rPr lang="en-US" sz="2000" dirty="0" smtClean="0">
                <a:latin typeface="Verdana" charset="0"/>
              </a:rPr>
              <a:t> box, type a name for the external style sheet and then click </a:t>
            </a:r>
            <a:r>
              <a:rPr lang="en-US" sz="2000" b="1" dirty="0" smtClean="0">
                <a:latin typeface="Verdana" charset="0"/>
              </a:rPr>
              <a:t>Add</a:t>
            </a:r>
            <a:r>
              <a:rPr lang="en-US" sz="2000" dirty="0" smtClean="0">
                <a:latin typeface="Verdana" charset="0"/>
              </a:rPr>
              <a: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To add style rules to an external style sheet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On the </a:t>
            </a:r>
            <a:r>
              <a:rPr lang="en-US" sz="2000" b="1" dirty="0" smtClean="0">
                <a:latin typeface="Verdana" charset="0"/>
              </a:rPr>
              <a:t>Styles</a:t>
            </a:r>
            <a:r>
              <a:rPr lang="en-US" sz="2000" dirty="0" smtClean="0">
                <a:latin typeface="Verdana" charset="0"/>
              </a:rPr>
              <a:t> menu, click </a:t>
            </a:r>
            <a:r>
              <a:rPr lang="en-US" sz="2000" b="1" dirty="0" smtClean="0">
                <a:latin typeface="Verdana" charset="0"/>
              </a:rPr>
              <a:t>Add Style Rule</a:t>
            </a:r>
            <a:r>
              <a:rPr lang="en-US" sz="2000" dirty="0" smtClean="0">
                <a:latin typeface="Verdana" charset="0"/>
              </a:rPr>
              <a: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a:t>
            </a:r>
            <a:r>
              <a:rPr lang="en-US" sz="2000" b="1" dirty="0" smtClean="0">
                <a:latin typeface="Verdana" charset="0"/>
              </a:rPr>
              <a:t>Add Style Rule</a:t>
            </a:r>
            <a:r>
              <a:rPr lang="en-US" sz="2000" dirty="0" smtClean="0">
                <a:latin typeface="Verdana" charset="0"/>
              </a:rPr>
              <a:t> dialog box appears.</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the </a:t>
            </a:r>
            <a:r>
              <a:rPr lang="en-US" sz="2000" b="1" dirty="0" smtClean="0">
                <a:latin typeface="Verdana" charset="0"/>
              </a:rPr>
              <a:t>Add Style Rule</a:t>
            </a:r>
            <a:r>
              <a:rPr lang="en-US" sz="2000" dirty="0" smtClean="0">
                <a:latin typeface="Verdana" charset="0"/>
              </a:rPr>
              <a:t> dialog box, select one of the following CSS selectors and then click </a:t>
            </a:r>
            <a:r>
              <a:rPr lang="en-US" sz="2000" b="1" dirty="0" smtClean="0">
                <a:latin typeface="Verdana" charset="0"/>
              </a:rPr>
              <a:t>OK</a:t>
            </a:r>
            <a:r>
              <a:rPr lang="en-US" sz="2000" dirty="0" smtClean="0">
                <a:latin typeface="Verdana" charset="0"/>
              </a:rPr>
              <a:t>:</a:t>
            </a:r>
            <a:endParaRPr lang="en-US" sz="2000" dirty="0">
              <a:latin typeface="Verdana"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1444</Words>
  <PresentationFormat>On-screen Show (4:3)</PresentationFormat>
  <Paragraphs>184</Paragraphs>
  <Slides>25</Slides>
  <Notes>25</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HP</cp:lastModifiedBy>
  <cp:revision>33</cp:revision>
  <cp:lastPrinted>1601-01-01T00:00:00Z</cp:lastPrinted>
  <dcterms:created xsi:type="dcterms:W3CDTF">1601-01-01T00:00:00Z</dcterms:created>
  <dcterms:modified xsi:type="dcterms:W3CDTF">2015-09-18T09:05:11Z</dcterms:modified>
</cp:coreProperties>
</file>