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2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144000" cy="6858000" type="screen4x3"/>
  <p:notesSz cx="6858000" cy="91440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3388A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26" autoAdjust="0"/>
    <p:restoredTop sz="94660"/>
  </p:normalViewPr>
  <p:slideViewPr>
    <p:cSldViewPr>
      <p:cViewPr varScale="1">
        <p:scale>
          <a:sx n="68" d="100"/>
          <a:sy n="68" d="100"/>
        </p:scale>
        <p:origin x="-1470"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p:cNvSpPr>
            <a:spLocks noGrp="1" noRot="1" noChangeAspect="1" noChangeArrowheads="1"/>
          </p:cNvSpPr>
          <p:nvPr>
            <p:ph type="sldImg"/>
          </p:nvPr>
        </p:nvSpPr>
        <p:spPr bwMode="auto">
          <a:xfrm>
            <a:off x="1371600" y="763588"/>
            <a:ext cx="5027613" cy="3770312"/>
          </a:xfrm>
          <a:prstGeom prst="rect">
            <a:avLst/>
          </a:prstGeom>
          <a:noFill/>
          <a:ln w="9525">
            <a:noFill/>
            <a:round/>
            <a:headEnd/>
            <a:tailEnd/>
          </a:ln>
          <a:effectLst/>
        </p:spPr>
      </p:sp>
      <p:sp>
        <p:nvSpPr>
          <p:cNvPr id="5122"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5123"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4"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5"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6"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fld id="{AA523A10-7558-4E1C-95A1-D2DDCE9A77E9}"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6B4A48D-3E75-4129-B76A-62EB2DFF06A8}" type="slidenum">
              <a:rPr lang="en-US"/>
              <a:pPr/>
              <a:t>1</a:t>
            </a:fld>
            <a:endParaRPr lang="en-US"/>
          </a:p>
        </p:txBody>
      </p:sp>
      <p:sp>
        <p:nvSpPr>
          <p:cNvPr id="1331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314"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872851ED-5146-4E2B-9A38-41BE3C2F0980}" type="slidenum">
              <a:rPr lang="en-US"/>
              <a:pPr/>
              <a:t>2</a:t>
            </a:fld>
            <a:endParaRPr lang="en-US"/>
          </a:p>
        </p:txBody>
      </p:sp>
      <p:sp>
        <p:nvSpPr>
          <p:cNvPr id="1433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95AEFC85-56A7-462F-BAEB-57E21B87D401}" type="slidenum">
              <a:rPr lang="en-US">
                <a:solidFill>
                  <a:srgbClr val="000000"/>
                </a:solidFill>
                <a:latin typeface="+mn-lt" charset="0"/>
              </a:rPr>
              <a:pPr hangingPunct="1">
                <a:lnSpc>
                  <a:spcPct val="100000"/>
                </a:lnSpc>
                <a:tabLst>
                  <a:tab pos="723900" algn="l"/>
                  <a:tab pos="1447800" algn="l"/>
                  <a:tab pos="2171700" algn="l"/>
                  <a:tab pos="2895600" algn="l"/>
                </a:tabLst>
              </a:pPr>
              <a:t>2</a:t>
            </a:fld>
            <a:endParaRPr lang="en-US">
              <a:solidFill>
                <a:srgbClr val="000000"/>
              </a:solidFill>
              <a:latin typeface="+mn-lt" charset="0"/>
            </a:endParaRPr>
          </a:p>
        </p:txBody>
      </p:sp>
      <p:sp>
        <p:nvSpPr>
          <p:cNvPr id="1433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339" name="Rectangle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en-US" sz="2000">
              <a:latin typeface="Arial" charset="0"/>
              <a:ea typeface="Microsoft YaHei"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4F5C20D-C1D5-4265-B596-E958A2ECA578}" type="slidenum">
              <a:rPr lang="en-US"/>
              <a:pPr/>
              <a:t>3</a:t>
            </a:fld>
            <a:endParaRPr lang="en-US"/>
          </a:p>
        </p:txBody>
      </p:sp>
      <p:sp>
        <p:nvSpPr>
          <p:cNvPr id="1536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5362"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600CBB7-40A4-412E-86A6-40AD60E9C294}" type="slidenum">
              <a:rPr lang="en-US"/>
              <a:pPr/>
              <a:t>4</a:t>
            </a:fld>
            <a:endParaRPr lang="en-US"/>
          </a:p>
        </p:txBody>
      </p:sp>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C247B74-43FC-442C-91C8-6F4D3DA66705}" type="slidenum">
              <a:rPr lang="en-US"/>
              <a:pPr/>
              <a:t>5</a:t>
            </a:fld>
            <a:endParaRPr lang="en-US"/>
          </a:p>
        </p:txBody>
      </p:sp>
      <p:sp>
        <p:nvSpPr>
          <p:cNvPr id="1740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741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78EB275-F0B3-4B03-B8FD-19597809C385}" type="slidenum">
              <a:rPr lang="en-US"/>
              <a:pPr/>
              <a:t>6</a:t>
            </a:fld>
            <a:endParaRPr lang="en-US"/>
          </a:p>
        </p:txBody>
      </p:sp>
      <p:sp>
        <p:nvSpPr>
          <p:cNvPr id="1843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F3D72A0-F8E6-44B8-8A44-8BF35F588C65}" type="slidenum">
              <a:rPr lang="en-US"/>
              <a:pPr/>
              <a:t>7</a:t>
            </a:fld>
            <a:endParaRPr lang="en-US"/>
          </a:p>
        </p:txBody>
      </p:sp>
      <p:sp>
        <p:nvSpPr>
          <p:cNvPr id="1228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290"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4963"/>
            <a:ext cx="2055813" cy="4524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019800" cy="4524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20675"/>
            <a:ext cx="2055813" cy="58086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75"/>
            <a:ext cx="6019800" cy="58086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912813"/>
            <a:ext cx="8331200" cy="54038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13"/>
            <a:ext cx="4089400" cy="54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13"/>
            <a:ext cx="4089400" cy="54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2813"/>
            <a:ext cx="8331200" cy="54038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20675"/>
            <a:ext cx="2082800" cy="5995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75"/>
            <a:ext cx="6096000" cy="59959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title"/>
          </p:nvPr>
        </p:nvSpPr>
        <p:spPr bwMode="auto">
          <a:xfrm>
            <a:off x="685800" y="2130425"/>
            <a:ext cx="7770813" cy="1468438"/>
          </a:xfrm>
          <a:prstGeom prst="rect">
            <a:avLst/>
          </a:prstGeom>
          <a:no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
        <p:nvSpPr>
          <p:cNvPr id="1036" name="Rectangle 12"/>
          <p:cNvSpPr>
            <a:spLocks noGrp="1" noChangeArrowheads="1"/>
          </p:cNvSpPr>
          <p:nvPr>
            <p:ph type="body" idx="1"/>
          </p:nvPr>
        </p:nvSpPr>
        <p:spPr bwMode="auto">
          <a:xfrm>
            <a:off x="457200" y="1604963"/>
            <a:ext cx="8228013"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96" r:id="rId12"/>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1" name="Rectangle 13"/>
          <p:cNvSpPr>
            <a:spLocks noGrp="1" noChangeArrowheads="1"/>
          </p:cNvSpPr>
          <p:nvPr>
            <p:ph type="title"/>
          </p:nvPr>
        </p:nvSpPr>
        <p:spPr bwMode="auto">
          <a:xfrm>
            <a:off x="457200" y="320675"/>
            <a:ext cx="8224838" cy="425450"/>
          </a:xfrm>
          <a:prstGeom prst="rect">
            <a:avLst/>
          </a:prstGeom>
          <a:no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
        <p:nvSpPr>
          <p:cNvPr id="2062" name="Rectangle 14"/>
          <p:cNvSpPr>
            <a:spLocks noGrp="1" noChangeArrowheads="1"/>
          </p:cNvSpPr>
          <p:nvPr>
            <p:ph type="body" idx="1"/>
          </p:nvPr>
        </p:nvSpPr>
        <p:spPr bwMode="auto">
          <a:xfrm>
            <a:off x="457200" y="1604963"/>
            <a:ext cx="8228013"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85" name="Rectangle 13"/>
          <p:cNvSpPr>
            <a:spLocks noGrp="1" noChangeArrowheads="1"/>
          </p:cNvSpPr>
          <p:nvPr>
            <p:ph type="title"/>
          </p:nvPr>
        </p:nvSpPr>
        <p:spPr bwMode="auto">
          <a:xfrm>
            <a:off x="457200" y="320675"/>
            <a:ext cx="8224838" cy="425450"/>
          </a:xfrm>
          <a:prstGeom prst="rect">
            <a:avLst/>
          </a:prstGeom>
          <a:no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04800" y="1752600"/>
            <a:ext cx="8458201" cy="2514600"/>
          </a:xfrm>
          <a:prstGeom prst="rect">
            <a:avLst/>
          </a:prstGeom>
          <a:solidFill>
            <a:srgbClr val="3388A9"/>
          </a:solidFill>
          <a:ln w="9525">
            <a:noFill/>
            <a:round/>
            <a:headEnd/>
            <a:tailEnd/>
          </a:ln>
          <a:effectLst/>
        </p:spPr>
        <p:txBody>
          <a:bodyPr lIns="90000" tIns="46800" rIns="90000" bIns="46800" anchor="ctr"/>
          <a:lstStyle/>
          <a:p>
            <a:pPr algn="ctr" hangingPunct="1">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4000" b="1" dirty="0" smtClean="0">
                <a:solidFill>
                  <a:schemeClr val="bg1"/>
                </a:solidFill>
                <a:latin typeface="Calibri" pitchFamily="34" charset="0"/>
                <a:ea typeface="Verdana" pitchFamily="34" charset="0"/>
                <a:cs typeface="Calibri" pitchFamily="34" charset="0"/>
              </a:rPr>
              <a:t>Course: </a:t>
            </a:r>
            <a:r>
              <a:rPr lang="en-US" sz="4000" b="1" dirty="0" smtClean="0">
                <a:solidFill>
                  <a:schemeClr val="bg1"/>
                </a:solidFill>
                <a:latin typeface="Calibri" pitchFamily="34" charset="0"/>
                <a:ea typeface="Verdana" pitchFamily="34" charset="0"/>
                <a:cs typeface="Calibri" pitchFamily="34" charset="0"/>
              </a:rPr>
              <a:t>Developing </a:t>
            </a:r>
            <a:r>
              <a:rPr lang="en-US" sz="4000" b="1" dirty="0">
                <a:solidFill>
                  <a:schemeClr val="bg1"/>
                </a:solidFill>
                <a:latin typeface="Calibri" pitchFamily="34" charset="0"/>
                <a:ea typeface="Verdana" pitchFamily="34" charset="0"/>
                <a:cs typeface="Calibri" pitchFamily="34" charset="0"/>
              </a:rPr>
              <a:t>W</a:t>
            </a:r>
            <a:r>
              <a:rPr lang="en-US" sz="4000" b="1" dirty="0" smtClean="0">
                <a:solidFill>
                  <a:schemeClr val="bg1"/>
                </a:solidFill>
                <a:latin typeface="Calibri" pitchFamily="34" charset="0"/>
                <a:ea typeface="Verdana" pitchFamily="34" charset="0"/>
                <a:cs typeface="Calibri" pitchFamily="34" charset="0"/>
              </a:rPr>
              <a:t>eb </a:t>
            </a:r>
            <a:r>
              <a:rPr lang="en-US" sz="4000" b="1" dirty="0">
                <a:solidFill>
                  <a:schemeClr val="bg1"/>
                </a:solidFill>
                <a:latin typeface="Calibri" pitchFamily="34" charset="0"/>
                <a:ea typeface="Verdana" pitchFamily="34" charset="0"/>
                <a:cs typeface="Calibri" pitchFamily="34" charset="0"/>
              </a:rPr>
              <a:t>A</a:t>
            </a:r>
            <a:r>
              <a:rPr lang="en-US" sz="4000" b="1" dirty="0" smtClean="0">
                <a:solidFill>
                  <a:schemeClr val="bg1"/>
                </a:solidFill>
                <a:latin typeface="Calibri" pitchFamily="34" charset="0"/>
                <a:ea typeface="Verdana" pitchFamily="34" charset="0"/>
                <a:cs typeface="Calibri" pitchFamily="34" charset="0"/>
              </a:rPr>
              <a:t>pplication </a:t>
            </a:r>
            <a:r>
              <a:rPr lang="en-US" sz="4000" b="1" dirty="0">
                <a:solidFill>
                  <a:schemeClr val="bg1"/>
                </a:solidFill>
                <a:latin typeface="Calibri" pitchFamily="34" charset="0"/>
                <a:ea typeface="Verdana" pitchFamily="34" charset="0"/>
                <a:cs typeface="Calibri" pitchFamily="34" charset="0"/>
              </a:rPr>
              <a:t>using ADO.NET </a:t>
            </a:r>
            <a:r>
              <a:rPr lang="en-US" sz="4000" b="1" dirty="0" smtClean="0">
                <a:solidFill>
                  <a:schemeClr val="bg1"/>
                </a:solidFill>
                <a:latin typeface="Calibri" pitchFamily="34" charset="0"/>
                <a:ea typeface="Verdana" pitchFamily="34" charset="0"/>
                <a:cs typeface="Calibri" pitchFamily="34" charset="0"/>
              </a:rPr>
              <a:t>and </a:t>
            </a:r>
            <a:r>
              <a:rPr lang="en-US" sz="4000" b="1" dirty="0">
                <a:solidFill>
                  <a:schemeClr val="bg1"/>
                </a:solidFill>
                <a:latin typeface="Calibri" pitchFamily="34" charset="0"/>
                <a:ea typeface="Verdana" pitchFamily="34" charset="0"/>
                <a:cs typeface="Calibri" pitchFamily="34" charset="0"/>
              </a:rPr>
              <a:t>ASP.NET </a:t>
            </a:r>
          </a:p>
          <a:p>
            <a:pPr algn="ctr" hangingPunct="1">
              <a:lnSpc>
                <a:spcPct val="100000"/>
              </a:lnSpc>
              <a:buClr>
                <a:schemeClr val="tx2"/>
              </a:buClr>
              <a:buSzPct val="8500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pPr>
            <a:r>
              <a:rPr lang="en-US" sz="4000" b="1" dirty="0" smtClean="0">
                <a:solidFill>
                  <a:schemeClr val="bg1"/>
                </a:solidFill>
                <a:latin typeface="Calibri" pitchFamily="34" charset="0"/>
                <a:ea typeface="MS Gothic" charset="-128"/>
                <a:cs typeface="Calibri" pitchFamily="34" charset="0"/>
              </a:rPr>
              <a:t>Session: </a:t>
            </a:r>
            <a:r>
              <a:rPr lang="en-US" sz="4000" b="1" dirty="0" smtClean="0">
                <a:solidFill>
                  <a:schemeClr val="bg1"/>
                </a:solidFill>
                <a:latin typeface="Calibri" pitchFamily="34" charset="0"/>
                <a:ea typeface="MS Gothic" charset="-128"/>
                <a:cs typeface="Calibri" pitchFamily="34" charset="0"/>
              </a:rPr>
              <a:t>Data Binding</a:t>
            </a:r>
            <a:endParaRPr lang="en-US" sz="4000" b="1" dirty="0">
              <a:solidFill>
                <a:schemeClr val="bg1"/>
              </a:solidFill>
              <a:latin typeface="Calibri" pitchFamily="34" charset="0"/>
              <a:ea typeface="MS Gothic" charset="-128"/>
              <a:cs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Data Source Control</a:t>
            </a:r>
          </a:p>
        </p:txBody>
      </p:sp>
      <p:sp>
        <p:nvSpPr>
          <p:cNvPr id="5" name="Rectangle 3"/>
          <p:cNvSpPr>
            <a:spLocks noChangeArrowheads="1"/>
          </p:cNvSpPr>
          <p:nvPr/>
        </p:nvSpPr>
        <p:spPr bwMode="gray">
          <a:xfrm>
            <a:off x="228600" y="1676400"/>
            <a:ext cx="8616633" cy="2286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solidFill>
                  <a:srgbClr val="000000"/>
                </a:solidFill>
                <a:latin typeface="Verdana" charset="0"/>
              </a:rPr>
              <a:t>Enables to use Language-Integrated Query (LINQ) in an ASP.NET Web page through declarative markup in order to retrieve and modify data from a data object. Supports automatic generation of select, update, insert, and delete commands. The control also supports sorting, filtering, and paging.</a:t>
            </a:r>
            <a:endParaRPr lang="en-US" sz="2000" dirty="0">
              <a:solidFill>
                <a:srgbClr val="000000"/>
              </a:solidFill>
              <a:latin typeface="Verdana" charset="0"/>
            </a:endParaRPr>
          </a:p>
        </p:txBody>
      </p:sp>
      <p:sp>
        <p:nvSpPr>
          <p:cNvPr id="6" name="Rectangle 3"/>
          <p:cNvSpPr>
            <a:spLocks noChangeArrowheads="1"/>
          </p:cNvSpPr>
          <p:nvPr/>
        </p:nvSpPr>
        <p:spPr bwMode="gray">
          <a:xfrm>
            <a:off x="228600" y="4648200"/>
            <a:ext cx="8616633" cy="186738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solidFill>
                  <a:srgbClr val="000000"/>
                </a:solidFill>
                <a:latin typeface="Verdana" charset="0"/>
              </a:rPr>
              <a:t>Enables you to bind to data that is based on the Entity Data Model (EDM). Supports automatic generation of update, insert, delete, and select commands. The control also supports sorting, filtering and paging.</a:t>
            </a:r>
            <a:endParaRPr lang="en-US" sz="2000" dirty="0">
              <a:solidFill>
                <a:srgbClr val="000000"/>
              </a:solidFill>
              <a:latin typeface="Verdana" charset="0"/>
            </a:endParaRPr>
          </a:p>
        </p:txBody>
      </p:sp>
      <p:sp>
        <p:nvSpPr>
          <p:cNvPr id="7" name="Rectangle 6"/>
          <p:cNvSpPr/>
          <p:nvPr/>
        </p:nvSpPr>
        <p:spPr>
          <a:xfrm>
            <a:off x="228600" y="1143000"/>
            <a:ext cx="2691089" cy="507831"/>
          </a:xfrm>
          <a:prstGeom prst="rect">
            <a:avLst/>
          </a:prstGeom>
        </p:spPr>
        <p:style>
          <a:lnRef idx="3">
            <a:schemeClr val="lt1"/>
          </a:lnRef>
          <a:fillRef idx="1">
            <a:schemeClr val="accent1"/>
          </a:fillRef>
          <a:effectRef idx="1">
            <a:schemeClr val="accent1"/>
          </a:effectRef>
          <a:fontRef idx="minor">
            <a:schemeClr val="lt1"/>
          </a:fontRef>
        </p:style>
        <p:txBody>
          <a:bodyPr wrap="square" anchor="ctr">
            <a:spAutoFit/>
          </a:bodyPr>
          <a:lstStyle/>
          <a:p>
            <a:pPr>
              <a:lnSpc>
                <a:spcPct val="150000"/>
              </a:lnSpc>
            </a:pPr>
            <a:r>
              <a:rPr lang="en-US" sz="2000" b="1" dirty="0" err="1" smtClean="0">
                <a:solidFill>
                  <a:schemeClr val="bg1"/>
                </a:solidFill>
                <a:latin typeface="Verdana" charset="0"/>
              </a:rPr>
              <a:t>LingDataSource</a:t>
            </a:r>
            <a:r>
              <a:rPr lang="en-US" sz="2000" b="1" dirty="0" smtClean="0">
                <a:solidFill>
                  <a:schemeClr val="bg1"/>
                </a:solidFill>
                <a:latin typeface="Verdana" charset="0"/>
              </a:rPr>
              <a:t>: </a:t>
            </a:r>
            <a:endParaRPr lang="en-US" sz="2000" dirty="0">
              <a:solidFill>
                <a:schemeClr val="bg1"/>
              </a:solidFill>
            </a:endParaRPr>
          </a:p>
        </p:txBody>
      </p:sp>
      <p:sp>
        <p:nvSpPr>
          <p:cNvPr id="8" name="Rectangle 7"/>
          <p:cNvSpPr/>
          <p:nvPr/>
        </p:nvSpPr>
        <p:spPr>
          <a:xfrm>
            <a:off x="228600" y="4114800"/>
            <a:ext cx="3200400" cy="553998"/>
          </a:xfrm>
          <a:prstGeom prst="rect">
            <a:avLst/>
          </a:prstGeom>
        </p:spPr>
        <p:style>
          <a:lnRef idx="3">
            <a:schemeClr val="lt1"/>
          </a:lnRef>
          <a:fillRef idx="1">
            <a:schemeClr val="accent1"/>
          </a:fillRef>
          <a:effectRef idx="1">
            <a:schemeClr val="accent1"/>
          </a:effectRef>
          <a:fontRef idx="minor">
            <a:schemeClr val="lt1"/>
          </a:fontRef>
        </p:style>
        <p:txBody>
          <a:bodyPr wrap="square" anchor="ctr">
            <a:spAutoFit/>
          </a:bodyPr>
          <a:lstStyle/>
          <a:p>
            <a:pPr>
              <a:lnSpc>
                <a:spcPct val="150000"/>
              </a:lnSpc>
            </a:pPr>
            <a:r>
              <a:rPr lang="en-US" sz="2000" b="1" dirty="0" err="1" smtClean="0">
                <a:solidFill>
                  <a:schemeClr val="bg1"/>
                </a:solidFill>
                <a:latin typeface="Verdana" charset="0"/>
              </a:rPr>
              <a:t>EntityDataSource</a:t>
            </a:r>
            <a:r>
              <a:rPr lang="en-US" sz="2000" b="1" dirty="0" smtClean="0">
                <a:solidFill>
                  <a:schemeClr val="bg1"/>
                </a:solidFill>
                <a:latin typeface="Verdana"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Data-bound Web Server Controls</a:t>
            </a:r>
          </a:p>
        </p:txBody>
      </p:sp>
      <p:sp>
        <p:nvSpPr>
          <p:cNvPr id="5" name="Rectangle 3"/>
          <p:cNvSpPr>
            <a:spLocks noChangeArrowheads="1"/>
          </p:cNvSpPr>
          <p:nvPr/>
        </p:nvSpPr>
        <p:spPr bwMode="gray">
          <a:xfrm>
            <a:off x="304800" y="1143000"/>
            <a:ext cx="8616633" cy="2286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solidFill>
                  <a:srgbClr val="000000"/>
                </a:solidFill>
                <a:latin typeface="Verdana" charset="0"/>
              </a:rPr>
              <a:t>Data-bound web server controls are controls that can be bound to a data source control to make it easy to display and modify data in your web application. All of these controls provide a variety of properties that you can set to control the appearance of the UI that they generate.</a:t>
            </a:r>
          </a:p>
        </p:txBody>
      </p:sp>
      <p:sp>
        <p:nvSpPr>
          <p:cNvPr id="6" name="Rectangle 3"/>
          <p:cNvSpPr>
            <a:spLocks noChangeArrowheads="1"/>
          </p:cNvSpPr>
          <p:nvPr/>
        </p:nvSpPr>
        <p:spPr bwMode="gray">
          <a:xfrm>
            <a:off x="228600" y="3581400"/>
            <a:ext cx="8616633" cy="23621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solidFill>
                  <a:srgbClr val="000000"/>
                </a:solidFill>
                <a:latin typeface="Verdana" charset="0"/>
              </a:rPr>
              <a:t>A template is a block of HTML markup that includes special variables that you use to specify where and how the bound data is to be displayed. When the control is rendered, the variables are replaced with actual data and the HTML is rendered to the browser.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Base Classes for Data-bound Controls</a:t>
            </a:r>
          </a:p>
        </p:txBody>
      </p:sp>
      <p:sp>
        <p:nvSpPr>
          <p:cNvPr id="5" name="Rectangle 3"/>
          <p:cNvSpPr>
            <a:spLocks noChangeArrowheads="1"/>
          </p:cNvSpPr>
          <p:nvPr/>
        </p:nvSpPr>
        <p:spPr bwMode="gray">
          <a:xfrm>
            <a:off x="228600" y="1219200"/>
            <a:ext cx="8616633" cy="2743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2900" indent="-342900">
              <a:lnSpc>
                <a:spcPct val="150000"/>
              </a:lnSpc>
              <a:spcBef>
                <a:spcPts val="0"/>
              </a:spcBef>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err="1" smtClean="0">
                <a:solidFill>
                  <a:srgbClr val="000000"/>
                </a:solidFill>
                <a:latin typeface="Verdana" charset="0"/>
              </a:rPr>
              <a:t>BaseDataBoundControl</a:t>
            </a:r>
            <a:r>
              <a:rPr lang="en-US" sz="2000" dirty="0" smtClean="0">
                <a:solidFill>
                  <a:srgbClr val="000000"/>
                </a:solidFill>
                <a:latin typeface="Verdana" charset="0"/>
              </a:rPr>
              <a:t> derives from </a:t>
            </a:r>
            <a:r>
              <a:rPr lang="en-US" sz="2000" dirty="0" err="1" smtClean="0">
                <a:solidFill>
                  <a:srgbClr val="000000"/>
                </a:solidFill>
                <a:latin typeface="Verdana" charset="0"/>
              </a:rPr>
              <a:t>WebControl</a:t>
            </a:r>
            <a:r>
              <a:rPr lang="en-US" sz="2000" dirty="0" smtClean="0">
                <a:solidFill>
                  <a:srgbClr val="000000"/>
                </a:solidFill>
                <a:latin typeface="Verdana" charset="0"/>
              </a:rPr>
              <a:t> and extends it with the two aforementioned properties </a:t>
            </a:r>
            <a:r>
              <a:rPr lang="en-US" sz="2000" dirty="0" err="1" smtClean="0">
                <a:solidFill>
                  <a:srgbClr val="000000"/>
                </a:solidFill>
                <a:latin typeface="Verdana" charset="0"/>
              </a:rPr>
              <a:t>DataSource</a:t>
            </a:r>
            <a:r>
              <a:rPr lang="en-US" sz="2000" dirty="0" smtClean="0">
                <a:solidFill>
                  <a:srgbClr val="000000"/>
                </a:solidFill>
                <a:latin typeface="Verdana" charset="0"/>
              </a:rPr>
              <a:t> and </a:t>
            </a:r>
            <a:r>
              <a:rPr lang="en-US" sz="2000" dirty="0" err="1" smtClean="0">
                <a:solidFill>
                  <a:srgbClr val="000000"/>
                </a:solidFill>
                <a:latin typeface="Verdana" charset="0"/>
              </a:rPr>
              <a:t>DataSourceID</a:t>
            </a:r>
            <a:r>
              <a:rPr lang="en-US" sz="2000" dirty="0" smtClean="0">
                <a:solidFill>
                  <a:srgbClr val="000000"/>
                </a:solidFill>
                <a:latin typeface="Verdana" charset="0"/>
              </a:rPr>
              <a:t>.</a:t>
            </a:r>
          </a:p>
          <a:p>
            <a:pPr marL="342900" indent="-342900">
              <a:lnSpc>
                <a:spcPct val="150000"/>
              </a:lnSpc>
              <a:spcBef>
                <a:spcPts val="0"/>
              </a:spcBef>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solidFill>
                  <a:srgbClr val="000000"/>
                </a:solidFill>
                <a:latin typeface="Verdana" charset="0"/>
              </a:rPr>
              <a:t>In addition, the class overrides the method </a:t>
            </a:r>
            <a:r>
              <a:rPr lang="en-US" sz="2000" dirty="0" err="1" smtClean="0">
                <a:solidFill>
                  <a:srgbClr val="000000"/>
                </a:solidFill>
                <a:latin typeface="Verdana" charset="0"/>
              </a:rPr>
              <a:t>DataBind</a:t>
            </a:r>
            <a:r>
              <a:rPr lang="en-US" sz="2000" dirty="0" smtClean="0">
                <a:solidFill>
                  <a:srgbClr val="000000"/>
                </a:solidFill>
                <a:latin typeface="Verdana" charset="0"/>
              </a:rPr>
              <a:t>.</a:t>
            </a:r>
          </a:p>
          <a:p>
            <a:pPr marL="342900" indent="-342900">
              <a:lnSpc>
                <a:spcPct val="150000"/>
              </a:lnSpc>
              <a:spcBef>
                <a:spcPts val="0"/>
              </a:spcBef>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err="1" smtClean="0">
                <a:solidFill>
                  <a:srgbClr val="000000"/>
                </a:solidFill>
                <a:latin typeface="Verdana" charset="0"/>
              </a:rPr>
              <a:t>The DataBind</a:t>
            </a:r>
            <a:r>
              <a:rPr lang="en-US" sz="2000" dirty="0" smtClean="0">
                <a:solidFill>
                  <a:srgbClr val="000000"/>
                </a:solidFill>
                <a:latin typeface="Verdana" charset="0"/>
              </a:rPr>
              <a:t> method is common to all controls and represents the entry point in any control's data binding pipeline.		</a:t>
            </a:r>
          </a:p>
        </p:txBody>
      </p:sp>
      <p:sp>
        <p:nvSpPr>
          <p:cNvPr id="6" name="Rectangle 5"/>
          <p:cNvSpPr/>
          <p:nvPr/>
        </p:nvSpPr>
        <p:spPr>
          <a:xfrm>
            <a:off x="914400" y="4343400"/>
            <a:ext cx="7315200" cy="1723549"/>
          </a:xfrm>
          <a:prstGeom prst="rect">
            <a:avLst/>
          </a:prstGeom>
          <a:ln w="12700">
            <a:solidFill>
              <a:schemeClr val="accent2"/>
            </a:solidFill>
          </a:ln>
        </p:spPr>
        <p:txBody>
          <a:bodyPr wrap="square">
            <a:spAutoFit/>
          </a:bodyPr>
          <a:lstStyle/>
          <a:p>
            <a:pPr>
              <a:lnSpc>
                <a:spcPct val="10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smtClean="0">
                <a:solidFill>
                  <a:srgbClr val="000000"/>
                </a:solidFill>
                <a:latin typeface="Courier New" pitchFamily="49" charset="0"/>
                <a:cs typeface="Courier New" pitchFamily="49" charset="0"/>
              </a:rPr>
              <a:t>public override void </a:t>
            </a:r>
            <a:r>
              <a:rPr lang="en-US" b="1" dirty="0" err="1" smtClean="0">
                <a:solidFill>
                  <a:srgbClr val="000000"/>
                </a:solidFill>
                <a:latin typeface="Courier New" pitchFamily="49" charset="0"/>
                <a:cs typeface="Courier New" pitchFamily="49" charset="0"/>
              </a:rPr>
              <a:t>DataBind</a:t>
            </a:r>
            <a:r>
              <a:rPr lang="en-US" b="1" dirty="0" smtClean="0">
                <a:solidFill>
                  <a:srgbClr val="000000"/>
                </a:solidFill>
                <a:latin typeface="Courier New" pitchFamily="49" charset="0"/>
                <a:cs typeface="Courier New" pitchFamily="49" charset="0"/>
              </a:rPr>
              <a:t>()</a:t>
            </a:r>
          </a:p>
          <a:p>
            <a:pPr>
              <a:lnSpc>
                <a:spcPct val="10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smtClean="0">
                <a:solidFill>
                  <a:srgbClr val="000000"/>
                </a:solidFill>
                <a:latin typeface="Courier New" pitchFamily="49" charset="0"/>
                <a:cs typeface="Courier New" pitchFamily="49" charset="0"/>
              </a:rPr>
              <a:t>			{</a:t>
            </a:r>
          </a:p>
          <a:p>
            <a:pPr>
              <a:lnSpc>
                <a:spcPct val="10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this.PerformSelect</a:t>
            </a:r>
            <a:r>
              <a:rPr lang="en-US" b="1" dirty="0" smtClean="0">
                <a:solidFill>
                  <a:srgbClr val="000000"/>
                </a:solidFill>
                <a:latin typeface="Courier New" pitchFamily="49" charset="0"/>
                <a:cs typeface="Courier New" pitchFamily="49" charset="0"/>
              </a:rPr>
              <a:t>();</a:t>
            </a:r>
          </a:p>
          <a:p>
            <a:pPr>
              <a:lnSpc>
                <a:spcPct val="10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smtClean="0">
                <a:solidFill>
                  <a:srgbClr val="000000"/>
                </a:solidFill>
                <a:latin typeface="Courier New" pitchFamily="49" charset="0"/>
                <a:cs typeface="Courier New" pitchFamily="49" charset="0"/>
              </a:rPr>
              <a:t>			}</a:t>
            </a:r>
            <a:endParaRPr lang="en-US" sz="3200" b="1" dirty="0">
              <a:solidFill>
                <a:srgbClr val="000000"/>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7200" y="1905000"/>
            <a:ext cx="8432800" cy="2740025"/>
          </a:xfrm>
          <a:prstGeom prst="rect">
            <a:avLst/>
          </a:prstGeom>
          <a:solidFill>
            <a:srgbClr val="3388A9"/>
          </a:solidFill>
          <a:ln w="9525">
            <a:noFill/>
            <a:round/>
            <a:headEnd/>
            <a:tailEnd/>
          </a:ln>
          <a:effectLst/>
        </p:spPr>
        <p:txBody>
          <a:bodyPr lIns="90000" tIns="46800" rIns="90000" bIns="46800" anchor="ctr"/>
          <a:lstStyle/>
          <a:p>
            <a:pPr algn="ctr" hangingPunct="1">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latin typeface="Calibri" pitchFamily="34" charset="0"/>
                <a:ea typeface="Verdana" pitchFamily="34" charset="0"/>
                <a:cs typeface="Calibri" pitchFamily="34" charset="0"/>
              </a:rPr>
              <a:t>Course: </a:t>
            </a:r>
            <a:r>
              <a:rPr lang="en-US" sz="4000" dirty="0" smtClean="0">
                <a:solidFill>
                  <a:schemeClr val="bg1"/>
                </a:solidFill>
                <a:latin typeface="Calibri" pitchFamily="34" charset="0"/>
                <a:ea typeface="Verdana" pitchFamily="34" charset="0"/>
                <a:cs typeface="Calibri" pitchFamily="34" charset="0"/>
              </a:rPr>
              <a:t>Developing </a:t>
            </a:r>
            <a:r>
              <a:rPr lang="en-US" sz="4000" dirty="0">
                <a:solidFill>
                  <a:schemeClr val="bg1"/>
                </a:solidFill>
                <a:latin typeface="Calibri" pitchFamily="34" charset="0"/>
                <a:ea typeface="Verdana" pitchFamily="34" charset="0"/>
                <a:cs typeface="Calibri" pitchFamily="34" charset="0"/>
              </a:rPr>
              <a:t>W</a:t>
            </a:r>
            <a:r>
              <a:rPr lang="en-US" sz="4000" dirty="0" smtClean="0">
                <a:solidFill>
                  <a:schemeClr val="bg1"/>
                </a:solidFill>
                <a:latin typeface="Calibri" pitchFamily="34" charset="0"/>
                <a:ea typeface="Verdana" pitchFamily="34" charset="0"/>
                <a:cs typeface="Calibri" pitchFamily="34" charset="0"/>
              </a:rPr>
              <a:t>eb </a:t>
            </a:r>
            <a:r>
              <a:rPr lang="en-US" sz="4000" dirty="0">
                <a:solidFill>
                  <a:schemeClr val="bg1"/>
                </a:solidFill>
                <a:latin typeface="Calibri" pitchFamily="34" charset="0"/>
                <a:ea typeface="Verdana" pitchFamily="34" charset="0"/>
                <a:cs typeface="Calibri" pitchFamily="34" charset="0"/>
              </a:rPr>
              <a:t>A</a:t>
            </a:r>
            <a:r>
              <a:rPr lang="en-US" sz="4000" dirty="0" smtClean="0">
                <a:solidFill>
                  <a:schemeClr val="bg1"/>
                </a:solidFill>
                <a:latin typeface="Calibri" pitchFamily="34" charset="0"/>
                <a:ea typeface="Verdana" pitchFamily="34" charset="0"/>
                <a:cs typeface="Calibri" pitchFamily="34" charset="0"/>
              </a:rPr>
              <a:t>pplication </a:t>
            </a:r>
            <a:r>
              <a:rPr lang="en-US" sz="4000" dirty="0">
                <a:solidFill>
                  <a:schemeClr val="bg1"/>
                </a:solidFill>
                <a:latin typeface="Calibri" pitchFamily="34" charset="0"/>
                <a:ea typeface="Verdana" pitchFamily="34" charset="0"/>
                <a:cs typeface="Calibri" pitchFamily="34" charset="0"/>
              </a:rPr>
              <a:t>using ADO.NET </a:t>
            </a:r>
            <a:r>
              <a:rPr lang="en-US" sz="4000" dirty="0" smtClean="0">
                <a:solidFill>
                  <a:schemeClr val="bg1"/>
                </a:solidFill>
                <a:latin typeface="Calibri" pitchFamily="34" charset="0"/>
                <a:ea typeface="Verdana" pitchFamily="34" charset="0"/>
                <a:cs typeface="Calibri" pitchFamily="34" charset="0"/>
              </a:rPr>
              <a:t>and </a:t>
            </a:r>
            <a:r>
              <a:rPr lang="en-US" sz="4000" dirty="0" smtClean="0">
                <a:solidFill>
                  <a:schemeClr val="bg1"/>
                </a:solidFill>
                <a:latin typeface="Calibri" pitchFamily="34" charset="0"/>
                <a:ea typeface="Verdana" pitchFamily="34" charset="0"/>
                <a:cs typeface="Calibri" pitchFamily="34" charset="0"/>
              </a:rPr>
              <a:t>ASP.NET</a:t>
            </a:r>
          </a:p>
          <a:p>
            <a:pPr algn="ctr" hangingPunct="1">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latin typeface="Calibri" pitchFamily="34" charset="0"/>
                <a:ea typeface="Verdana" pitchFamily="34" charset="0"/>
                <a:cs typeface="Calibri" pitchFamily="34" charset="0"/>
              </a:rPr>
              <a:t> </a:t>
            </a:r>
          </a:p>
          <a:p>
            <a:pPr algn="ctr" hangingPunct="1">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latin typeface="Calibri" pitchFamily="34" charset="0"/>
                <a:ea typeface="Verdana" pitchFamily="34" charset="0"/>
                <a:cs typeface="Calibri" pitchFamily="34" charset="0"/>
              </a:rPr>
              <a:t>Session: </a:t>
            </a:r>
            <a:r>
              <a:rPr lang="en-US" sz="4000" dirty="0" smtClean="0">
                <a:solidFill>
                  <a:schemeClr val="bg1"/>
                </a:solidFill>
                <a:latin typeface="Calibri" pitchFamily="34" charset="0"/>
                <a:ea typeface="Verdana" pitchFamily="34" charset="0"/>
                <a:cs typeface="Calibri" pitchFamily="34" charset="0"/>
              </a:rPr>
              <a:t>Navigation </a:t>
            </a:r>
            <a:r>
              <a:rPr lang="en-US" sz="4000" dirty="0">
                <a:solidFill>
                  <a:schemeClr val="bg1"/>
                </a:solidFill>
                <a:latin typeface="Calibri" pitchFamily="34" charset="0"/>
                <a:ea typeface="Verdana" pitchFamily="34" charset="0"/>
                <a:cs typeface="Calibri" pitchFamily="34" charset="0"/>
              </a:rPr>
              <a:t>Controls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900" y="1696283"/>
            <a:ext cx="8705850" cy="4247317"/>
          </a:xfrm>
          <a:prstGeom prst="rect">
            <a:avLst/>
          </a:prstGeom>
          <a:noFill/>
        </p:spPr>
        <p:txBody>
          <a:bodyPr wrap="square">
            <a:spAutoFit/>
          </a:bodyPr>
          <a:lstStyle/>
          <a:p>
            <a:pPr marL="231775" lvl="1" indent="-231775">
              <a:lnSpc>
                <a:spcPct val="15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Working with site maps</a:t>
            </a:r>
          </a:p>
          <a:p>
            <a:pPr marL="231775" lvl="1" indent="-231775">
              <a:lnSpc>
                <a:spcPct val="15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Defining a site map</a:t>
            </a:r>
          </a:p>
          <a:p>
            <a:pPr marL="231775" lvl="1" indent="-231775">
              <a:lnSpc>
                <a:spcPct val="15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Binding a page to a site map</a:t>
            </a:r>
          </a:p>
          <a:p>
            <a:pPr marL="231775" lvl="1" indent="-231775">
              <a:lnSpc>
                <a:spcPct val="15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Configuring the site map provider</a:t>
            </a:r>
          </a:p>
          <a:p>
            <a:pPr marL="231775" lvl="1" indent="-231775">
              <a:lnSpc>
                <a:spcPct val="15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Implementing Navigation using Navigation controls</a:t>
            </a:r>
          </a:p>
          <a:p>
            <a:pPr marL="231775" lvl="1" indent="-231775">
              <a:lnSpc>
                <a:spcPct val="15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The Site map path control</a:t>
            </a:r>
          </a:p>
          <a:p>
            <a:pPr marL="231775" lvl="1" indent="-231775">
              <a:lnSpc>
                <a:spcPct val="15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The Tree view Control</a:t>
            </a:r>
          </a:p>
          <a:p>
            <a:pPr marL="231775" lvl="1" indent="-231775">
              <a:lnSpc>
                <a:spcPct val="15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The Menu control</a:t>
            </a:r>
          </a:p>
        </p:txBody>
      </p:sp>
      <p:sp>
        <p:nvSpPr>
          <p:cNvPr id="5" name="TextBox 4"/>
          <p:cNvSpPr txBox="1"/>
          <p:nvPr/>
        </p:nvSpPr>
        <p:spPr>
          <a:xfrm>
            <a:off x="215900" y="1345437"/>
            <a:ext cx="8669338" cy="407163"/>
          </a:xfrm>
          <a:prstGeom prst="rect">
            <a:avLst/>
          </a:prstGeom>
          <a:noFill/>
        </p:spPr>
        <p:txBody>
          <a:bodyPr>
            <a:spAutoFit/>
          </a:bodyPr>
          <a:lstStyle/>
          <a:p>
            <a:pPr algn="l">
              <a:defRPr/>
            </a:pPr>
            <a:r>
              <a:rPr lang="en-US" sz="2200" b="0" dirty="0" smtClean="0">
                <a:latin typeface="Verdana" pitchFamily="34" charset="0"/>
                <a:ea typeface="Verdana" pitchFamily="34" charset="0"/>
                <a:cs typeface="Verdana" pitchFamily="34" charset="0"/>
              </a:rPr>
              <a:t>By the end of this session, you will be able to understand:</a:t>
            </a:r>
            <a:endParaRPr lang="en-US" sz="2200" b="0" dirty="0">
              <a:latin typeface="Verdana" pitchFamily="34" charset="0"/>
              <a:ea typeface="Verdana" pitchFamily="34" charset="0"/>
              <a:cs typeface="Verdana" pitchFamily="34" charset="0"/>
            </a:endParaRPr>
          </a:p>
        </p:txBody>
      </p:sp>
      <p:sp>
        <p:nvSpPr>
          <p:cNvPr id="6" name="Rectangle 5"/>
          <p:cNvSpPr/>
          <p:nvPr/>
        </p:nvSpPr>
        <p:spPr>
          <a:xfrm>
            <a:off x="0" y="0"/>
            <a:ext cx="9144000" cy="920252"/>
          </a:xfrm>
          <a:prstGeom prst="rect">
            <a:avLst/>
          </a:prstGeom>
          <a:solidFill>
            <a:srgbClr val="3388A9"/>
          </a:solidFill>
        </p:spPr>
        <p:txBody>
          <a:bodyPr wrap="square">
            <a:spAutoFit/>
          </a:bodyPr>
          <a:lstStyle/>
          <a:p>
            <a:pPr algn="ctr" hangingPunct="1">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Objective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28600" y="1752600"/>
            <a:ext cx="8686800" cy="1600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0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cs typeface="Arial" pitchFamily="34" charset="0"/>
              </a:rPr>
              <a:t>ASP.NET site-navigation features are used to provide a consistent way for users to navigate the site. As the site grows, and while moving pages around in the site, it can become difficult to manage all of the links. </a:t>
            </a:r>
          </a:p>
        </p:txBody>
      </p:sp>
      <p:sp>
        <p:nvSpPr>
          <p:cNvPr id="5" name="Rectangle 4"/>
          <p:cNvSpPr/>
          <p:nvPr/>
        </p:nvSpPr>
        <p:spPr>
          <a:xfrm>
            <a:off x="0" y="0"/>
            <a:ext cx="9144000" cy="920252"/>
          </a:xfrm>
          <a:prstGeom prst="rect">
            <a:avLst/>
          </a:prstGeom>
          <a:solidFill>
            <a:srgbClr val="3388A9"/>
          </a:solidFill>
        </p:spPr>
        <p:txBody>
          <a:bodyPr wrap="square">
            <a:spAutoFit/>
          </a:bodyPr>
          <a:lstStyle/>
          <a:p>
            <a:pPr algn="ctr" hangingPunct="1">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Introduction to Site Maps</a:t>
            </a:r>
          </a:p>
        </p:txBody>
      </p:sp>
      <p:sp>
        <p:nvSpPr>
          <p:cNvPr id="6" name="Text Box 2"/>
          <p:cNvSpPr txBox="1">
            <a:spLocks noChangeArrowheads="1"/>
          </p:cNvSpPr>
          <p:nvPr/>
        </p:nvSpPr>
        <p:spPr bwMode="auto">
          <a:xfrm>
            <a:off x="228600" y="3505200"/>
            <a:ext cx="8686800" cy="1143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0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cs typeface="Arial" pitchFamily="34" charset="0"/>
              </a:rPr>
              <a:t>ASP.NET site navigation enables to store links to all of the pages in a central location, and render those links in lists or navigation menus on each page by including a specific Web server control.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28600" y="990600"/>
            <a:ext cx="8686800" cy="1143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cs typeface="Arial" pitchFamily="34" charset="0"/>
              </a:rPr>
              <a:t>To create a consistent, easily managed navigation solution for the  site, use ASP.NET site navigation. </a:t>
            </a:r>
          </a:p>
        </p:txBody>
      </p:sp>
      <p:sp>
        <p:nvSpPr>
          <p:cNvPr id="5" name="Text Box 2"/>
          <p:cNvSpPr txBox="1">
            <a:spLocks noChangeArrowheads="1"/>
          </p:cNvSpPr>
          <p:nvPr/>
        </p:nvSpPr>
        <p:spPr bwMode="auto">
          <a:xfrm>
            <a:off x="228600" y="2895600"/>
            <a:ext cx="8686800" cy="2895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114300" lvl="2" indent="-342900" fontAlgn="auto">
              <a:lnSpc>
                <a:spcPct val="150000"/>
              </a:lnSpc>
              <a:spcAft>
                <a:spcPts val="0"/>
              </a:spcAft>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cs typeface="Arial" pitchFamily="34" charset="0"/>
              </a:rPr>
              <a:t>Site maps  </a:t>
            </a:r>
          </a:p>
          <a:p>
            <a:pPr marL="114300" lvl="2" indent="-342900" fontAlgn="auto">
              <a:lnSpc>
                <a:spcPct val="150000"/>
              </a:lnSpc>
              <a:spcAft>
                <a:spcPts val="0"/>
              </a:spcAft>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cs typeface="Arial" pitchFamily="34" charset="0"/>
              </a:rPr>
              <a:t>ASP.NET controls   </a:t>
            </a:r>
          </a:p>
          <a:p>
            <a:pPr marL="114300" lvl="2" indent="-342900" fontAlgn="auto">
              <a:lnSpc>
                <a:spcPct val="150000"/>
              </a:lnSpc>
              <a:spcAft>
                <a:spcPts val="0"/>
              </a:spcAft>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cs typeface="Arial" pitchFamily="34" charset="0"/>
              </a:rPr>
              <a:t>Programmatic control </a:t>
            </a:r>
          </a:p>
          <a:p>
            <a:pPr marL="114300" lvl="2" indent="-342900" fontAlgn="auto">
              <a:lnSpc>
                <a:spcPct val="150000"/>
              </a:lnSpc>
              <a:spcAft>
                <a:spcPts val="0"/>
              </a:spcAft>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cs typeface="Arial" pitchFamily="34" charset="0"/>
              </a:rPr>
              <a:t>Access rules  </a:t>
            </a:r>
          </a:p>
          <a:p>
            <a:pPr marL="114300" lvl="2" indent="-342900" fontAlgn="auto">
              <a:lnSpc>
                <a:spcPct val="150000"/>
              </a:lnSpc>
              <a:spcAft>
                <a:spcPts val="0"/>
              </a:spcAft>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cs typeface="Arial" pitchFamily="34" charset="0"/>
              </a:rPr>
              <a:t>Custom site-map providers</a:t>
            </a:r>
          </a:p>
        </p:txBody>
      </p:sp>
      <p:sp>
        <p:nvSpPr>
          <p:cNvPr id="6" name="Rectangle 5"/>
          <p:cNvSpPr/>
          <p:nvPr/>
        </p:nvSpPr>
        <p:spPr bwMode="auto">
          <a:xfrm>
            <a:off x="188595" y="2209800"/>
            <a:ext cx="8705850" cy="53339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lnSpc>
                <a:spcPct val="10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400" b="1" dirty="0" smtClean="0">
                <a:solidFill>
                  <a:schemeClr val="bg1"/>
                </a:solidFill>
              </a:rPr>
              <a:t>ASP.NET site navigation offers the following features: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nchor="ctr">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Working with Site Maps</a:t>
            </a:r>
          </a:p>
        </p:txBody>
      </p:sp>
      <p:sp>
        <p:nvSpPr>
          <p:cNvPr id="5" name="Text Box 2"/>
          <p:cNvSpPr txBox="1">
            <a:spLocks noChangeArrowheads="1"/>
          </p:cNvSpPr>
          <p:nvPr/>
        </p:nvSpPr>
        <p:spPr bwMode="auto">
          <a:xfrm>
            <a:off x="228600" y="1524000"/>
            <a:ext cx="8686800" cy="1752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A </a:t>
            </a:r>
            <a:r>
              <a:rPr lang="en-US" sz="2000" b="1" dirty="0" smtClean="0">
                <a:latin typeface="Verdana" charset="0"/>
              </a:rPr>
              <a:t>Site map</a:t>
            </a:r>
            <a:r>
              <a:rPr lang="en-US" sz="2000" dirty="0" smtClean="0">
                <a:latin typeface="Verdana" charset="0"/>
              </a:rPr>
              <a:t> is used to describe the logical structure of the site. It is possible to manage page navigation by modifying the site map as pages are added or removed, instead of modifying hyperlinks in all of the available Web pages.</a:t>
            </a:r>
            <a:endParaRPr lang="en-US" sz="2000" dirty="0">
              <a:latin typeface="Verdana" charset="0"/>
            </a:endParaRPr>
          </a:p>
        </p:txBody>
      </p:sp>
      <p:sp>
        <p:nvSpPr>
          <p:cNvPr id="6" name="Text Box 2"/>
          <p:cNvSpPr txBox="1">
            <a:spLocks noChangeArrowheads="1"/>
          </p:cNvSpPr>
          <p:nvPr/>
        </p:nvSpPr>
        <p:spPr bwMode="auto">
          <a:xfrm>
            <a:off x="228600" y="3352800"/>
            <a:ext cx="8686800" cy="1371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A </a:t>
            </a:r>
            <a:r>
              <a:rPr lang="en-US" sz="2000" b="1" dirty="0" err="1" smtClean="0">
                <a:latin typeface="Verdana" charset="0"/>
              </a:rPr>
              <a:t>SiteMap</a:t>
            </a:r>
            <a:r>
              <a:rPr lang="en-US" sz="2000" dirty="0" smtClean="0">
                <a:latin typeface="Verdana" charset="0"/>
              </a:rPr>
              <a:t> represents pages with nodes. We loop through a </a:t>
            </a:r>
            <a:r>
              <a:rPr lang="en-US" sz="2000" dirty="0" err="1" smtClean="0">
                <a:latin typeface="Verdana" charset="0"/>
              </a:rPr>
              <a:t>SiteMap</a:t>
            </a:r>
            <a:r>
              <a:rPr lang="en-US" sz="2000" dirty="0" smtClean="0">
                <a:latin typeface="Verdana" charset="0"/>
              </a:rPr>
              <a:t> and </a:t>
            </a:r>
            <a:r>
              <a:rPr lang="en-US" sz="2000" dirty="0" err="1" smtClean="0">
                <a:latin typeface="Verdana" charset="0"/>
              </a:rPr>
              <a:t>SiteMapDataSource</a:t>
            </a:r>
            <a:r>
              <a:rPr lang="en-US" sz="2000" dirty="0" smtClean="0">
                <a:latin typeface="Verdana" charset="0"/>
              </a:rPr>
              <a:t> for certain tasks, such as generating sidebar navigation. </a:t>
            </a:r>
            <a:endParaRPr lang="en-US" sz="2000" dirty="0">
              <a:latin typeface="Verdana"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marL="774700" indent="-665163"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Defining a Site Map</a:t>
            </a:r>
          </a:p>
        </p:txBody>
      </p:sp>
      <p:sp>
        <p:nvSpPr>
          <p:cNvPr id="5" name="Text Box 2"/>
          <p:cNvSpPr txBox="1">
            <a:spLocks noChangeArrowheads="1"/>
          </p:cNvSpPr>
          <p:nvPr/>
        </p:nvSpPr>
        <p:spPr bwMode="auto">
          <a:xfrm>
            <a:off x="228600" y="1219200"/>
            <a:ext cx="8686800" cy="1752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800"/>
              </a:spcBef>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A web sitemap file is an XML file that describes the structure of a web site. A master page serves as a template for pages in the Web site. A </a:t>
            </a:r>
            <a:r>
              <a:rPr lang="en-US" sz="2000" b="1" dirty="0" smtClean="0">
                <a:latin typeface="Verdana" charset="0"/>
              </a:rPr>
              <a:t>Menu</a:t>
            </a:r>
            <a:r>
              <a:rPr lang="en-US" sz="2000" dirty="0" smtClean="0">
                <a:latin typeface="Verdana" charset="0"/>
              </a:rPr>
              <a:t> and </a:t>
            </a:r>
            <a:r>
              <a:rPr lang="en-US" sz="2000" b="1" dirty="0" err="1" smtClean="0">
                <a:latin typeface="Verdana" charset="0"/>
              </a:rPr>
              <a:t>SiteMapPath</a:t>
            </a:r>
            <a:r>
              <a:rPr lang="en-US" sz="2000" dirty="0" smtClean="0">
                <a:latin typeface="Verdana" charset="0"/>
              </a:rPr>
              <a:t> allow you to navigate a Web site. </a:t>
            </a:r>
            <a:endParaRPr lang="en-US" sz="2000" dirty="0">
              <a:latin typeface="Verdana" charset="0"/>
            </a:endParaRPr>
          </a:p>
        </p:txBody>
      </p:sp>
      <p:sp>
        <p:nvSpPr>
          <p:cNvPr id="6" name="Text Box 2"/>
          <p:cNvSpPr txBox="1">
            <a:spLocks noChangeArrowheads="1"/>
          </p:cNvSpPr>
          <p:nvPr/>
        </p:nvSpPr>
        <p:spPr bwMode="auto">
          <a:xfrm>
            <a:off x="228600" y="3048000"/>
            <a:ext cx="8686800" cy="3200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4488" indent="-344488">
              <a:lnSpc>
                <a:spcPct val="150000"/>
              </a:lnSpc>
              <a:spcBef>
                <a:spcPts val="800"/>
              </a:spcBef>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Creating a Web sitemap.</a:t>
            </a:r>
          </a:p>
          <a:p>
            <a:pPr marL="344488" indent="-344488">
              <a:lnSpc>
                <a:spcPct val="150000"/>
              </a:lnSpc>
              <a:spcBef>
                <a:spcPts val="800"/>
              </a:spcBef>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Creating a master page.</a:t>
            </a:r>
          </a:p>
          <a:p>
            <a:pPr marL="344488" indent="-344488">
              <a:lnSpc>
                <a:spcPct val="150000"/>
              </a:lnSpc>
              <a:spcBef>
                <a:spcPts val="800"/>
              </a:spcBef>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Adding a Menu and </a:t>
            </a:r>
            <a:r>
              <a:rPr lang="en-US" sz="2000" dirty="0" err="1" smtClean="0">
                <a:latin typeface="Verdana" charset="0"/>
              </a:rPr>
              <a:t>SiteMapPath</a:t>
            </a:r>
            <a:r>
              <a:rPr lang="en-US" sz="2000" dirty="0" smtClean="0">
                <a:latin typeface="Verdana" charset="0"/>
              </a:rPr>
              <a:t> to a master page.</a:t>
            </a:r>
          </a:p>
          <a:p>
            <a:pPr marL="344488" indent="-344488">
              <a:lnSpc>
                <a:spcPct val="150000"/>
              </a:lnSpc>
              <a:spcBef>
                <a:spcPts val="800"/>
              </a:spcBef>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Using the Smart Tasks window.</a:t>
            </a:r>
          </a:p>
          <a:p>
            <a:pPr marL="344488" indent="-344488">
              <a:lnSpc>
                <a:spcPct val="150000"/>
              </a:lnSpc>
              <a:spcBef>
                <a:spcPts val="800"/>
              </a:spcBef>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Adding content pages referencing the master page to the site.</a:t>
            </a:r>
          </a:p>
          <a:p>
            <a:pPr marL="344488" indent="-344488">
              <a:lnSpc>
                <a:spcPct val="150000"/>
              </a:lnSpc>
              <a:spcBef>
                <a:spcPts val="800"/>
              </a:spcBef>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Running the application in a browser.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marL="774700" indent="-665163"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Binding a Page to a Site Map</a:t>
            </a:r>
          </a:p>
        </p:txBody>
      </p:sp>
      <p:sp>
        <p:nvSpPr>
          <p:cNvPr id="5" name="Text Box 2"/>
          <p:cNvSpPr txBox="1">
            <a:spLocks noChangeArrowheads="1"/>
          </p:cNvSpPr>
          <p:nvPr/>
        </p:nvSpPr>
        <p:spPr bwMode="auto">
          <a:xfrm>
            <a:off x="228600" y="1371600"/>
            <a:ext cx="8686800" cy="4724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404813" indent="-404813">
              <a:lnSpc>
                <a:spcPct val="150000"/>
              </a:lnSpc>
              <a:spcBef>
                <a:spcPts val="800"/>
              </a:spcBef>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Create a new ASP.NET project by clicking File New ASP.NET Web Application.</a:t>
            </a:r>
          </a:p>
          <a:p>
            <a:pPr marL="404813" indent="-404813">
              <a:lnSpc>
                <a:spcPct val="150000"/>
              </a:lnSpc>
              <a:spcBef>
                <a:spcPts val="800"/>
              </a:spcBef>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In the New ASP.NET Web Application dialog, name your project or use the default name. In the Location field, accept the default path or enter another project path. Choose either Cassini or IIS as your server in the Server drop down menu.</a:t>
            </a:r>
          </a:p>
          <a:p>
            <a:pPr marL="404813" indent="-404813">
              <a:lnSpc>
                <a:spcPct val="150000"/>
              </a:lnSpc>
              <a:spcBef>
                <a:spcPts val="800"/>
              </a:spcBef>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(Optional) In the New ASP.NET Web Application dialog box, click View Server Options The dialog expands to show additional server options. Set the various read and write attributes of the project as needed or accept the defaults.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15900" y="1981200"/>
            <a:ext cx="8705850" cy="1498487"/>
          </a:xfrm>
          <a:prstGeom prst="rect">
            <a:avLst/>
          </a:prstGeom>
          <a:noFill/>
        </p:spPr>
        <p:txBody>
          <a:bodyPr wrap="square">
            <a:spAutoFit/>
          </a:bodyPr>
          <a:lstStyle/>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Data Controls</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Types of Data Binding</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Binding Manager Base Class </a:t>
            </a:r>
          </a:p>
        </p:txBody>
      </p:sp>
      <p:sp>
        <p:nvSpPr>
          <p:cNvPr id="16" name="TextBox 15"/>
          <p:cNvSpPr txBox="1"/>
          <p:nvPr/>
        </p:nvSpPr>
        <p:spPr>
          <a:xfrm>
            <a:off x="215900" y="1473200"/>
            <a:ext cx="8669338" cy="407163"/>
          </a:xfrm>
          <a:prstGeom prst="rect">
            <a:avLst/>
          </a:prstGeom>
          <a:noFill/>
        </p:spPr>
        <p:txBody>
          <a:bodyPr>
            <a:spAutoFit/>
          </a:bodyPr>
          <a:lstStyle/>
          <a:p>
            <a:pPr algn="l">
              <a:defRPr/>
            </a:pPr>
            <a:r>
              <a:rPr lang="en-US" sz="2200" b="0" dirty="0" smtClean="0">
                <a:latin typeface="Verdana" pitchFamily="34" charset="0"/>
                <a:ea typeface="Verdana" pitchFamily="34" charset="0"/>
                <a:cs typeface="Verdana" pitchFamily="34" charset="0"/>
              </a:rPr>
              <a:t>By the end of this session, you will be able to understand:</a:t>
            </a:r>
            <a:endParaRPr lang="en-US" sz="2200" b="0" dirty="0">
              <a:latin typeface="Verdana" pitchFamily="34" charset="0"/>
              <a:ea typeface="Verdana" pitchFamily="34" charset="0"/>
              <a:cs typeface="Verdana" pitchFamily="34" charset="0"/>
            </a:endParaRPr>
          </a:p>
        </p:txBody>
      </p:sp>
      <p:sp>
        <p:nvSpPr>
          <p:cNvPr id="18" name="Rectangle 17"/>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Objective</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mj-lt"/>
                <a:ea typeface="+mn-ea"/>
                <a:cs typeface="Arial" charset="0"/>
              </a:rPr>
              <a:t>The Site Map Path Control</a:t>
            </a:r>
          </a:p>
        </p:txBody>
      </p:sp>
      <p:sp>
        <p:nvSpPr>
          <p:cNvPr id="5" name="Text Box 2"/>
          <p:cNvSpPr txBox="1">
            <a:spLocks noChangeArrowheads="1"/>
          </p:cNvSpPr>
          <p:nvPr/>
        </p:nvSpPr>
        <p:spPr bwMode="auto">
          <a:xfrm>
            <a:off x="228600" y="2171700"/>
            <a:ext cx="8686800" cy="28575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800"/>
              </a:spcBef>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The site map path control obtains navigation data from a site map. This data includes information about the pages in your Web site, such as the URL, title, description, and location in the navigation hierarchy. Storing navigation data in one place makes it easier to add and remove items in the navigational menus of a Web site.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marL="774700" indent="-665163"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mj-lt"/>
                <a:ea typeface="+mn-ea"/>
                <a:cs typeface="Arial" charset="0"/>
              </a:rPr>
              <a:t>The Tree View Control</a:t>
            </a:r>
          </a:p>
        </p:txBody>
      </p:sp>
      <p:sp>
        <p:nvSpPr>
          <p:cNvPr id="5" name="Text Box 2"/>
          <p:cNvSpPr txBox="1">
            <a:spLocks noChangeArrowheads="1"/>
          </p:cNvSpPr>
          <p:nvPr/>
        </p:nvSpPr>
        <p:spPr bwMode="auto">
          <a:xfrm>
            <a:off x="228600" y="1524000"/>
            <a:ext cx="8686800" cy="1371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800"/>
              </a:spcBef>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The </a:t>
            </a:r>
            <a:r>
              <a:rPr lang="en-US" sz="2000" dirty="0" err="1" smtClean="0">
                <a:latin typeface="Verdana" charset="0"/>
              </a:rPr>
              <a:t>TreeView</a:t>
            </a:r>
            <a:r>
              <a:rPr lang="en-US" sz="2000" dirty="0" smtClean="0">
                <a:latin typeface="Verdana" charset="0"/>
              </a:rPr>
              <a:t> control is an object model </a:t>
            </a:r>
            <a:r>
              <a:rPr lang="en-US" sz="2000" smtClean="0">
                <a:latin typeface="Verdana" charset="0"/>
              </a:rPr>
              <a:t>in </a:t>
            </a:r>
            <a:r>
              <a:rPr lang="en-US" sz="2000" smtClean="0">
                <a:latin typeface="Verdana" charset="0"/>
              </a:rPr>
              <a:t>ASP.NET </a:t>
            </a:r>
            <a:r>
              <a:rPr lang="en-US" sz="2000" dirty="0" smtClean="0">
                <a:latin typeface="Verdana" charset="0"/>
              </a:rPr>
              <a:t>which allows creation of nodes dynamically. It will have the Root, Parent and Leaf. The </a:t>
            </a:r>
            <a:r>
              <a:rPr lang="en-US" sz="2000" dirty="0" err="1" smtClean="0">
                <a:latin typeface="Verdana" charset="0"/>
              </a:rPr>
              <a:t>TreeView</a:t>
            </a:r>
            <a:r>
              <a:rPr lang="en-US" sz="2000" dirty="0" smtClean="0">
                <a:latin typeface="Verdana" charset="0"/>
              </a:rPr>
              <a:t> control has properties and events. </a:t>
            </a:r>
          </a:p>
        </p:txBody>
      </p:sp>
      <p:sp>
        <p:nvSpPr>
          <p:cNvPr id="6" name="Text Box 2"/>
          <p:cNvSpPr txBox="1">
            <a:spLocks noChangeArrowheads="1"/>
          </p:cNvSpPr>
          <p:nvPr/>
        </p:nvSpPr>
        <p:spPr bwMode="auto">
          <a:xfrm>
            <a:off x="228600" y="3581400"/>
            <a:ext cx="8686800" cy="2743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4488" indent="-344488">
              <a:lnSpc>
                <a:spcPct val="150000"/>
              </a:lnSpc>
              <a:spcBef>
                <a:spcPts val="800"/>
              </a:spcBef>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 </a:t>
            </a:r>
            <a:r>
              <a:rPr lang="en-US" sz="2000" dirty="0" err="1" smtClean="0">
                <a:latin typeface="Verdana" charset="0"/>
              </a:rPr>
              <a:t>TreeView</a:t>
            </a:r>
            <a:r>
              <a:rPr lang="en-US" sz="2000" dirty="0" smtClean="0">
                <a:latin typeface="Verdana" charset="0"/>
              </a:rPr>
              <a:t> node can navigate to some other pages</a:t>
            </a:r>
          </a:p>
          <a:p>
            <a:pPr marL="344488" indent="-344488">
              <a:lnSpc>
                <a:spcPct val="150000"/>
              </a:lnSpc>
              <a:spcBef>
                <a:spcPts val="800"/>
              </a:spcBef>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The images and properties can be set to the nodes</a:t>
            </a:r>
          </a:p>
          <a:p>
            <a:pPr marL="344488" indent="-344488">
              <a:lnSpc>
                <a:spcPct val="150000"/>
              </a:lnSpc>
              <a:spcBef>
                <a:spcPts val="800"/>
              </a:spcBef>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It can have the lines, checkbox and images</a:t>
            </a:r>
          </a:p>
          <a:p>
            <a:pPr marL="344488" indent="-344488">
              <a:lnSpc>
                <a:spcPct val="150000"/>
              </a:lnSpc>
              <a:spcBef>
                <a:spcPts val="800"/>
              </a:spcBef>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It can set dynamically expand/collapse</a:t>
            </a:r>
          </a:p>
          <a:p>
            <a:pPr marL="344488" indent="-344488">
              <a:lnSpc>
                <a:spcPct val="150000"/>
              </a:lnSpc>
              <a:spcBef>
                <a:spcPts val="800"/>
              </a:spcBef>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The nodes can be created on demand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mj-lt"/>
                <a:ea typeface="+mn-ea"/>
                <a:cs typeface="Arial" charset="0"/>
              </a:rPr>
              <a:t>The Menu Control</a:t>
            </a:r>
          </a:p>
        </p:txBody>
      </p:sp>
      <p:sp>
        <p:nvSpPr>
          <p:cNvPr id="8" name="Text Box 2"/>
          <p:cNvSpPr txBox="1">
            <a:spLocks noChangeArrowheads="1"/>
          </p:cNvSpPr>
          <p:nvPr/>
        </p:nvSpPr>
        <p:spPr bwMode="auto">
          <a:xfrm>
            <a:off x="228600" y="1981200"/>
            <a:ext cx="8686800" cy="3505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800"/>
              </a:spcBef>
              <a:tabLst>
                <a:tab pos="1447800" algn="l"/>
                <a:tab pos="2171700" algn="l"/>
                <a:tab pos="2895600" algn="l"/>
                <a:tab pos="3619500" algn="l"/>
                <a:tab pos="4343400" algn="l"/>
                <a:tab pos="5067300" algn="l"/>
                <a:tab pos="5791200" algn="l"/>
                <a:tab pos="6515100" algn="l"/>
                <a:tab pos="7239000" algn="l"/>
                <a:tab pos="7962900" algn="l"/>
              </a:tabLst>
            </a:pPr>
            <a:r>
              <a:rPr lang="en-US" sz="2000" b="1" dirty="0" smtClean="0">
                <a:latin typeface="Verdana" charset="0"/>
              </a:rPr>
              <a:t>Static and Dynamic. </a:t>
            </a:r>
          </a:p>
          <a:p>
            <a:pPr marL="342900" indent="-342900">
              <a:lnSpc>
                <a:spcPct val="150000"/>
              </a:lnSpc>
              <a:spcBef>
                <a:spcPts val="800"/>
              </a:spcBef>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pPr>
            <a:r>
              <a:rPr lang="en-US" sz="2000" b="1" dirty="0" smtClean="0">
                <a:latin typeface="Verdana" charset="0"/>
              </a:rPr>
              <a:t>Static display </a:t>
            </a:r>
            <a:r>
              <a:rPr lang="en-US" sz="2000" dirty="0" smtClean="0">
                <a:latin typeface="Verdana" charset="0"/>
              </a:rPr>
              <a:t>means that the Menu control is fully expanded all the time. The entire structure is visible, and a user can click on any part. </a:t>
            </a:r>
          </a:p>
          <a:p>
            <a:pPr marL="342900" indent="-342900">
              <a:lnSpc>
                <a:spcPct val="150000"/>
              </a:lnSpc>
              <a:spcBef>
                <a:spcPts val="800"/>
              </a:spcBef>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In a </a:t>
            </a:r>
            <a:r>
              <a:rPr lang="en-US" sz="2000" b="1" dirty="0" smtClean="0">
                <a:latin typeface="Verdana" charset="0"/>
              </a:rPr>
              <a:t>dynamically displayed </a:t>
            </a:r>
            <a:r>
              <a:rPr lang="en-US" sz="2000" dirty="0" smtClean="0">
                <a:latin typeface="Verdana" charset="0"/>
              </a:rPr>
              <a:t>menu, only the portions you specify are static, while their child menu items are displayed when the user holds the mouse pointer over the parent node.</a:t>
            </a:r>
          </a:p>
        </p:txBody>
      </p:sp>
      <p:sp>
        <p:nvSpPr>
          <p:cNvPr id="9" name="Rectangle 8"/>
          <p:cNvSpPr/>
          <p:nvPr/>
        </p:nvSpPr>
        <p:spPr bwMode="auto">
          <a:xfrm>
            <a:off x="228600" y="1219200"/>
            <a:ext cx="8705850" cy="53339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774700" indent="-665163" fontAlgn="auto">
              <a:lnSpc>
                <a:spcPct val="10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400" b="1" dirty="0" smtClean="0"/>
              <a:t>The Menu control has two modes of display: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DATA CONTROLS</a:t>
            </a:r>
          </a:p>
        </p:txBody>
      </p:sp>
      <p:sp>
        <p:nvSpPr>
          <p:cNvPr id="5" name="Rectangle 3"/>
          <p:cNvSpPr>
            <a:spLocks noChangeArrowheads="1"/>
          </p:cNvSpPr>
          <p:nvPr/>
        </p:nvSpPr>
        <p:spPr bwMode="gray">
          <a:xfrm>
            <a:off x="263684" y="1371600"/>
            <a:ext cx="8616633" cy="1981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gn="just">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pitchFamily="34" charset="0"/>
                <a:ea typeface="Verdana" pitchFamily="34" charset="0"/>
                <a:cs typeface="Verdana" pitchFamily="34" charset="0"/>
              </a:rPr>
              <a:t>Every </a:t>
            </a:r>
            <a:r>
              <a:rPr lang="en-US" sz="2000" dirty="0" smtClean="0">
                <a:latin typeface="Verdana" pitchFamily="34" charset="0"/>
                <a:ea typeface="Verdana" pitchFamily="34" charset="0"/>
                <a:cs typeface="Verdana" pitchFamily="34" charset="0"/>
              </a:rPr>
              <a:t>ASP.NET </a:t>
            </a:r>
            <a:r>
              <a:rPr lang="en-US" sz="2000" dirty="0" smtClean="0">
                <a:latin typeface="Verdana" pitchFamily="34" charset="0"/>
                <a:ea typeface="Verdana" pitchFamily="34" charset="0"/>
                <a:cs typeface="Verdana" pitchFamily="34" charset="0"/>
              </a:rPr>
              <a:t>web form control inherits the </a:t>
            </a:r>
            <a:r>
              <a:rPr lang="en-US" sz="2000" dirty="0" err="1" smtClean="0">
                <a:latin typeface="Verdana" pitchFamily="34" charset="0"/>
                <a:ea typeface="Verdana" pitchFamily="34" charset="0"/>
                <a:cs typeface="Verdana" pitchFamily="34" charset="0"/>
              </a:rPr>
              <a:t>DataBind</a:t>
            </a:r>
            <a:r>
              <a:rPr lang="en-US" sz="2000" dirty="0" smtClean="0">
                <a:latin typeface="Verdana" pitchFamily="34" charset="0"/>
                <a:ea typeface="Verdana" pitchFamily="34" charset="0"/>
                <a:cs typeface="Verdana" pitchFamily="34" charset="0"/>
              </a:rPr>
              <a:t> method from its parent Control class, which gives it an inherent capability to bind data to at least one of its properties. This is known as simple data binding or inline data binding.</a:t>
            </a:r>
          </a:p>
        </p:txBody>
      </p:sp>
      <p:sp>
        <p:nvSpPr>
          <p:cNvPr id="6" name="Rectangle 3"/>
          <p:cNvSpPr>
            <a:spLocks noChangeArrowheads="1"/>
          </p:cNvSpPr>
          <p:nvPr/>
        </p:nvSpPr>
        <p:spPr bwMode="gray">
          <a:xfrm>
            <a:off x="263684" y="3505200"/>
            <a:ext cx="8616633" cy="1828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gn="just">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pitchFamily="34" charset="0"/>
                <a:ea typeface="Verdana" pitchFamily="34" charset="0"/>
                <a:cs typeface="Verdana" pitchFamily="34" charset="0"/>
              </a:rPr>
              <a:t>Simple data binding involves attaching any collection (item collection) which implements the </a:t>
            </a:r>
            <a:r>
              <a:rPr lang="en-US" sz="2000" dirty="0" err="1" smtClean="0">
                <a:latin typeface="Verdana" pitchFamily="34" charset="0"/>
                <a:ea typeface="Verdana" pitchFamily="34" charset="0"/>
                <a:cs typeface="Verdana" pitchFamily="34" charset="0"/>
              </a:rPr>
              <a:t>IEnumerable</a:t>
            </a:r>
            <a:r>
              <a:rPr lang="en-US" sz="2000" dirty="0" smtClean="0">
                <a:latin typeface="Verdana" pitchFamily="34" charset="0"/>
                <a:ea typeface="Verdana" pitchFamily="34" charset="0"/>
                <a:cs typeface="Verdana" pitchFamily="34" charset="0"/>
              </a:rPr>
              <a:t> interface, or the </a:t>
            </a:r>
            <a:r>
              <a:rPr lang="en-US" sz="2000" dirty="0" err="1" smtClean="0">
                <a:latin typeface="Verdana" pitchFamily="34" charset="0"/>
                <a:ea typeface="Verdana" pitchFamily="34" charset="0"/>
                <a:cs typeface="Verdana" pitchFamily="34" charset="0"/>
              </a:rPr>
              <a:t>DataSet</a:t>
            </a:r>
            <a:r>
              <a:rPr lang="en-US" sz="2000" dirty="0" smtClean="0">
                <a:latin typeface="Verdana" pitchFamily="34" charset="0"/>
                <a:ea typeface="Verdana" pitchFamily="34" charset="0"/>
                <a:cs typeface="Verdana" pitchFamily="34" charset="0"/>
              </a:rPr>
              <a:t> and </a:t>
            </a:r>
            <a:r>
              <a:rPr lang="en-US" sz="2000" dirty="0" err="1" smtClean="0">
                <a:latin typeface="Verdana" pitchFamily="34" charset="0"/>
                <a:ea typeface="Verdana" pitchFamily="34" charset="0"/>
                <a:cs typeface="Verdana" pitchFamily="34" charset="0"/>
              </a:rPr>
              <a:t>DataTable</a:t>
            </a:r>
            <a:r>
              <a:rPr lang="en-US" sz="2000" dirty="0" smtClean="0">
                <a:latin typeface="Verdana" pitchFamily="34" charset="0"/>
                <a:ea typeface="Verdana" pitchFamily="34" charset="0"/>
                <a:cs typeface="Verdana" pitchFamily="34" charset="0"/>
              </a:rPr>
              <a:t> classes to the </a:t>
            </a:r>
            <a:r>
              <a:rPr lang="en-US" sz="2000" dirty="0" err="1" smtClean="0">
                <a:latin typeface="Verdana" pitchFamily="34" charset="0"/>
                <a:ea typeface="Verdana" pitchFamily="34" charset="0"/>
                <a:cs typeface="Verdana" pitchFamily="34" charset="0"/>
              </a:rPr>
              <a:t>DataSource</a:t>
            </a:r>
            <a:r>
              <a:rPr lang="en-US" sz="2000" dirty="0" smtClean="0">
                <a:latin typeface="Verdana" pitchFamily="34" charset="0"/>
                <a:ea typeface="Verdana" pitchFamily="34" charset="0"/>
                <a:cs typeface="Verdana" pitchFamily="34" charset="0"/>
              </a:rPr>
              <a:t> property of the control.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19075" y="1524000"/>
            <a:ext cx="8705850" cy="2438400"/>
            <a:chOff x="219075" y="1257300"/>
            <a:chExt cx="8705850" cy="2438400"/>
          </a:xfrm>
        </p:grpSpPr>
        <p:sp>
          <p:nvSpPr>
            <p:cNvPr id="5" name="Rectangle 3"/>
            <p:cNvSpPr>
              <a:spLocks noChangeArrowheads="1"/>
            </p:cNvSpPr>
            <p:nvPr/>
          </p:nvSpPr>
          <p:spPr bwMode="gray">
            <a:xfrm>
              <a:off x="228600" y="2019300"/>
              <a:ext cx="8616633" cy="1676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4488" lvl="2" indent="-344488">
                <a:lnSpc>
                  <a:spcPct val="150000"/>
                </a:lnSpc>
                <a:spcAft>
                  <a:spcPts val="0"/>
                </a:spcAft>
                <a:buClr>
                  <a:srgbClr val="292929"/>
                </a:buClr>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Selecting the data source control</a:t>
              </a:r>
            </a:p>
            <a:p>
              <a:pPr marL="344488" lvl="2" indent="-344488">
                <a:lnSpc>
                  <a:spcPct val="150000"/>
                </a:lnSpc>
                <a:spcAft>
                  <a:spcPts val="0"/>
                </a:spcAft>
                <a:buClr>
                  <a:srgbClr val="292929"/>
                </a:buClr>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Selecting a field to display, which is called the data field</a:t>
              </a:r>
            </a:p>
            <a:p>
              <a:pPr marL="344488" lvl="2" indent="-344488">
                <a:lnSpc>
                  <a:spcPct val="150000"/>
                </a:lnSpc>
                <a:spcAft>
                  <a:spcPts val="0"/>
                </a:spcAft>
                <a:buClr>
                  <a:srgbClr val="292929"/>
                </a:buClr>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Selecting a field for the value</a:t>
              </a:r>
            </a:p>
          </p:txBody>
        </p:sp>
        <p:sp>
          <p:nvSpPr>
            <p:cNvPr id="6" name="Rectangle 5"/>
            <p:cNvSpPr/>
            <p:nvPr/>
          </p:nvSpPr>
          <p:spPr bwMode="auto">
            <a:xfrm>
              <a:off x="219075" y="1257300"/>
              <a:ext cx="8705850" cy="762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indent="1588" fontAlgn="auto">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b="1" dirty="0" smtClean="0"/>
                <a:t>Choosing a data source for the bulleted list control involves:</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457200" y="912813"/>
            <a:ext cx="8332788" cy="5405437"/>
          </a:xfrm>
          <a:prstGeom prst="rect">
            <a:avLst/>
          </a:prstGeom>
          <a:noFill/>
          <a:ln w="9360">
            <a:noFill/>
            <a:round/>
            <a:headEnd/>
            <a:tailEnd/>
          </a:ln>
          <a:effectLst/>
        </p:spPr>
        <p:txBody>
          <a:bodyPr lIns="90000" tIns="45000" rIns="90000" bIns="45000"/>
          <a:lstStyle/>
          <a:p>
            <a:pPr marL="774700" indent="-665163" algn="just">
              <a:lnSpc>
                <a:spcPct val="150000"/>
              </a:lnSpc>
              <a:spcBef>
                <a:spcPts val="800"/>
              </a:spcBef>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000" dirty="0">
              <a:solidFill>
                <a:srgbClr val="000000"/>
              </a:solidFill>
              <a:latin typeface="Verdana" charset="0"/>
            </a:endParaRPr>
          </a:p>
        </p:txBody>
      </p:sp>
      <p:grpSp>
        <p:nvGrpSpPr>
          <p:cNvPr id="6" name="Group 5"/>
          <p:cNvGrpSpPr/>
          <p:nvPr/>
        </p:nvGrpSpPr>
        <p:grpSpPr>
          <a:xfrm>
            <a:off x="219075" y="1714500"/>
            <a:ext cx="8705850" cy="3429000"/>
            <a:chOff x="219075" y="1447800"/>
            <a:chExt cx="8705850" cy="3429000"/>
          </a:xfrm>
        </p:grpSpPr>
        <p:sp>
          <p:nvSpPr>
            <p:cNvPr id="5" name="Rectangle 3"/>
            <p:cNvSpPr>
              <a:spLocks noChangeArrowheads="1"/>
            </p:cNvSpPr>
            <p:nvPr/>
          </p:nvSpPr>
          <p:spPr bwMode="gray">
            <a:xfrm>
              <a:off x="263684" y="1905000"/>
              <a:ext cx="8616633" cy="2971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4488" lvl="2" indent="-344488">
                <a:lnSpc>
                  <a:spcPct val="150000"/>
                </a:lnSpc>
                <a:spcAft>
                  <a:spcPts val="0"/>
                </a:spcAft>
                <a:buClr>
                  <a:srgbClr val="292929"/>
                </a:buClr>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A dataset that stores the data retrieved from the database</a:t>
              </a:r>
            </a:p>
            <a:p>
              <a:pPr marL="344488" lvl="2" indent="-344488">
                <a:lnSpc>
                  <a:spcPct val="150000"/>
                </a:lnSpc>
                <a:spcAft>
                  <a:spcPts val="0"/>
                </a:spcAft>
                <a:buClr>
                  <a:srgbClr val="292929"/>
                </a:buClr>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The data provider, which retrieves data from the database, using a command over a connection</a:t>
              </a:r>
            </a:p>
            <a:p>
              <a:pPr marL="344488" lvl="2" indent="-344488">
                <a:lnSpc>
                  <a:spcPct val="150000"/>
                </a:lnSpc>
                <a:spcAft>
                  <a:spcPts val="0"/>
                </a:spcAft>
                <a:buClr>
                  <a:srgbClr val="292929"/>
                </a:buClr>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The data adapter that issues the select statement stored in the command object; it is also capable of update the data in a database by issuing Insert, Delete, and Update statements.</a:t>
              </a:r>
            </a:p>
          </p:txBody>
        </p:sp>
        <p:sp>
          <p:nvSpPr>
            <p:cNvPr id="4" name="Rectangle 3"/>
            <p:cNvSpPr/>
            <p:nvPr/>
          </p:nvSpPr>
          <p:spPr bwMode="auto">
            <a:xfrm>
              <a:off x="219075" y="1447800"/>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457200" indent="-455613" fontAlgn="auto">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b="1" dirty="0" smtClean="0">
                  <a:latin typeface="Verdana" pitchFamily="34" charset="0"/>
                  <a:ea typeface="Verdana" pitchFamily="34" charset="0"/>
                  <a:cs typeface="Verdana" pitchFamily="34" charset="0"/>
                </a:rPr>
                <a:t>However, the data binding involves the following objects:</a:t>
              </a:r>
            </a:p>
          </p:txBody>
        </p:sp>
      </p:gr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marL="457200" indent="-455613"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TYPES OF DATA BINDING</a:t>
            </a:r>
          </a:p>
        </p:txBody>
      </p:sp>
      <p:sp>
        <p:nvSpPr>
          <p:cNvPr id="5" name="Rectangle 4"/>
          <p:cNvSpPr/>
          <p:nvPr/>
        </p:nvSpPr>
        <p:spPr bwMode="auto">
          <a:xfrm>
            <a:off x="228600" y="1219200"/>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457200" indent="-455613" fontAlgn="auto">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b="1" dirty="0" smtClean="0">
                <a:latin typeface="Verdana" pitchFamily="34" charset="0"/>
                <a:ea typeface="Verdana" pitchFamily="34" charset="0"/>
                <a:cs typeface="Verdana" pitchFamily="34" charset="0"/>
              </a:rPr>
              <a:t>The two types of Data Binding are:</a:t>
            </a:r>
          </a:p>
        </p:txBody>
      </p:sp>
      <p:sp>
        <p:nvSpPr>
          <p:cNvPr id="6" name="Rectangle 3"/>
          <p:cNvSpPr>
            <a:spLocks noChangeArrowheads="1"/>
          </p:cNvSpPr>
          <p:nvPr/>
        </p:nvSpPr>
        <p:spPr bwMode="gray">
          <a:xfrm>
            <a:off x="228600" y="2438400"/>
            <a:ext cx="8616633" cy="990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190500">
              <a:lnSpc>
                <a:spcPct val="150000"/>
              </a:lnSpc>
              <a:spcAft>
                <a:spcPts val="0"/>
              </a:spcAft>
              <a:buClr>
                <a:srgbClr val="292929"/>
              </a:buClr>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Simple data binding involves the read-only selection lists. These controls can bind to an array list or fields from a database. </a:t>
            </a:r>
          </a:p>
        </p:txBody>
      </p:sp>
      <p:sp>
        <p:nvSpPr>
          <p:cNvPr id="7" name="Rectangle 3"/>
          <p:cNvSpPr>
            <a:spLocks noChangeArrowheads="1"/>
          </p:cNvSpPr>
          <p:nvPr/>
        </p:nvSpPr>
        <p:spPr bwMode="gray">
          <a:xfrm>
            <a:off x="263684" y="4343400"/>
            <a:ext cx="8616633" cy="1447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190500">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The other composite data bound controls capable of displaying and manipulating data in a tabular manner are the </a:t>
            </a:r>
            <a:r>
              <a:rPr lang="en-US" sz="2000" dirty="0" err="1" smtClean="0">
                <a:latin typeface="Verdana" pitchFamily="34" charset="0"/>
                <a:ea typeface="Verdana" pitchFamily="34" charset="0"/>
                <a:cs typeface="Verdana" pitchFamily="34" charset="0"/>
              </a:rPr>
              <a:t>DetailsView</a:t>
            </a:r>
            <a:r>
              <a:rPr lang="en-US" sz="2000" dirty="0" smtClean="0">
                <a:latin typeface="Verdana" pitchFamily="34" charset="0"/>
                <a:ea typeface="Verdana" pitchFamily="34" charset="0"/>
                <a:cs typeface="Verdana" pitchFamily="34" charset="0"/>
              </a:rPr>
              <a:t>, </a:t>
            </a:r>
            <a:r>
              <a:rPr lang="en-US" sz="2000" dirty="0" err="1" smtClean="0">
                <a:latin typeface="Verdana" pitchFamily="34" charset="0"/>
                <a:ea typeface="Verdana" pitchFamily="34" charset="0"/>
                <a:cs typeface="Verdana" pitchFamily="34" charset="0"/>
              </a:rPr>
              <a:t>FormView</a:t>
            </a:r>
            <a:r>
              <a:rPr lang="en-US" sz="2000" dirty="0" smtClean="0">
                <a:latin typeface="Verdana" pitchFamily="34" charset="0"/>
                <a:ea typeface="Verdana" pitchFamily="34" charset="0"/>
                <a:cs typeface="Verdana" pitchFamily="34" charset="0"/>
              </a:rPr>
              <a:t> and </a:t>
            </a:r>
            <a:r>
              <a:rPr lang="en-US" sz="2000" dirty="0" err="1" smtClean="0">
                <a:latin typeface="Verdana" pitchFamily="34" charset="0"/>
                <a:ea typeface="Verdana" pitchFamily="34" charset="0"/>
                <a:cs typeface="Verdana" pitchFamily="34" charset="0"/>
              </a:rPr>
              <a:t>RecordList</a:t>
            </a:r>
            <a:r>
              <a:rPr lang="en-US" sz="2000" dirty="0" smtClean="0">
                <a:latin typeface="Verdana" pitchFamily="34" charset="0"/>
                <a:ea typeface="Verdana" pitchFamily="34" charset="0"/>
                <a:cs typeface="Verdana" pitchFamily="34" charset="0"/>
              </a:rPr>
              <a:t> control.</a:t>
            </a:r>
          </a:p>
        </p:txBody>
      </p:sp>
      <p:sp>
        <p:nvSpPr>
          <p:cNvPr id="8" name="Rectangle 3"/>
          <p:cNvSpPr>
            <a:spLocks noChangeArrowheads="1"/>
          </p:cNvSpPr>
          <p:nvPr/>
        </p:nvSpPr>
        <p:spPr bwMode="gray">
          <a:xfrm>
            <a:off x="228600" y="1905000"/>
            <a:ext cx="3851116" cy="5334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lstStyle/>
          <a:p>
            <a:pPr marL="457200" indent="-455613">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b="1" dirty="0" smtClean="0">
                <a:solidFill>
                  <a:schemeClr val="bg1"/>
                </a:solidFill>
                <a:latin typeface="Verdana" pitchFamily="34" charset="0"/>
                <a:ea typeface="Verdana" pitchFamily="34" charset="0"/>
                <a:cs typeface="Verdana" pitchFamily="34" charset="0"/>
              </a:rPr>
              <a:t>1. Simple Data Binding</a:t>
            </a:r>
            <a:endParaRPr lang="en-US" sz="2000" b="1" dirty="0">
              <a:solidFill>
                <a:schemeClr val="bg1"/>
              </a:solidFill>
              <a:latin typeface="Verdana" pitchFamily="34" charset="0"/>
              <a:ea typeface="Verdana" pitchFamily="34" charset="0"/>
              <a:cs typeface="Verdana" pitchFamily="34" charset="0"/>
            </a:endParaRPr>
          </a:p>
        </p:txBody>
      </p:sp>
      <p:sp>
        <p:nvSpPr>
          <p:cNvPr id="9" name="Rectangle 3"/>
          <p:cNvSpPr>
            <a:spLocks noChangeArrowheads="1"/>
          </p:cNvSpPr>
          <p:nvPr/>
        </p:nvSpPr>
        <p:spPr bwMode="gray">
          <a:xfrm>
            <a:off x="228600" y="3657600"/>
            <a:ext cx="4724400" cy="5334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lstStyle/>
          <a:p>
            <a:pPr marL="457200" indent="-455613">
              <a:lnSpc>
                <a:spcPct val="150000"/>
              </a:lnSpc>
              <a:spcBef>
                <a:spcPts val="800"/>
              </a:spcBef>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b="1" dirty="0" smtClean="0">
                <a:solidFill>
                  <a:schemeClr val="bg1"/>
                </a:solidFill>
                <a:latin typeface="Verdana" pitchFamily="34" charset="0"/>
                <a:ea typeface="Verdana" pitchFamily="34" charset="0"/>
                <a:cs typeface="Verdana" pitchFamily="34" charset="0"/>
              </a:rPr>
              <a:t>2. Declarative Data Binding</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457200" y="912813"/>
            <a:ext cx="8332788" cy="5405437"/>
          </a:xfrm>
          <a:prstGeom prst="rect">
            <a:avLst/>
          </a:prstGeom>
          <a:noFill/>
          <a:ln w="9360">
            <a:noFill/>
            <a:round/>
            <a:headEnd/>
            <a:tailEnd/>
          </a:ln>
          <a:effectLst/>
        </p:spPr>
        <p:txBody>
          <a:bodyPr lIns="90000" tIns="45000" rIns="90000" bIns="45000"/>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000" dirty="0">
              <a:solidFill>
                <a:srgbClr val="000000"/>
              </a:solidFill>
              <a:latin typeface="Verdana" charset="0"/>
            </a:endParaRPr>
          </a:p>
        </p:txBody>
      </p:sp>
      <p:sp>
        <p:nvSpPr>
          <p:cNvPr id="4" name="Rectangle 3"/>
          <p:cNvSpPr>
            <a:spLocks noChangeArrowheads="1"/>
          </p:cNvSpPr>
          <p:nvPr/>
        </p:nvSpPr>
        <p:spPr bwMode="gray">
          <a:xfrm>
            <a:off x="263684" y="1510982"/>
            <a:ext cx="8616633" cy="36706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solidFill>
                  <a:srgbClr val="000000"/>
                </a:solidFill>
                <a:latin typeface="Verdana" charset="0"/>
              </a:rPr>
              <a:t>Manages all Binding objects that are bound to the same data source and data member. This class is abstract.</a:t>
            </a:r>
          </a:p>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solidFill>
                  <a:srgbClr val="000000"/>
                </a:solidFill>
                <a:latin typeface="Verdana" charset="0"/>
              </a:rPr>
              <a:t>Inheritance Hierarchy </a:t>
            </a:r>
          </a:p>
          <a:p>
            <a:pPr algn="just">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err="1" smtClean="0">
                <a:solidFill>
                  <a:srgbClr val="000000"/>
                </a:solidFill>
                <a:latin typeface="Verdana" charset="0"/>
              </a:rPr>
              <a:t>System.Object</a:t>
            </a:r>
            <a:endParaRPr lang="en-US" sz="2000" dirty="0" smtClean="0">
              <a:solidFill>
                <a:srgbClr val="000000"/>
              </a:solidFill>
              <a:latin typeface="Verdana" charset="0"/>
            </a:endParaRPr>
          </a:p>
          <a:p>
            <a:pPr algn="just">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err="1" smtClean="0">
                <a:solidFill>
                  <a:srgbClr val="000000"/>
                </a:solidFill>
                <a:latin typeface="Verdana" charset="0"/>
              </a:rPr>
              <a:t>System.Windows.Forms.BindingManagerBase</a:t>
            </a:r>
            <a:r>
              <a:rPr lang="en-US" sz="2000" dirty="0" smtClean="0">
                <a:solidFill>
                  <a:srgbClr val="000000"/>
                </a:solidFill>
                <a:latin typeface="Verdana" charset="0"/>
              </a:rPr>
              <a:t> </a:t>
            </a:r>
            <a:r>
              <a:rPr lang="en-US" sz="2000" dirty="0" err="1" smtClean="0">
                <a:solidFill>
                  <a:srgbClr val="000000"/>
                </a:solidFill>
                <a:latin typeface="Verdana" charset="0"/>
              </a:rPr>
              <a:t>System.Windows.Forms.CurrencyManager</a:t>
            </a:r>
            <a:r>
              <a:rPr lang="en-US" sz="2000" dirty="0" smtClean="0">
                <a:solidFill>
                  <a:srgbClr val="000000"/>
                </a:solidFill>
                <a:latin typeface="Verdana" charset="0"/>
              </a:rPr>
              <a:t> </a:t>
            </a:r>
            <a:r>
              <a:rPr lang="en-US" sz="2000" dirty="0" err="1" smtClean="0">
                <a:solidFill>
                  <a:srgbClr val="000000"/>
                </a:solidFill>
                <a:latin typeface="Verdana" charset="0"/>
              </a:rPr>
              <a:t>System.Windows.Forms.PropertyManager</a:t>
            </a:r>
            <a:endParaRPr lang="en-US" sz="2000" dirty="0">
              <a:solidFill>
                <a:srgbClr val="000000"/>
              </a:solidFill>
              <a:latin typeface="Verdana" charset="0"/>
            </a:endParaRPr>
          </a:p>
        </p:txBody>
      </p:sp>
      <p:sp>
        <p:nvSpPr>
          <p:cNvPr id="5" name="Rectangle 4"/>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Binding Manager Base Class	</a:t>
            </a:r>
          </a:p>
        </p:txBody>
      </p:sp>
    </p:spTree>
  </p:cSld>
  <p:clrMapOvr>
    <a:masterClrMapping/>
  </p:clrMapOvr>
  <p:transition spd="slow"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1600200"/>
            <a:ext cx="8432800" cy="2514600"/>
          </a:xfrm>
          <a:prstGeom prst="rect">
            <a:avLst/>
          </a:prstGeom>
          <a:solidFill>
            <a:srgbClr val="3388A9"/>
          </a:solidFill>
          <a:ln w="9525">
            <a:noFill/>
            <a:round/>
            <a:headEnd/>
            <a:tailEnd/>
          </a:ln>
          <a:effectLst/>
        </p:spPr>
        <p:txBody>
          <a:bodyPr lIns="90000" tIns="46800" rIns="90000" bIns="46800" anchor="ctr"/>
          <a:lstStyle/>
          <a:p>
            <a:pPr algn="ctr" hangingPunct="1">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latin typeface="Calibri" pitchFamily="34" charset="0"/>
                <a:ea typeface="Verdana" pitchFamily="34" charset="0"/>
                <a:cs typeface="Calibri" pitchFamily="34" charset="0"/>
              </a:rPr>
              <a:t>Course : </a:t>
            </a:r>
            <a:r>
              <a:rPr lang="en-US" sz="4000" dirty="0">
                <a:solidFill>
                  <a:schemeClr val="bg1"/>
                </a:solidFill>
                <a:latin typeface="Calibri" pitchFamily="34" charset="0"/>
                <a:ea typeface="Verdana" pitchFamily="34" charset="0"/>
                <a:cs typeface="Calibri" pitchFamily="34" charset="0"/>
              </a:rPr>
              <a:t>Developing </a:t>
            </a:r>
            <a:r>
              <a:rPr lang="en-US" sz="4000" dirty="0" smtClean="0">
                <a:solidFill>
                  <a:schemeClr val="bg1"/>
                </a:solidFill>
                <a:latin typeface="Calibri" pitchFamily="34" charset="0"/>
                <a:ea typeface="Verdana" pitchFamily="34" charset="0"/>
                <a:cs typeface="Calibri" pitchFamily="34" charset="0"/>
              </a:rPr>
              <a:t>Web </a:t>
            </a:r>
            <a:r>
              <a:rPr lang="en-US" sz="4000" dirty="0">
                <a:solidFill>
                  <a:schemeClr val="bg1"/>
                </a:solidFill>
                <a:latin typeface="Calibri" pitchFamily="34" charset="0"/>
                <a:ea typeface="Verdana" pitchFamily="34" charset="0"/>
                <a:cs typeface="Calibri" pitchFamily="34" charset="0"/>
              </a:rPr>
              <a:t>A</a:t>
            </a:r>
            <a:r>
              <a:rPr lang="en-US" sz="4000" dirty="0" smtClean="0">
                <a:solidFill>
                  <a:schemeClr val="bg1"/>
                </a:solidFill>
                <a:latin typeface="Calibri" pitchFamily="34" charset="0"/>
                <a:ea typeface="Verdana" pitchFamily="34" charset="0"/>
                <a:cs typeface="Calibri" pitchFamily="34" charset="0"/>
              </a:rPr>
              <a:t>pplication </a:t>
            </a:r>
            <a:r>
              <a:rPr lang="en-US" sz="4000" dirty="0">
                <a:solidFill>
                  <a:schemeClr val="bg1"/>
                </a:solidFill>
                <a:latin typeface="Calibri" pitchFamily="34" charset="0"/>
                <a:ea typeface="Verdana" pitchFamily="34" charset="0"/>
                <a:cs typeface="Calibri" pitchFamily="34" charset="0"/>
              </a:rPr>
              <a:t>using ADO.NET </a:t>
            </a:r>
            <a:r>
              <a:rPr lang="en-US" sz="4000" dirty="0" smtClean="0">
                <a:solidFill>
                  <a:schemeClr val="bg1"/>
                </a:solidFill>
                <a:latin typeface="Calibri" pitchFamily="34" charset="0"/>
                <a:ea typeface="Verdana" pitchFamily="34" charset="0"/>
                <a:cs typeface="Calibri" pitchFamily="34" charset="0"/>
              </a:rPr>
              <a:t>and </a:t>
            </a:r>
            <a:r>
              <a:rPr lang="en-US" sz="4000" dirty="0">
                <a:solidFill>
                  <a:schemeClr val="bg1"/>
                </a:solidFill>
                <a:latin typeface="Calibri" pitchFamily="34" charset="0"/>
                <a:ea typeface="Verdana" pitchFamily="34" charset="0"/>
                <a:cs typeface="Calibri" pitchFamily="34" charset="0"/>
              </a:rPr>
              <a:t>ASP.NET </a:t>
            </a:r>
          </a:p>
          <a:p>
            <a:pPr algn="ctr" hangingPunct="1">
              <a:lnSpc>
                <a:spcPct val="100000"/>
              </a:lnSpc>
              <a:buClr>
                <a:schemeClr val="tx2"/>
              </a:buClr>
              <a:buSzPct val="8500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pPr>
            <a:endParaRPr lang="en-US" sz="4000" dirty="0" smtClean="0">
              <a:solidFill>
                <a:schemeClr val="bg1"/>
              </a:solidFill>
              <a:latin typeface="Calibri" pitchFamily="34" charset="0"/>
              <a:ea typeface="MS Gothic" charset="-128"/>
              <a:cs typeface="Calibri" pitchFamily="34" charset="0"/>
            </a:endParaRPr>
          </a:p>
          <a:p>
            <a:pPr algn="ctr" hangingPunct="1">
              <a:lnSpc>
                <a:spcPct val="100000"/>
              </a:lnSpc>
              <a:buClr>
                <a:schemeClr val="tx2"/>
              </a:buClr>
              <a:buSzPct val="8500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pPr>
            <a:r>
              <a:rPr lang="en-US" sz="4000" dirty="0" smtClean="0">
                <a:solidFill>
                  <a:schemeClr val="bg1"/>
                </a:solidFill>
                <a:latin typeface="Calibri" pitchFamily="34" charset="0"/>
                <a:ea typeface="MS Gothic" charset="-128"/>
                <a:cs typeface="Calibri" pitchFamily="34" charset="0"/>
              </a:rPr>
              <a:t>Session: </a:t>
            </a:r>
            <a:r>
              <a:rPr lang="en-US" sz="4000" dirty="0" smtClean="0">
                <a:solidFill>
                  <a:schemeClr val="bg1"/>
                </a:solidFill>
                <a:latin typeface="Calibri" pitchFamily="34" charset="0"/>
                <a:ea typeface="MS Gothic" charset="-128"/>
                <a:cs typeface="Calibri" pitchFamily="34" charset="0"/>
              </a:rPr>
              <a:t>Data </a:t>
            </a:r>
            <a:r>
              <a:rPr lang="en-US" sz="4000" dirty="0">
                <a:solidFill>
                  <a:schemeClr val="bg1"/>
                </a:solidFill>
                <a:latin typeface="Calibri" pitchFamily="34" charset="0"/>
                <a:ea typeface="MS Gothic" charset="-128"/>
                <a:cs typeface="Calibri" pitchFamily="34" charset="0"/>
              </a:rPr>
              <a:t>Source Controls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900" y="2057400"/>
            <a:ext cx="8705850" cy="1498487"/>
          </a:xfrm>
          <a:prstGeom prst="rect">
            <a:avLst/>
          </a:prstGeom>
          <a:noFill/>
        </p:spPr>
        <p:txBody>
          <a:bodyPr wrap="square">
            <a:spAutoFit/>
          </a:bodyPr>
          <a:lstStyle/>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Data Source Controls</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Displaying Data in Data Bound web server Controls</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Binding Controls to Data by using Data Binding Syntax</a:t>
            </a:r>
          </a:p>
        </p:txBody>
      </p:sp>
      <p:sp>
        <p:nvSpPr>
          <p:cNvPr id="5" name="TextBox 4"/>
          <p:cNvSpPr txBox="1"/>
          <p:nvPr/>
        </p:nvSpPr>
        <p:spPr>
          <a:xfrm>
            <a:off x="215900" y="1355725"/>
            <a:ext cx="8669338" cy="407163"/>
          </a:xfrm>
          <a:prstGeom prst="rect">
            <a:avLst/>
          </a:prstGeom>
          <a:noFill/>
        </p:spPr>
        <p:txBody>
          <a:bodyPr>
            <a:spAutoFit/>
          </a:bodyPr>
          <a:lstStyle/>
          <a:p>
            <a:pPr algn="l">
              <a:defRPr/>
            </a:pPr>
            <a:r>
              <a:rPr lang="en-US" sz="2200" b="0" dirty="0" smtClean="0">
                <a:latin typeface="Verdana" pitchFamily="34" charset="0"/>
                <a:ea typeface="Verdana" pitchFamily="34" charset="0"/>
                <a:cs typeface="Verdana" pitchFamily="34" charset="0"/>
              </a:rPr>
              <a:t>By the end of this session, you will be able to understand:</a:t>
            </a:r>
            <a:endParaRPr lang="en-US" sz="2200" b="0" dirty="0">
              <a:latin typeface="Verdana" pitchFamily="34" charset="0"/>
              <a:ea typeface="Verdana" pitchFamily="34" charset="0"/>
              <a:cs typeface="Verdana" pitchFamily="34" charset="0"/>
            </a:endParaRPr>
          </a:p>
        </p:txBody>
      </p:sp>
      <p:sp>
        <p:nvSpPr>
          <p:cNvPr id="6" name="Rectangle 5"/>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Objective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919</Words>
  <PresentationFormat>On-screen Show (4:3)</PresentationFormat>
  <Paragraphs>113</Paragraphs>
  <Slides>22</Slides>
  <Notes>7</Notes>
  <HiddenSlides>0</HiddenSlides>
  <MMClips>0</MMClip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priyanka</dc:creator>
  <cp:lastModifiedBy>HP</cp:lastModifiedBy>
  <cp:revision>19</cp:revision>
  <cp:lastPrinted>1601-01-01T00:00:00Z</cp:lastPrinted>
  <dcterms:created xsi:type="dcterms:W3CDTF">1601-01-01T00:00:00Z</dcterms:created>
  <dcterms:modified xsi:type="dcterms:W3CDTF">2015-09-18T09:17:50Z</dcterms:modified>
</cp:coreProperties>
</file>