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3" r:id="rId2"/>
  </p:sldMasterIdLst>
  <p:notesMasterIdLst>
    <p:notesMasterId r:id="rId18"/>
  </p:notesMasterIdLst>
  <p:sldIdLst>
    <p:sldId id="257" r:id="rId3"/>
    <p:sldId id="260" r:id="rId4"/>
    <p:sldId id="389" r:id="rId5"/>
    <p:sldId id="390" r:id="rId6"/>
    <p:sldId id="391" r:id="rId7"/>
    <p:sldId id="392" r:id="rId8"/>
    <p:sldId id="353" r:id="rId9"/>
    <p:sldId id="393" r:id="rId10"/>
    <p:sldId id="394" r:id="rId11"/>
    <p:sldId id="395" r:id="rId12"/>
    <p:sldId id="396" r:id="rId13"/>
    <p:sldId id="400" r:id="rId14"/>
    <p:sldId id="397" r:id="rId15"/>
    <p:sldId id="398" r:id="rId16"/>
    <p:sldId id="399"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0" d="100"/>
          <a:sy n="70" d="100"/>
        </p:scale>
        <p:origin x="-1410" y="-16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8B4774B9-7EE9-466F-A3E4-4A6728AF10D4}" type="datetimeFigureOut">
              <a:rPr lang="en-US"/>
              <a:pPr>
                <a:defRPr/>
              </a:pPr>
              <a:t>9/18/2015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077A2530-8C74-4E7E-AAB2-7747362B1AD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65816A20-A66E-41EC-9CCB-9F501F586E2C}"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22531"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22532"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DAD42C-9592-457C-BDDF-B5CE28EDC296}"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22533"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a:lstStyle/>
          <a:p>
            <a:fld id="{762C43C3-DF4C-4E31-9F83-1CE05F1EBC75}" type="slidenum">
              <a:rPr lang="en-US" smtClean="0"/>
              <a:pPr/>
              <a:t>15</a:t>
            </a:fld>
            <a:endParaRPr lang="en-US" smtClean="0"/>
          </a:p>
        </p:txBody>
      </p:sp>
      <p:sp>
        <p:nvSpPr>
          <p:cNvPr id="3174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bwMode="auto">
          <a:noFill/>
          <a:ln>
            <a:miter lim="800000"/>
            <a:headEnd/>
            <a:tailEnd/>
          </a:ln>
        </p:spPr>
        <p:txBody>
          <a:bodyPr/>
          <a:lstStyle/>
          <a:p>
            <a:fld id="{1DEC3D40-2277-4A39-A8B6-F847E3C68D23}" type="slidenum">
              <a:rPr lang="en-US" smtClean="0">
                <a:latin typeface="Times New Roman" pitchFamily="18" charset="0"/>
              </a:rPr>
              <a:pPr/>
              <a:t>2</a:t>
            </a:fld>
            <a:endParaRPr lang="en-US" smtClean="0">
              <a:latin typeface="Times New Roman" pitchFamily="18" charset="0"/>
            </a:endParaRPr>
          </a:p>
        </p:txBody>
      </p:sp>
      <p:sp>
        <p:nvSpPr>
          <p:cNvPr id="23555"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3556"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E2378D0F-3056-4215-9E43-6F56AA9D318A}" type="slidenum">
              <a:rPr lang="en-US" smtClean="0"/>
              <a:pPr/>
              <a:t>7</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9B656942-97DA-476A-9F82-AB0FE2237B58}" type="slidenum">
              <a:rPr lang="en-US" smtClean="0"/>
              <a:pPr/>
              <a:t>8</a:t>
            </a:fld>
            <a:endParaRPr lang="en-US" smtClean="0"/>
          </a:p>
        </p:txBody>
      </p:sp>
      <p:sp>
        <p:nvSpPr>
          <p:cNvPr id="2560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7A2C0792-10C9-470F-BA13-0314BC11CD89}" type="slidenum">
              <a:rPr lang="en-US" smtClean="0"/>
              <a:pPr/>
              <a:t>9</a:t>
            </a:fld>
            <a:endParaRPr lang="en-US" smtClean="0"/>
          </a:p>
        </p:txBody>
      </p:sp>
      <p:sp>
        <p:nvSpPr>
          <p:cNvPr id="2662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a:lstStyle/>
          <a:p>
            <a:fld id="{4F4C913F-210B-4E36-9357-8A433661B164}" type="slidenum">
              <a:rPr lang="en-US" smtClean="0"/>
              <a:pPr/>
              <a:t>10</a:t>
            </a:fld>
            <a:endParaRPr lang="en-US" smtClean="0"/>
          </a:p>
        </p:txBody>
      </p:sp>
      <p:sp>
        <p:nvSpPr>
          <p:cNvPr id="2765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555EBFD2-360C-4936-8370-0381B4712F11}" type="slidenum">
              <a:rPr lang="en-US" smtClean="0"/>
              <a:pPr/>
              <a:t>11</a:t>
            </a:fld>
            <a:endParaRPr lang="en-US" smtClean="0"/>
          </a:p>
        </p:txBody>
      </p:sp>
      <p:sp>
        <p:nvSpPr>
          <p:cNvPr id="2867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EE4C86B7-0531-4D7D-9279-5A3DAB16E4BF}" type="slidenum">
              <a:rPr lang="en-US" smtClean="0"/>
              <a:pPr/>
              <a:t>13</a:t>
            </a:fld>
            <a:endParaRPr lang="en-US" smtClean="0"/>
          </a:p>
        </p:txBody>
      </p:sp>
      <p:sp>
        <p:nvSpPr>
          <p:cNvPr id="2969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a:lstStyle/>
          <a:p>
            <a:fld id="{16BA91FE-A44B-4110-8211-9E9AEC381E6E}" type="slidenum">
              <a:rPr lang="en-US" smtClean="0"/>
              <a:pPr/>
              <a:t>14</a:t>
            </a:fld>
            <a:endParaRPr lang="en-US" smtClean="0"/>
          </a:p>
        </p:txBody>
      </p:sp>
      <p:sp>
        <p:nvSpPr>
          <p:cNvPr id="3072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6029" cy="42703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6029" cy="42703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6029" cy="427038"/>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6029" cy="42703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a:prstGeom prst="rect">
            <a:avLst/>
          </a:prstGeo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8"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47112" y="1945967"/>
            <a:ext cx="8465344" cy="2640012"/>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dirty="0" smtClean="0">
                <a:latin typeface="Calibri" pitchFamily="34" charset="0"/>
                <a:ea typeface="+mn-ea"/>
                <a:cs typeface="Calibri" pitchFamily="34" charset="0"/>
              </a:rPr>
              <a:t>COURSE:  </a:t>
            </a:r>
            <a:r>
              <a:rPr lang="en-US" sz="4000" dirty="0" smtClean="0">
                <a:latin typeface="Calibri" pitchFamily="34" charset="0"/>
                <a:ea typeface="+mn-ea"/>
                <a:cs typeface="Calibri" pitchFamily="34" charset="0"/>
              </a:rPr>
              <a:t>Advanced ASP.NET and WCF</a:t>
            </a:r>
            <a:endParaRPr lang="en-US" sz="400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smtClean="0">
                <a:latin typeface="Calibri" pitchFamily="34" charset="0"/>
                <a:ea typeface="+mn-ea"/>
                <a:cs typeface="Calibri" pitchFamily="34" charset="0"/>
              </a:rPr>
              <a:t>Session: </a:t>
            </a:r>
            <a:r>
              <a:rPr lang="en-US" sz="4000" dirty="0" smtClean="0">
                <a:latin typeface="Calibri" pitchFamily="34" charset="0"/>
                <a:ea typeface="+mn-ea"/>
                <a:cs typeface="Calibri" pitchFamily="34" charset="0"/>
              </a:rPr>
              <a:t>Tracing</a:t>
            </a:r>
            <a:endParaRPr lang="en-US" sz="400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
            <a:ext cx="9144000" cy="873457"/>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Trace Switches</a:t>
            </a:r>
          </a:p>
        </p:txBody>
      </p:sp>
      <p:sp>
        <p:nvSpPr>
          <p:cNvPr id="5" name="Rectangle 3"/>
          <p:cNvSpPr>
            <a:spLocks noChangeArrowheads="1"/>
          </p:cNvSpPr>
          <p:nvPr/>
        </p:nvSpPr>
        <p:spPr bwMode="gray">
          <a:xfrm>
            <a:off x="263684" y="1442690"/>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sz="2000" dirty="0" smtClean="0"/>
              <a:t>Trace switches enable you to enable, disable, and filter tracing output. </a:t>
            </a:r>
          </a:p>
        </p:txBody>
      </p:sp>
      <p:sp>
        <p:nvSpPr>
          <p:cNvPr id="6" name="Rectangle 3"/>
          <p:cNvSpPr>
            <a:spLocks noChangeArrowheads="1"/>
          </p:cNvSpPr>
          <p:nvPr/>
        </p:nvSpPr>
        <p:spPr bwMode="gray">
          <a:xfrm>
            <a:off x="263684" y="2793807"/>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sz="2000" dirty="0" smtClean="0"/>
              <a:t>They are objects that exist in your code and can be configured externally through the .</a:t>
            </a:r>
            <a:r>
              <a:rPr lang="en-IN" sz="2000" dirty="0" err="1" smtClean="0"/>
              <a:t>config</a:t>
            </a:r>
            <a:r>
              <a:rPr lang="en-IN" sz="2000" dirty="0" smtClean="0"/>
              <a:t> file.</a:t>
            </a:r>
          </a:p>
        </p:txBody>
      </p:sp>
      <p:sp>
        <p:nvSpPr>
          <p:cNvPr id="7" name="Rectangle 3"/>
          <p:cNvSpPr>
            <a:spLocks noChangeArrowheads="1"/>
          </p:cNvSpPr>
          <p:nvPr/>
        </p:nvSpPr>
        <p:spPr bwMode="gray">
          <a:xfrm>
            <a:off x="263684" y="4158580"/>
            <a:ext cx="8616633" cy="136876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sz="2000" dirty="0" smtClean="0"/>
              <a:t>There are three types of trace switches provided in the .NET Framework: the </a:t>
            </a:r>
            <a:r>
              <a:rPr lang="en-IN" sz="2000" dirty="0" err="1" smtClean="0"/>
              <a:t>BooleanSwitch</a:t>
            </a:r>
            <a:r>
              <a:rPr lang="en-IN" sz="2000" dirty="0" smtClean="0"/>
              <a:t> class, the </a:t>
            </a:r>
            <a:r>
              <a:rPr lang="en-IN" sz="2000" dirty="0" err="1" smtClean="0"/>
              <a:t>TraceSwitch</a:t>
            </a:r>
            <a:r>
              <a:rPr lang="en-IN" sz="2000" dirty="0" smtClean="0"/>
              <a:t> class, and the </a:t>
            </a:r>
            <a:r>
              <a:rPr lang="en-IN" sz="2000" dirty="0" err="1" smtClean="0"/>
              <a:t>SourceSwitch</a:t>
            </a:r>
            <a:r>
              <a:rPr lang="en-IN" sz="2000" dirty="0" smtClean="0"/>
              <a:t> class.</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900752"/>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Trace Switches</a:t>
            </a:r>
          </a:p>
        </p:txBody>
      </p:sp>
      <p:sp>
        <p:nvSpPr>
          <p:cNvPr id="5" name="Rectangle 3"/>
          <p:cNvSpPr>
            <a:spLocks noChangeArrowheads="1"/>
          </p:cNvSpPr>
          <p:nvPr/>
        </p:nvSpPr>
        <p:spPr bwMode="gray">
          <a:xfrm>
            <a:off x="263684" y="1729298"/>
            <a:ext cx="8616633" cy="46578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indent="-342900">
              <a:lnSpc>
                <a:spcPct val="150000"/>
              </a:lnSpc>
              <a:buFont typeface="Wingdings" pitchFamily="2" charset="2"/>
              <a:buChar char="v"/>
            </a:pPr>
            <a:r>
              <a:rPr lang="en-IN" sz="1600" dirty="0" smtClean="0"/>
              <a:t>Create your switches in code. </a:t>
            </a:r>
          </a:p>
          <a:p>
            <a:pPr marL="342900" indent="-342900">
              <a:lnSpc>
                <a:spcPct val="150000"/>
              </a:lnSpc>
              <a:buFont typeface="Wingdings" pitchFamily="2" charset="2"/>
              <a:buChar char="v"/>
            </a:pPr>
            <a:r>
              <a:rPr lang="en-IN" sz="1600" dirty="0" smtClean="0"/>
              <a:t>If your project does not contain a configuration file (</a:t>
            </a:r>
            <a:r>
              <a:rPr lang="en-IN" sz="1600" dirty="0" err="1" smtClean="0"/>
              <a:t>app.config</a:t>
            </a:r>
            <a:r>
              <a:rPr lang="en-IN" sz="1600" dirty="0" smtClean="0"/>
              <a:t> or </a:t>
            </a:r>
            <a:r>
              <a:rPr lang="en-IN" sz="1600" dirty="0" err="1" smtClean="0"/>
              <a:t>Web.config</a:t>
            </a:r>
            <a:r>
              <a:rPr lang="en-IN" sz="1600" dirty="0" smtClean="0"/>
              <a:t>), then from the </a:t>
            </a:r>
            <a:r>
              <a:rPr lang="en-IN" sz="1600" b="1" dirty="0" smtClean="0"/>
              <a:t>Project</a:t>
            </a:r>
            <a:r>
              <a:rPr lang="en-IN" sz="1600" dirty="0" smtClean="0"/>
              <a:t> menu, select </a:t>
            </a:r>
            <a:r>
              <a:rPr lang="en-IN" sz="1600" b="1" dirty="0" smtClean="0"/>
              <a:t>Add New Item</a:t>
            </a:r>
            <a:r>
              <a:rPr lang="en-IN" sz="1600" dirty="0" smtClean="0"/>
              <a:t>.</a:t>
            </a:r>
          </a:p>
          <a:p>
            <a:pPr lvl="1">
              <a:lnSpc>
                <a:spcPct val="150000"/>
              </a:lnSpc>
            </a:pPr>
            <a:r>
              <a:rPr lang="en-IN" dirty="0" smtClean="0"/>
              <a:t>		  In the </a:t>
            </a:r>
            <a:r>
              <a:rPr lang="en-IN" b="1" dirty="0" smtClean="0"/>
              <a:t>Add New Item</a:t>
            </a:r>
            <a:r>
              <a:rPr lang="en-IN" dirty="0" smtClean="0"/>
              <a:t> dialog box, choose </a:t>
            </a:r>
            <a:r>
              <a:rPr lang="en-IN" b="1" dirty="0" smtClean="0"/>
              <a:t>Application Configuration File</a:t>
            </a:r>
            <a:r>
              <a:rPr lang="en-IN" dirty="0" smtClean="0"/>
              <a:t>.</a:t>
            </a:r>
          </a:p>
          <a:p>
            <a:pPr lvl="1">
              <a:lnSpc>
                <a:spcPct val="150000"/>
              </a:lnSpc>
            </a:pPr>
            <a:r>
              <a:rPr lang="en-IN" dirty="0" smtClean="0"/>
              <a:t>The application configuration file is created and opened. This is an XML document whose root element is &lt;configuration&gt;.</a:t>
            </a:r>
          </a:p>
          <a:p>
            <a:pPr lvl="1">
              <a:lnSpc>
                <a:spcPct val="150000"/>
              </a:lnSpc>
            </a:pPr>
            <a:r>
              <a:rPr lang="en-IN" dirty="0" smtClean="0"/>
              <a:t>       	  In the </a:t>
            </a:r>
            <a:r>
              <a:rPr lang="en-IN" b="1" dirty="0" smtClean="0"/>
              <a:t>Add New Item</a:t>
            </a:r>
            <a:r>
              <a:rPr lang="en-IN" dirty="0" smtClean="0"/>
              <a:t> dialog box, choose </a:t>
            </a:r>
            <a:r>
              <a:rPr lang="en-IN" b="1" dirty="0" smtClean="0"/>
              <a:t>XML File</a:t>
            </a:r>
            <a:r>
              <a:rPr lang="en-IN" dirty="0" smtClean="0"/>
              <a:t>. Name this file </a:t>
            </a:r>
            <a:r>
              <a:rPr lang="en-IN" b="1" dirty="0" err="1" smtClean="0"/>
              <a:t>app.config</a:t>
            </a:r>
            <a:r>
              <a:rPr lang="en-IN" dirty="0" smtClean="0"/>
              <a:t>. In the XML editor, after the XML declaration, add the following XML:</a:t>
            </a:r>
          </a:p>
          <a:p>
            <a:pPr algn="just" eaLnBrk="1" hangingPunct="1">
              <a:lnSpc>
                <a:spcPct val="150000"/>
              </a:lnSpc>
              <a:buFont typeface="Times New Roman" pitchFamily="18" charset="0"/>
              <a:buNone/>
            </a:pPr>
            <a:r>
              <a:rPr lang="en-IN" b="1" dirty="0" smtClean="0">
                <a:latin typeface="Courier New" pitchFamily="49" charset="0"/>
                <a:cs typeface="Courier New" pitchFamily="49" charset="0"/>
              </a:rPr>
              <a:t>	&lt;configuration&gt; &lt;/configuration&gt;</a:t>
            </a:r>
          </a:p>
        </p:txBody>
      </p:sp>
      <p:sp>
        <p:nvSpPr>
          <p:cNvPr id="6" name="Rectangle 5"/>
          <p:cNvSpPr/>
          <p:nvPr/>
        </p:nvSpPr>
        <p:spPr bwMode="auto">
          <a:xfrm>
            <a:off x="219075" y="1292028"/>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r>
              <a:rPr lang="en-IN" b="1" dirty="0" smtClean="0"/>
              <a:t>To create and configure trace switches</a:t>
            </a:r>
          </a:p>
        </p:txBody>
      </p:sp>
      <p:sp>
        <p:nvSpPr>
          <p:cNvPr id="7" name="Rectangle 6"/>
          <p:cNvSpPr/>
          <p:nvPr/>
        </p:nvSpPr>
        <p:spPr bwMode="auto">
          <a:xfrm>
            <a:off x="1064525" y="5773004"/>
            <a:ext cx="4640239" cy="436728"/>
          </a:xfrm>
          <a:prstGeom prst="rect">
            <a:avLst/>
          </a:prstGeom>
          <a:noFill/>
          <a:ln w="28575" cap="flat" cmpd="sng" algn="ctr">
            <a:solidFill>
              <a:schemeClr val="accent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000" b="1" i="0" u="none" strike="noStrike" cap="none" normalizeH="0" baseline="0" smtClean="0">
              <a:ln>
                <a:noFill/>
              </a:ln>
              <a:solidFill>
                <a:schemeClr val="bg1"/>
              </a:solidFill>
              <a:effectLst/>
              <a:latin typeface="Verdana" pitchFamily="32" charset="0"/>
              <a:cs typeface="Arial" charset="0"/>
            </a:endParaRPr>
          </a:p>
        </p:txBody>
      </p:sp>
      <p:sp>
        <p:nvSpPr>
          <p:cNvPr id="8" name="Rectangle 7"/>
          <p:cNvSpPr/>
          <p:nvPr/>
        </p:nvSpPr>
        <p:spPr bwMode="auto">
          <a:xfrm>
            <a:off x="286603" y="4544704"/>
            <a:ext cx="1937982" cy="395786"/>
          </a:xfrm>
          <a:prstGeom prst="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341313" lvl="2" indent="-341313" algn="ctr" defTabSz="449263">
              <a:spcBef>
                <a:spcPts val="600"/>
              </a:spcBef>
              <a:spcAft>
                <a:spcPts val="0"/>
              </a:spcAft>
              <a:buClr>
                <a:srgbClr val="292929"/>
              </a:buClr>
              <a:buSzPct val="100000"/>
              <a:defRPr/>
            </a:pPr>
            <a:r>
              <a:rPr lang="en-IN" b="1" dirty="0" smtClean="0"/>
              <a:t>Visual C#:</a:t>
            </a:r>
            <a:endParaRPr lang="en-US" b="1" dirty="0" smtClean="0"/>
          </a:p>
        </p:txBody>
      </p:sp>
      <p:sp>
        <p:nvSpPr>
          <p:cNvPr id="9" name="Rectangle 8"/>
          <p:cNvSpPr/>
          <p:nvPr/>
        </p:nvSpPr>
        <p:spPr bwMode="auto">
          <a:xfrm>
            <a:off x="245660" y="2906972"/>
            <a:ext cx="1937982" cy="395786"/>
          </a:xfrm>
          <a:prstGeom prst="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341313" lvl="2" indent="-341313" algn="ctr" defTabSz="449263">
              <a:spcBef>
                <a:spcPts val="600"/>
              </a:spcBef>
              <a:spcAft>
                <a:spcPts val="0"/>
              </a:spcAft>
              <a:buClr>
                <a:srgbClr val="292929"/>
              </a:buClr>
              <a:buSzPct val="100000"/>
              <a:defRPr/>
            </a:pPr>
            <a:r>
              <a:rPr lang="en-IN" b="1" dirty="0" smtClean="0"/>
              <a:t>Visual Basic:</a:t>
            </a:r>
            <a:endParaRPr lang="en-US"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gray">
          <a:xfrm>
            <a:off x="290980" y="1333510"/>
            <a:ext cx="8616633" cy="191465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pPr>
            <a:r>
              <a:rPr lang="en-IN" dirty="0" smtClean="0"/>
              <a:t>After the &lt;configuration&gt; tag but before the &lt;/configuration&gt; tag, add the appropriate XML to configure your switches. The following examples demonstrate a </a:t>
            </a:r>
            <a:r>
              <a:rPr lang="en-IN" dirty="0" err="1" smtClean="0"/>
              <a:t>BooleanSwitch</a:t>
            </a:r>
            <a:r>
              <a:rPr lang="en-IN" dirty="0" smtClean="0"/>
              <a:t> with a </a:t>
            </a:r>
            <a:r>
              <a:rPr lang="en-IN" dirty="0" err="1" smtClean="0"/>
              <a:t>DisplayName</a:t>
            </a:r>
            <a:r>
              <a:rPr lang="en-IN" dirty="0" smtClean="0"/>
              <a:t> property of </a:t>
            </a:r>
            <a:r>
              <a:rPr lang="en-IN" dirty="0" err="1" smtClean="0"/>
              <a:t>DataMessageSwitch</a:t>
            </a:r>
            <a:r>
              <a:rPr lang="en-IN" dirty="0" smtClean="0"/>
              <a:t> and a </a:t>
            </a:r>
            <a:r>
              <a:rPr lang="en-IN" dirty="0" err="1" smtClean="0"/>
              <a:t>TraceSwitch</a:t>
            </a:r>
            <a:r>
              <a:rPr lang="en-IN" dirty="0" smtClean="0"/>
              <a:t> with a </a:t>
            </a:r>
            <a:r>
              <a:rPr lang="en-IN" dirty="0" err="1" smtClean="0"/>
              <a:t>DisplayName</a:t>
            </a:r>
            <a:r>
              <a:rPr lang="en-IN" dirty="0" smtClean="0"/>
              <a:t> property </a:t>
            </a:r>
            <a:r>
              <a:rPr lang="en-IN" dirty="0" err="1" smtClean="0"/>
              <a:t>ofTraceLevelSwitch</a:t>
            </a:r>
            <a:r>
              <a:rPr lang="en-IN" dirty="0" smtClean="0"/>
              <a:t>.</a:t>
            </a:r>
            <a:r>
              <a:rPr lang="en-US" dirty="0" smtClean="0"/>
              <a:t>	</a:t>
            </a:r>
          </a:p>
        </p:txBody>
      </p:sp>
      <p:sp>
        <p:nvSpPr>
          <p:cNvPr id="5" name="Rectangle 2"/>
          <p:cNvSpPr>
            <a:spLocks noGrp="1" noChangeArrowheads="1"/>
          </p:cNvSpPr>
          <p:nvPr>
            <p:ph type="title"/>
          </p:nvPr>
        </p:nvSpPr>
        <p:spPr>
          <a:xfrm>
            <a:off x="0" y="-1"/>
            <a:ext cx="9144000" cy="832513"/>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Trace Switches</a:t>
            </a:r>
          </a:p>
        </p:txBody>
      </p:sp>
      <p:sp>
        <p:nvSpPr>
          <p:cNvPr id="6" name="Rectangle 3"/>
          <p:cNvSpPr>
            <a:spLocks noChangeArrowheads="1"/>
          </p:cNvSpPr>
          <p:nvPr/>
        </p:nvSpPr>
        <p:spPr bwMode="gray">
          <a:xfrm>
            <a:off x="277332" y="3489884"/>
            <a:ext cx="8616633" cy="21329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dirty="0" smtClean="0">
                <a:latin typeface="+mj-lt"/>
              </a:rPr>
              <a:t>After the &lt;configuration&gt; tag but before the &lt;/configuration&gt; tag, add the appropriate XML to configure your switches. The following examples demonstrate a </a:t>
            </a:r>
            <a:r>
              <a:rPr lang="en-IN" dirty="0" err="1" smtClean="0">
                <a:latin typeface="+mj-lt"/>
              </a:rPr>
              <a:t>BooleanSwitch</a:t>
            </a:r>
            <a:r>
              <a:rPr lang="en-IN" dirty="0" smtClean="0">
                <a:latin typeface="+mj-lt"/>
              </a:rPr>
              <a:t> with a </a:t>
            </a:r>
            <a:r>
              <a:rPr lang="en-IN" dirty="0" err="1" smtClean="0">
                <a:latin typeface="+mj-lt"/>
              </a:rPr>
              <a:t>DisplayName</a:t>
            </a:r>
            <a:r>
              <a:rPr lang="en-IN" dirty="0" smtClean="0">
                <a:latin typeface="+mj-lt"/>
              </a:rPr>
              <a:t> property of </a:t>
            </a:r>
            <a:r>
              <a:rPr lang="en-IN" dirty="0" err="1" smtClean="0">
                <a:latin typeface="+mj-lt"/>
              </a:rPr>
              <a:t>DataMessageSwitch</a:t>
            </a:r>
            <a:r>
              <a:rPr lang="en-IN" dirty="0" smtClean="0">
                <a:latin typeface="+mj-lt"/>
              </a:rPr>
              <a:t> and a </a:t>
            </a:r>
            <a:r>
              <a:rPr lang="en-IN" dirty="0" err="1" smtClean="0">
                <a:latin typeface="+mj-lt"/>
              </a:rPr>
              <a:t>TraceSwitch</a:t>
            </a:r>
            <a:r>
              <a:rPr lang="en-IN" dirty="0" smtClean="0">
                <a:latin typeface="+mj-lt"/>
              </a:rPr>
              <a:t> with a </a:t>
            </a:r>
            <a:r>
              <a:rPr lang="en-IN" dirty="0" err="1" smtClean="0">
                <a:latin typeface="+mj-lt"/>
              </a:rPr>
              <a:t>DisplayName</a:t>
            </a:r>
            <a:r>
              <a:rPr lang="en-IN" dirty="0" smtClean="0">
                <a:latin typeface="+mj-lt"/>
              </a:rPr>
              <a:t> property </a:t>
            </a:r>
            <a:r>
              <a:rPr lang="en-IN" dirty="0" err="1" smtClean="0">
                <a:latin typeface="+mj-lt"/>
              </a:rPr>
              <a:t>ofTraceLevelSwitch</a:t>
            </a:r>
            <a:r>
              <a:rPr lang="en-IN" dirty="0" smtClean="0">
                <a:latin typeface="+mj-lt"/>
              </a:rPr>
              <a:t>.</a:t>
            </a:r>
            <a:r>
              <a:rPr lang="en-US" dirty="0" smtClean="0">
                <a:latin typeface="+mj-l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914400"/>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Trace Switches</a:t>
            </a:r>
          </a:p>
        </p:txBody>
      </p:sp>
      <p:sp>
        <p:nvSpPr>
          <p:cNvPr id="17411" name="Rectangle 3"/>
          <p:cNvSpPr>
            <a:spLocks noGrp="1" noChangeArrowheads="1"/>
          </p:cNvSpPr>
          <p:nvPr>
            <p:ph type="body" idx="1"/>
          </p:nvPr>
        </p:nvSpPr>
        <p:spPr>
          <a:xfrm>
            <a:off x="279779" y="3903262"/>
            <a:ext cx="8611737" cy="1187353"/>
          </a:xfr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indent="0">
              <a:lnSpc>
                <a:spcPct val="150000"/>
              </a:lnSpc>
              <a:spcBef>
                <a:spcPct val="0"/>
              </a:spcBef>
              <a:buNone/>
              <a:defRPr/>
            </a:pPr>
            <a:r>
              <a:rPr lang="en-IN" sz="1800" kern="1200" dirty="0" smtClean="0">
                <a:solidFill>
                  <a:schemeClr val="tx1"/>
                </a:solidFill>
                <a:latin typeface="+mj-lt"/>
                <a:ea typeface="Verdana" pitchFamily="34" charset="0"/>
                <a:cs typeface="Verdana" pitchFamily="34" charset="0"/>
              </a:rPr>
              <a:t>Add comments to the .</a:t>
            </a:r>
            <a:r>
              <a:rPr lang="en-IN" sz="1800" kern="1200" dirty="0" err="1" smtClean="0">
                <a:solidFill>
                  <a:schemeClr val="tx1"/>
                </a:solidFill>
                <a:latin typeface="+mj-lt"/>
                <a:ea typeface="Verdana" pitchFamily="34" charset="0"/>
                <a:cs typeface="Verdana" pitchFamily="34" charset="0"/>
              </a:rPr>
              <a:t>config</a:t>
            </a:r>
            <a:r>
              <a:rPr lang="en-IN" sz="1800" kern="1200" dirty="0" smtClean="0">
                <a:solidFill>
                  <a:schemeClr val="tx1"/>
                </a:solidFill>
                <a:latin typeface="+mj-lt"/>
                <a:ea typeface="Verdana" pitchFamily="34" charset="0"/>
                <a:cs typeface="Verdana" pitchFamily="34" charset="0"/>
              </a:rPr>
              <a:t> file so the end user has a clear understanding of what values to change to configure the switches appropriately.</a:t>
            </a:r>
          </a:p>
        </p:txBody>
      </p:sp>
      <p:sp>
        <p:nvSpPr>
          <p:cNvPr id="6" name="Rectangle 3"/>
          <p:cNvSpPr>
            <a:spLocks noChangeArrowheads="1"/>
          </p:cNvSpPr>
          <p:nvPr/>
        </p:nvSpPr>
        <p:spPr bwMode="gray">
          <a:xfrm>
            <a:off x="263684" y="1374453"/>
            <a:ext cx="8616633" cy="11094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dirty="0" smtClean="0">
                <a:latin typeface="+mj-lt"/>
              </a:rPr>
              <a:t>If you need to turn on a </a:t>
            </a:r>
            <a:r>
              <a:rPr lang="en-IN" dirty="0" err="1" smtClean="0">
                <a:latin typeface="+mj-lt"/>
              </a:rPr>
              <a:t>BooleanSwitch</a:t>
            </a:r>
            <a:r>
              <a:rPr lang="en-IN" dirty="0" smtClean="0">
                <a:latin typeface="+mj-lt"/>
              </a:rPr>
              <a:t>, such as </a:t>
            </a:r>
            <a:r>
              <a:rPr lang="en-IN" dirty="0" err="1" smtClean="0">
                <a:latin typeface="+mj-lt"/>
              </a:rPr>
              <a:t>DataMessagesSwitch</a:t>
            </a:r>
            <a:r>
              <a:rPr lang="en-IN" dirty="0" smtClean="0">
                <a:latin typeface="+mj-lt"/>
              </a:rPr>
              <a:t> shown in the previous example, change the Value to any integer other than 0.</a:t>
            </a:r>
          </a:p>
        </p:txBody>
      </p:sp>
      <p:sp>
        <p:nvSpPr>
          <p:cNvPr id="7" name="Rectangle 3"/>
          <p:cNvSpPr>
            <a:spLocks noChangeArrowheads="1"/>
          </p:cNvSpPr>
          <p:nvPr/>
        </p:nvSpPr>
        <p:spPr bwMode="gray">
          <a:xfrm>
            <a:off x="277332" y="2606721"/>
            <a:ext cx="8616633" cy="121465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dirty="0" smtClean="0">
                <a:latin typeface="+mj-lt"/>
              </a:rPr>
              <a:t>If you need to turn on a </a:t>
            </a:r>
            <a:r>
              <a:rPr lang="en-IN" dirty="0" err="1" smtClean="0">
                <a:latin typeface="+mj-lt"/>
              </a:rPr>
              <a:t>TraceSwitch</a:t>
            </a:r>
            <a:r>
              <a:rPr lang="en-IN" dirty="0" smtClean="0">
                <a:latin typeface="+mj-lt"/>
              </a:rPr>
              <a:t>, such as </a:t>
            </a:r>
            <a:r>
              <a:rPr lang="en-IN" dirty="0" err="1" smtClean="0">
                <a:latin typeface="+mj-lt"/>
              </a:rPr>
              <a:t>TraceLevelSwitch</a:t>
            </a:r>
            <a:r>
              <a:rPr lang="en-IN" dirty="0" smtClean="0">
                <a:latin typeface="+mj-lt"/>
              </a:rPr>
              <a:t> shown in the previous example, change the Value to the appropriate level setting (1 to 4).</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1"/>
            <a:ext cx="9144000" cy="887105"/>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Implementing Tracing</a:t>
            </a:r>
          </a:p>
        </p:txBody>
      </p:sp>
      <p:sp>
        <p:nvSpPr>
          <p:cNvPr id="18435" name="Rectangle 3"/>
          <p:cNvSpPr>
            <a:spLocks noGrp="1" noChangeArrowheads="1"/>
          </p:cNvSpPr>
          <p:nvPr>
            <p:ph type="body" idx="1"/>
          </p:nvPr>
        </p:nvSpPr>
        <p:spPr>
          <a:xfrm>
            <a:off x="405408" y="1340160"/>
            <a:ext cx="8333185" cy="2972533"/>
          </a:xfrm>
          <a:ln w="28575">
            <a:solidFill>
              <a:schemeClr val="accent2"/>
            </a:solidFill>
          </a:ln>
        </p:spPr>
        <p:txBody>
          <a:bodyPr/>
          <a:lstStyle/>
          <a:p>
            <a:pPr>
              <a:buFont typeface="Times New Roman" pitchFamily="18" charset="0"/>
              <a:buNone/>
            </a:pPr>
            <a:r>
              <a:rPr lang="en-IN" sz="1800" b="1" dirty="0" smtClean="0">
                <a:latin typeface="Courier New" pitchFamily="49" charset="0"/>
                <a:cs typeface="Courier New" pitchFamily="49" charset="0"/>
              </a:rPr>
              <a:t>public static class </a:t>
            </a:r>
            <a:r>
              <a:rPr lang="en-IN" sz="1800" b="1" dirty="0" err="1" smtClean="0">
                <a:latin typeface="Courier New" pitchFamily="49" charset="0"/>
                <a:cs typeface="Courier New" pitchFamily="49" charset="0"/>
              </a:rPr>
              <a:t>WebApiConfig</a:t>
            </a:r>
            <a:endParaRPr lang="en-IN" sz="1800" b="1" dirty="0" smtClean="0">
              <a:latin typeface="Courier New" pitchFamily="49" charset="0"/>
              <a:cs typeface="Courier New" pitchFamily="49" charset="0"/>
            </a:endParaRPr>
          </a:p>
          <a:p>
            <a:pPr>
              <a:buFont typeface="Times New Roman" pitchFamily="18" charset="0"/>
              <a:buNone/>
            </a:pPr>
            <a:r>
              <a:rPr lang="en-IN" sz="1800" b="1" dirty="0" smtClean="0">
                <a:latin typeface="Courier New" pitchFamily="49" charset="0"/>
                <a:cs typeface="Courier New" pitchFamily="49" charset="0"/>
              </a:rPr>
              <a:t> 	{ </a:t>
            </a:r>
          </a:p>
          <a:p>
            <a:pPr>
              <a:buFont typeface="Times New Roman" pitchFamily="18" charset="0"/>
              <a:buNone/>
            </a:pPr>
            <a:r>
              <a:rPr lang="en-IN" sz="1800" b="1" dirty="0" smtClean="0">
                <a:latin typeface="Courier New" pitchFamily="49" charset="0"/>
                <a:cs typeface="Courier New" pitchFamily="49" charset="0"/>
              </a:rPr>
              <a:t>			public static void Register(</a:t>
            </a:r>
            <a:r>
              <a:rPr lang="en-IN" sz="1800" b="1" dirty="0" err="1" smtClean="0">
                <a:latin typeface="Courier New" pitchFamily="49" charset="0"/>
                <a:cs typeface="Courier New" pitchFamily="49" charset="0"/>
              </a:rPr>
              <a:t>HttpConfiguration</a:t>
            </a:r>
            <a:r>
              <a:rPr lang="en-IN" sz="1800" b="1" dirty="0" smtClean="0">
                <a:latin typeface="Courier New" pitchFamily="49" charset="0"/>
                <a:cs typeface="Courier New" pitchFamily="49" charset="0"/>
              </a:rPr>
              <a:t> </a:t>
            </a:r>
            <a:r>
              <a:rPr lang="en-IN" sz="1800" b="1" dirty="0" err="1" smtClean="0">
                <a:latin typeface="Courier New" pitchFamily="49" charset="0"/>
                <a:cs typeface="Courier New" pitchFamily="49" charset="0"/>
              </a:rPr>
              <a:t>config</a:t>
            </a:r>
            <a:r>
              <a:rPr lang="en-IN" sz="1800" b="1" dirty="0" smtClean="0">
                <a:latin typeface="Courier New" pitchFamily="49" charset="0"/>
                <a:cs typeface="Courier New" pitchFamily="49" charset="0"/>
              </a:rPr>
              <a:t>) </a:t>
            </a:r>
          </a:p>
          <a:p>
            <a:pPr>
              <a:buFont typeface="Times New Roman" pitchFamily="18" charset="0"/>
              <a:buNone/>
            </a:pPr>
            <a:r>
              <a:rPr lang="en-IN" sz="1800" b="1" dirty="0" smtClean="0">
                <a:latin typeface="Courier New" pitchFamily="49" charset="0"/>
                <a:cs typeface="Courier New" pitchFamily="49" charset="0"/>
              </a:rPr>
              <a:t>				{ // New code </a:t>
            </a:r>
            <a:r>
              <a:rPr lang="en-IN" sz="1800" b="1" dirty="0" err="1" smtClean="0">
                <a:latin typeface="Courier New" pitchFamily="49" charset="0"/>
                <a:cs typeface="Courier New" pitchFamily="49" charset="0"/>
              </a:rPr>
              <a:t>config.EnableSystemDiagnosticsTracing</a:t>
            </a:r>
            <a:r>
              <a:rPr lang="en-IN" sz="1800" b="1" dirty="0" smtClean="0">
                <a:latin typeface="Courier New" pitchFamily="49" charset="0"/>
                <a:cs typeface="Courier New" pitchFamily="49" charset="0"/>
              </a:rPr>
              <a:t>();</a:t>
            </a:r>
          </a:p>
          <a:p>
            <a:pPr>
              <a:buFont typeface="Times New Roman" pitchFamily="18" charset="0"/>
              <a:buNone/>
            </a:pPr>
            <a:r>
              <a:rPr lang="en-IN" sz="1800" b="1" dirty="0" smtClean="0">
                <a:latin typeface="Courier New" pitchFamily="49" charset="0"/>
                <a:cs typeface="Courier New" pitchFamily="49" charset="0"/>
              </a:rPr>
              <a:t> 				  // Other configuration code not shown. </a:t>
            </a:r>
          </a:p>
          <a:p>
            <a:pPr>
              <a:buFont typeface="Times New Roman" pitchFamily="18" charset="0"/>
              <a:buNone/>
            </a:pPr>
            <a:r>
              <a:rPr lang="en-IN" sz="1800" b="1" dirty="0" smtClean="0">
                <a:latin typeface="Courier New" pitchFamily="49" charset="0"/>
                <a:cs typeface="Courier New" pitchFamily="49" charset="0"/>
              </a:rPr>
              <a:t>				} </a:t>
            </a:r>
          </a:p>
          <a:p>
            <a:pPr>
              <a:buFont typeface="Times New Roman" pitchFamily="18" charset="0"/>
              <a:buNone/>
            </a:pPr>
            <a:r>
              <a:rPr lang="en-IN" sz="1800" b="1"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900752"/>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Implementing Health Monitoring</a:t>
            </a:r>
          </a:p>
        </p:txBody>
      </p:sp>
      <p:sp>
        <p:nvSpPr>
          <p:cNvPr id="19459" name="Rectangle 3"/>
          <p:cNvSpPr>
            <a:spLocks noGrp="1" noChangeArrowheads="1"/>
          </p:cNvSpPr>
          <p:nvPr>
            <p:ph type="body" idx="1"/>
          </p:nvPr>
        </p:nvSpPr>
        <p:spPr>
          <a:xfrm>
            <a:off x="232013" y="1323833"/>
            <a:ext cx="8679975" cy="5117910"/>
          </a:xfrm>
          <a:ln w="28575">
            <a:solidFill>
              <a:schemeClr val="accent2"/>
            </a:solidFill>
          </a:ln>
        </p:spPr>
        <p:txBody>
          <a:bodyPr/>
          <a:lstStyle/>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a:t>
            </a:r>
            <a:r>
              <a:rPr lang="en-US" sz="1500" b="1" dirty="0" err="1" smtClean="0">
                <a:latin typeface="Courier New" pitchFamily="49" charset="0"/>
                <a:cs typeface="Courier New" pitchFamily="49" charset="0"/>
              </a:rPr>
              <a:t>healthMonitoring</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heartBeatInterval</a:t>
            </a:r>
            <a:r>
              <a:rPr lang="en-US" sz="1500" b="1" dirty="0" smtClean="0">
                <a:latin typeface="Courier New" pitchFamily="49" charset="0"/>
                <a:cs typeface="Courier New" pitchFamily="49" charset="0"/>
              </a:rPr>
              <a:t>="0" enabled="true"&gt;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t>
            </a:r>
            <a:r>
              <a:rPr lang="en-US" sz="1500" b="1" dirty="0" err="1" smtClean="0">
                <a:latin typeface="Courier New" pitchFamily="49" charset="0"/>
                <a:cs typeface="Courier New" pitchFamily="49" charset="0"/>
              </a:rPr>
              <a:t>bufferModes</a:t>
            </a:r>
            <a:r>
              <a:rPr lang="en-US" sz="1500" b="1" dirty="0" smtClean="0">
                <a:latin typeface="Courier New" pitchFamily="49" charset="0"/>
                <a:cs typeface="Courier New" pitchFamily="49" charset="0"/>
              </a:rPr>
              <a:t>&gt;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&lt;add name="Custom Notification" </a:t>
            </a:r>
            <a:r>
              <a:rPr lang="en-US" sz="1500" b="1" dirty="0" err="1" smtClean="0">
                <a:latin typeface="Courier New" pitchFamily="49" charset="0"/>
                <a:cs typeface="Courier New" pitchFamily="49" charset="0"/>
              </a:rPr>
              <a:t>maxBufferSize</a:t>
            </a:r>
            <a:r>
              <a:rPr lang="en-US" sz="1500" b="1" dirty="0" smtClean="0">
                <a:latin typeface="Courier New" pitchFamily="49" charset="0"/>
                <a:cs typeface="Courier New" pitchFamily="49" charset="0"/>
              </a:rPr>
              <a:t>="10" </a:t>
            </a:r>
            <a:r>
              <a:rPr lang="en-US" sz="1500" b="1" dirty="0" err="1" smtClean="0">
                <a:latin typeface="Courier New" pitchFamily="49" charset="0"/>
                <a:cs typeface="Courier New" pitchFamily="49" charset="0"/>
              </a:rPr>
              <a:t>maxFlushSize</a:t>
            </a:r>
            <a:r>
              <a:rPr lang="en-US" sz="1500" b="1" dirty="0" smtClean="0">
                <a:latin typeface="Courier New" pitchFamily="49" charset="0"/>
                <a:cs typeface="Courier New" pitchFamily="49" charset="0"/>
              </a:rPr>
              <a:t>="5" </a:t>
            </a:r>
            <a:r>
              <a:rPr lang="en-US" sz="1500" b="1" dirty="0" err="1" smtClean="0">
                <a:latin typeface="Courier New" pitchFamily="49" charset="0"/>
                <a:cs typeface="Courier New" pitchFamily="49" charset="0"/>
              </a:rPr>
              <a:t>urgentFlushThreshold</a:t>
            </a:r>
            <a:r>
              <a:rPr lang="en-US" sz="1500" b="1" dirty="0" smtClean="0">
                <a:latin typeface="Courier New" pitchFamily="49" charset="0"/>
                <a:cs typeface="Courier New" pitchFamily="49" charset="0"/>
              </a:rPr>
              <a:t>="2"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regularFlushInterval</a:t>
            </a:r>
            <a:r>
              <a:rPr lang="en-US" sz="1500" b="1" dirty="0" smtClean="0">
                <a:latin typeface="Courier New" pitchFamily="49" charset="0"/>
                <a:cs typeface="Courier New" pitchFamily="49" charset="0"/>
              </a:rPr>
              <a:t>="Infinite" </a:t>
            </a:r>
            <a:r>
              <a:rPr lang="en-US" sz="1500" b="1" dirty="0" err="1" smtClean="0">
                <a:latin typeface="Courier New" pitchFamily="49" charset="0"/>
                <a:cs typeface="Courier New" pitchFamily="49" charset="0"/>
              </a:rPr>
              <a:t>urgentFlushInterval</a:t>
            </a:r>
            <a:r>
              <a:rPr lang="en-US" sz="1500" b="1" dirty="0" smtClean="0">
                <a:latin typeface="Courier New" pitchFamily="49" charset="0"/>
                <a:cs typeface="Courier New" pitchFamily="49" charset="0"/>
              </a:rPr>
              <a:t>="00:00:30" /&gt;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t>
            </a:r>
            <a:r>
              <a:rPr lang="en-US" sz="1500" b="1" dirty="0" err="1" smtClean="0">
                <a:latin typeface="Courier New" pitchFamily="49" charset="0"/>
                <a:cs typeface="Courier New" pitchFamily="49" charset="0"/>
              </a:rPr>
              <a:t>bufferModes</a:t>
            </a:r>
            <a:r>
              <a:rPr lang="en-US" sz="1500" b="1" dirty="0" smtClean="0">
                <a:latin typeface="Courier New" pitchFamily="49" charset="0"/>
                <a:cs typeface="Courier New" pitchFamily="49" charset="0"/>
              </a:rPr>
              <a:t>&gt;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&lt;providers&gt;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&lt;add name="</a:t>
            </a:r>
            <a:r>
              <a:rPr lang="en-US" sz="1500" b="1" dirty="0" err="1" smtClean="0">
                <a:latin typeface="Courier New" pitchFamily="49" charset="0"/>
                <a:cs typeface="Courier New" pitchFamily="49" charset="0"/>
              </a:rPr>
              <a:t>SampleEventProvider</a:t>
            </a:r>
            <a:r>
              <a:rPr lang="en-US" sz="1500" b="1" dirty="0" smtClean="0">
                <a:latin typeface="Courier New" pitchFamily="49" charset="0"/>
                <a:cs typeface="Courier New" pitchFamily="49" charset="0"/>
              </a:rPr>
              <a: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type="</a:t>
            </a:r>
            <a:r>
              <a:rPr lang="en-US" sz="1500" b="1" dirty="0" err="1" smtClean="0">
                <a:latin typeface="Courier New" pitchFamily="49" charset="0"/>
                <a:cs typeface="Courier New" pitchFamily="49" charset="0"/>
              </a:rPr>
              <a:t>Samples.AspNet.Management.SampleBufferedEventProvider</a:t>
            </a:r>
            <a:r>
              <a:rPr lang="en-US" sz="1500" b="1" dirty="0" smtClean="0">
                <a:latin typeface="Courier New" pitchFamily="49" charset="0"/>
                <a:cs typeface="Courier New" pitchFamily="49" charset="0"/>
              </a:rPr>
              <a:t>" buffer="true"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bufferMode</a:t>
            </a:r>
            <a:r>
              <a:rPr lang="en-US" sz="1500" b="1" dirty="0" smtClean="0">
                <a:latin typeface="Courier New" pitchFamily="49" charset="0"/>
                <a:cs typeface="Courier New" pitchFamily="49" charset="0"/>
              </a:rPr>
              <a:t>="Custom Notification" /&gt;</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&lt;/providers&gt;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&lt;profiles&gt;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&lt;add name="Custom" </a:t>
            </a:r>
            <a:r>
              <a:rPr lang="en-US" sz="1500" b="1" dirty="0" err="1" smtClean="0">
                <a:latin typeface="Courier New" pitchFamily="49" charset="0"/>
                <a:cs typeface="Courier New" pitchFamily="49" charset="0"/>
              </a:rPr>
              <a:t>minInstances</a:t>
            </a:r>
            <a:r>
              <a:rPr lang="en-US" sz="1500" b="1" dirty="0" smtClean="0">
                <a:latin typeface="Courier New" pitchFamily="49" charset="0"/>
                <a:cs typeface="Courier New" pitchFamily="49" charset="0"/>
              </a:rPr>
              <a:t>="1" </a:t>
            </a:r>
            <a:r>
              <a:rPr lang="en-US" sz="1500" b="1" dirty="0" err="1" smtClean="0">
                <a:latin typeface="Courier New" pitchFamily="49" charset="0"/>
                <a:cs typeface="Courier New" pitchFamily="49" charset="0"/>
              </a:rPr>
              <a:t>maxLimit</a:t>
            </a:r>
            <a:r>
              <a:rPr lang="en-US" sz="1500" b="1" dirty="0" smtClean="0">
                <a:latin typeface="Courier New" pitchFamily="49" charset="0"/>
                <a:cs typeface="Courier New" pitchFamily="49" charset="0"/>
              </a:rPr>
              <a:t>="Infinite" </a:t>
            </a:r>
            <a:r>
              <a:rPr lang="en-US" sz="1500" b="1" dirty="0" err="1" smtClean="0">
                <a:latin typeface="Courier New" pitchFamily="49" charset="0"/>
                <a:cs typeface="Courier New" pitchFamily="49" charset="0"/>
              </a:rPr>
              <a:t>minInterval</a:t>
            </a:r>
            <a:r>
              <a:rPr lang="en-US" sz="1500" b="1" dirty="0" smtClean="0">
                <a:latin typeface="Courier New" pitchFamily="49" charset="0"/>
                <a:cs typeface="Courier New" pitchFamily="49" charset="0"/>
              </a:rPr>
              <a:t>="00:00:00" /&gt; &lt;/profiles&gt;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&lt;rules&gt;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&lt;add name="Custom Event Provider" </a:t>
            </a:r>
            <a:r>
              <a:rPr lang="en-US" sz="1500" b="1" dirty="0" err="1" smtClean="0">
                <a:latin typeface="Courier New" pitchFamily="49" charset="0"/>
                <a:cs typeface="Courier New" pitchFamily="49" charset="0"/>
              </a:rPr>
              <a:t>eventName</a:t>
            </a:r>
            <a:r>
              <a:rPr lang="en-US" sz="1500" b="1" dirty="0" smtClean="0">
                <a:latin typeface="Courier New" pitchFamily="49" charset="0"/>
                <a:cs typeface="Courier New" pitchFamily="49" charset="0"/>
              </a:rPr>
              <a:t>="All Events" provider="</a:t>
            </a:r>
            <a:r>
              <a:rPr lang="en-US" sz="1500" b="1" dirty="0" err="1" smtClean="0">
                <a:latin typeface="Courier New" pitchFamily="49" charset="0"/>
                <a:cs typeface="Courier New" pitchFamily="49" charset="0"/>
              </a:rPr>
              <a:t>SampleEventProvider</a:t>
            </a:r>
            <a:r>
              <a:rPr lang="en-US" sz="1500" b="1" dirty="0" smtClean="0">
                <a:latin typeface="Courier New" pitchFamily="49" charset="0"/>
                <a:cs typeface="Courier New" pitchFamily="49" charset="0"/>
              </a:rPr>
              <a: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profile="Custom" /&gt;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&lt;/rules&gt;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a:t>
            </a:r>
            <a:r>
              <a:rPr lang="en-US" sz="1500" b="1" dirty="0" err="1" smtClean="0">
                <a:latin typeface="Courier New" pitchFamily="49" charset="0"/>
                <a:cs typeface="Courier New" pitchFamily="49" charset="0"/>
              </a:rPr>
              <a:t>healthMonitoring</a:t>
            </a:r>
            <a:r>
              <a:rPr lang="en-US" sz="1500" b="1" dirty="0" smtClean="0">
                <a:latin typeface="Courier New" pitchFamily="49" charset="0"/>
                <a:cs typeface="Courier New" pitchFamily="49" charset="0"/>
              </a:rPr>
              <a:t>&gt;</a:t>
            </a:r>
            <a:r>
              <a:rPr lang="en-US" sz="1500" b="1" dirty="0" smtClean="0">
                <a:solidFill>
                  <a:schemeClr val="tx1"/>
                </a:solidFill>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15900" y="1798088"/>
            <a:ext cx="8705850" cy="3070841"/>
          </a:xfrm>
          <a:prstGeom prst="rect">
            <a:avLst/>
          </a:prstGeom>
          <a:noFill/>
        </p:spPr>
        <p:txBody>
          <a:bodyPr wrap="square">
            <a:spAutoFit/>
          </a:bodyPr>
          <a:lstStyle/>
          <a:p>
            <a:pPr marL="231775" lvl="1" indent="-231775">
              <a:lnSpc>
                <a:spcPct val="150000"/>
              </a:lnSpc>
              <a:spcBef>
                <a:spcPts val="0"/>
              </a:spcBef>
              <a:buFont typeface="Arial" pitchFamily="34" charset="0"/>
              <a:buChar char="•"/>
              <a:defRPr/>
            </a:pPr>
            <a:r>
              <a:rPr lang="en-IN" sz="2200" dirty="0" smtClean="0">
                <a:cs typeface="Arial" pitchFamily="34" charset="0"/>
              </a:rPr>
              <a:t>Implementing Tracing in Web Applications</a:t>
            </a:r>
          </a:p>
          <a:p>
            <a:pPr marL="231775" lvl="1" indent="-231775">
              <a:lnSpc>
                <a:spcPct val="150000"/>
              </a:lnSpc>
              <a:spcBef>
                <a:spcPts val="0"/>
              </a:spcBef>
              <a:buFont typeface="Arial" pitchFamily="34" charset="0"/>
              <a:buChar char="•"/>
              <a:defRPr/>
            </a:pPr>
            <a:r>
              <a:rPr lang="en-IN" sz="2200" dirty="0" smtClean="0">
                <a:cs typeface="Arial" pitchFamily="34" charset="0"/>
              </a:rPr>
              <a:t>Implementing Tracing</a:t>
            </a:r>
          </a:p>
          <a:p>
            <a:pPr marL="231775" lvl="1" indent="-231775">
              <a:lnSpc>
                <a:spcPct val="150000"/>
              </a:lnSpc>
              <a:spcBef>
                <a:spcPts val="0"/>
              </a:spcBef>
              <a:buFont typeface="Arial" pitchFamily="34" charset="0"/>
              <a:buChar char="•"/>
              <a:defRPr/>
            </a:pPr>
            <a:r>
              <a:rPr lang="en-IN" sz="2200" dirty="0" smtClean="0">
                <a:cs typeface="Arial" pitchFamily="34" charset="0"/>
              </a:rPr>
              <a:t>Writing Trace Information</a:t>
            </a:r>
          </a:p>
          <a:p>
            <a:pPr marL="231775" lvl="1" indent="-231775">
              <a:lnSpc>
                <a:spcPct val="150000"/>
              </a:lnSpc>
              <a:spcBef>
                <a:spcPts val="0"/>
              </a:spcBef>
              <a:buFont typeface="Arial" pitchFamily="34" charset="0"/>
              <a:buChar char="•"/>
              <a:defRPr/>
            </a:pPr>
            <a:r>
              <a:rPr lang="en-IN" sz="2200" dirty="0" smtClean="0">
                <a:cs typeface="Arial" pitchFamily="34" charset="0"/>
              </a:rPr>
              <a:t>Using Trace Listeners</a:t>
            </a:r>
          </a:p>
          <a:p>
            <a:pPr marL="231775" lvl="1" indent="-231775">
              <a:lnSpc>
                <a:spcPct val="150000"/>
              </a:lnSpc>
              <a:spcBef>
                <a:spcPts val="0"/>
              </a:spcBef>
              <a:buFont typeface="Arial" pitchFamily="34" charset="0"/>
              <a:buChar char="•"/>
              <a:defRPr/>
            </a:pPr>
            <a:r>
              <a:rPr lang="en-IN" sz="2200" dirty="0" smtClean="0">
                <a:cs typeface="Arial" pitchFamily="34" charset="0"/>
              </a:rPr>
              <a:t>Trace Switches</a:t>
            </a:r>
          </a:p>
          <a:p>
            <a:pPr marL="231775" lvl="1" indent="-231775">
              <a:lnSpc>
                <a:spcPct val="150000"/>
              </a:lnSpc>
              <a:spcBef>
                <a:spcPts val="0"/>
              </a:spcBef>
              <a:buFont typeface="Arial" pitchFamily="34" charset="0"/>
              <a:buChar char="•"/>
              <a:defRPr/>
            </a:pPr>
            <a:r>
              <a:rPr lang="en-IN" sz="2200" dirty="0" smtClean="0">
                <a:cs typeface="Arial" pitchFamily="34" charset="0"/>
              </a:rPr>
              <a:t>Activity 14.1: Implementing Tracing</a:t>
            </a:r>
            <a:endParaRPr lang="en-US" sz="2200" dirty="0">
              <a:cs typeface="Arial" pitchFamily="34" charset="0"/>
            </a:endParaRPr>
          </a:p>
        </p:txBody>
      </p:sp>
      <p:sp>
        <p:nvSpPr>
          <p:cNvPr id="16" name="TextBox 15"/>
          <p:cNvSpPr txBox="1"/>
          <p:nvPr/>
        </p:nvSpPr>
        <p:spPr>
          <a:xfrm>
            <a:off x="215900" y="1232896"/>
            <a:ext cx="8669338" cy="430887"/>
          </a:xfrm>
          <a:prstGeom prst="rect">
            <a:avLst/>
          </a:prstGeom>
          <a:noFill/>
        </p:spPr>
        <p:txBody>
          <a:bodyPr>
            <a:spAutoFit/>
          </a:bodyPr>
          <a:lstStyle/>
          <a:p>
            <a:pPr algn="l">
              <a:defRPr/>
            </a:pPr>
            <a:r>
              <a:rPr lang="en-US" sz="2200" b="0" dirty="0" smtClean="0">
                <a:cs typeface="Arial" pitchFamily="34" charset="0"/>
              </a:rPr>
              <a:t>By the end of this session, you will be able to understand:</a:t>
            </a:r>
            <a:endParaRPr lang="en-US" sz="2200" b="0" dirty="0">
              <a:cs typeface="Arial" pitchFamily="34" charset="0"/>
            </a:endParaRPr>
          </a:p>
        </p:txBody>
      </p:sp>
      <p:sp>
        <p:nvSpPr>
          <p:cNvPr id="17" name="Text Box 3"/>
          <p:cNvSpPr txBox="1">
            <a:spLocks noChangeArrowheads="1"/>
          </p:cNvSpPr>
          <p:nvPr/>
        </p:nvSpPr>
        <p:spPr bwMode="auto">
          <a:xfrm>
            <a:off x="0" y="0"/>
            <a:ext cx="9144000" cy="920252"/>
          </a:xfrm>
          <a:prstGeom prst="rect">
            <a:avLst/>
          </a:prstGeom>
          <a:solidFill>
            <a:srgbClr val="3388A9"/>
          </a:solid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50000"/>
              </a:lnSpc>
              <a:defRPr/>
            </a:pPr>
            <a:r>
              <a:rPr lang="en-US" sz="4000" dirty="0" smtClean="0">
                <a:solidFill>
                  <a:schemeClr val="bg1"/>
                </a:solidFill>
                <a:latin typeface="Calibri" pitchFamily="34" charset="0"/>
                <a:ea typeface="+mn-ea"/>
                <a:cs typeface="Calibri" pitchFamily="34" charset="0"/>
              </a:rPr>
              <a:t>Objective</a:t>
            </a:r>
            <a:endParaRPr lang="en-US" sz="4000" dirty="0">
              <a:solidFill>
                <a:schemeClr val="bg1"/>
              </a:solidFill>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266132" y="5636529"/>
            <a:ext cx="8611737" cy="450373"/>
          </a:xfrm>
        </p:spPr>
        <p:style>
          <a:lnRef idx="1">
            <a:schemeClr val="accent1"/>
          </a:lnRef>
          <a:fillRef idx="3">
            <a:schemeClr val="accent1"/>
          </a:fillRef>
          <a:effectRef idx="2">
            <a:schemeClr val="accent1"/>
          </a:effectRef>
          <a:fontRef idx="minor">
            <a:schemeClr val="lt1"/>
          </a:fontRef>
        </p:style>
        <p:txBody>
          <a:bodyPr anchor="ctr"/>
          <a:lstStyle/>
          <a:p>
            <a:pPr eaLnBrk="1" hangingPunct="1">
              <a:lnSpc>
                <a:spcPct val="150000"/>
              </a:lnSpc>
              <a:spcBef>
                <a:spcPct val="0"/>
              </a:spcBef>
              <a:buNone/>
            </a:pPr>
            <a:r>
              <a:rPr lang="en-US" sz="2000" kern="1200" dirty="0" smtClean="0">
                <a:solidFill>
                  <a:schemeClr val="lt1"/>
                </a:solidFill>
              </a:rPr>
              <a:t>Can be enabled at page- or application- level</a:t>
            </a:r>
          </a:p>
        </p:txBody>
      </p:sp>
      <p:sp>
        <p:nvSpPr>
          <p:cNvPr id="5" name="Text Box 3"/>
          <p:cNvSpPr txBox="1">
            <a:spLocks noChangeArrowheads="1"/>
          </p:cNvSpPr>
          <p:nvPr/>
        </p:nvSpPr>
        <p:spPr bwMode="auto">
          <a:xfrm>
            <a:off x="0" y="0"/>
            <a:ext cx="9144000" cy="920252"/>
          </a:xfrm>
          <a:prstGeom prst="rect">
            <a:avLst/>
          </a:prstGeom>
          <a:solidFill>
            <a:srgbClr val="3388A9"/>
          </a:solid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50000"/>
              </a:lnSpc>
              <a:defRPr/>
            </a:pPr>
            <a:r>
              <a:rPr lang="en-US" sz="4000" dirty="0" smtClean="0">
                <a:solidFill>
                  <a:schemeClr val="bg1"/>
                </a:solidFill>
                <a:latin typeface="Calibri" pitchFamily="34" charset="0"/>
                <a:ea typeface="+mn-ea"/>
                <a:cs typeface="Calibri" pitchFamily="34" charset="0"/>
              </a:rPr>
              <a:t>Tracing</a:t>
            </a:r>
            <a:endParaRPr lang="en-US" sz="4000" dirty="0">
              <a:solidFill>
                <a:schemeClr val="bg1"/>
              </a:solidFill>
              <a:latin typeface="Calibri" pitchFamily="34" charset="0"/>
              <a:ea typeface="+mn-ea"/>
              <a:cs typeface="Calibri" pitchFamily="34" charset="0"/>
            </a:endParaRPr>
          </a:p>
        </p:txBody>
      </p:sp>
      <p:sp>
        <p:nvSpPr>
          <p:cNvPr id="7" name="Rectangle 3"/>
          <p:cNvSpPr>
            <a:spLocks noChangeArrowheads="1"/>
          </p:cNvSpPr>
          <p:nvPr/>
        </p:nvSpPr>
        <p:spPr bwMode="gray">
          <a:xfrm>
            <a:off x="263684" y="1811238"/>
            <a:ext cx="8616633" cy="13823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266700" lvl="2" indent="-457200">
              <a:lnSpc>
                <a:spcPct val="150000"/>
              </a:lnSpc>
              <a:spcAft>
                <a:spcPts val="0"/>
              </a:spcAft>
              <a:buClr>
                <a:srgbClr val="292929"/>
              </a:buClr>
              <a:buFont typeface="Verdana" pitchFamily="34" charset="0"/>
              <a:buChar char="−"/>
              <a:defRPr/>
            </a:pPr>
            <a:r>
              <a:rPr lang="en-US" dirty="0" smtClean="0"/>
              <a:t>Easy way to include “debug” statements </a:t>
            </a:r>
          </a:p>
          <a:p>
            <a:pPr marL="266700" lvl="2" indent="-457200">
              <a:lnSpc>
                <a:spcPct val="150000"/>
              </a:lnSpc>
              <a:spcAft>
                <a:spcPts val="0"/>
              </a:spcAft>
              <a:buClr>
                <a:srgbClr val="292929"/>
              </a:buClr>
              <a:buFont typeface="Verdana" pitchFamily="34" charset="0"/>
              <a:buChar char="−"/>
              <a:defRPr/>
            </a:pPr>
            <a:r>
              <a:rPr lang="en-US" dirty="0" smtClean="0"/>
              <a:t>No more messy </a:t>
            </a:r>
            <a:r>
              <a:rPr lang="en-US" dirty="0" err="1" smtClean="0"/>
              <a:t>Response.Write</a:t>
            </a:r>
            <a:r>
              <a:rPr lang="en-US" dirty="0" smtClean="0"/>
              <a:t>() calls!</a:t>
            </a:r>
          </a:p>
          <a:p>
            <a:pPr marL="266700" lvl="2" indent="-457200">
              <a:lnSpc>
                <a:spcPct val="150000"/>
              </a:lnSpc>
              <a:spcAft>
                <a:spcPts val="0"/>
              </a:spcAft>
              <a:buClr>
                <a:srgbClr val="292929"/>
              </a:buClr>
              <a:buFont typeface="Verdana" pitchFamily="34" charset="0"/>
              <a:buChar char="−"/>
              <a:defRPr/>
            </a:pPr>
            <a:r>
              <a:rPr lang="en-US" dirty="0" smtClean="0"/>
              <a:t>Debug statements can be left in, but turned off</a:t>
            </a:r>
          </a:p>
        </p:txBody>
      </p:sp>
      <p:sp>
        <p:nvSpPr>
          <p:cNvPr id="9" name="Rectangle 3"/>
          <p:cNvSpPr>
            <a:spLocks noChangeArrowheads="1"/>
          </p:cNvSpPr>
          <p:nvPr/>
        </p:nvSpPr>
        <p:spPr bwMode="gray">
          <a:xfrm>
            <a:off x="263684" y="3790163"/>
            <a:ext cx="8616633" cy="172353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266700" lvl="2" indent="-457200">
              <a:lnSpc>
                <a:spcPct val="150000"/>
              </a:lnSpc>
              <a:spcAft>
                <a:spcPts val="0"/>
              </a:spcAft>
              <a:buClr>
                <a:srgbClr val="292929"/>
              </a:buClr>
              <a:buFont typeface="Verdana" pitchFamily="34" charset="0"/>
              <a:buChar char="−"/>
              <a:defRPr/>
            </a:pPr>
            <a:r>
              <a:rPr lang="en-US" dirty="0" smtClean="0"/>
              <a:t>Server control tree</a:t>
            </a:r>
          </a:p>
          <a:p>
            <a:pPr marL="266700" lvl="2" indent="-457200">
              <a:lnSpc>
                <a:spcPct val="150000"/>
              </a:lnSpc>
              <a:spcAft>
                <a:spcPts val="0"/>
              </a:spcAft>
              <a:buClr>
                <a:srgbClr val="292929"/>
              </a:buClr>
              <a:buFont typeface="Verdana" pitchFamily="34" charset="0"/>
              <a:buChar char="−"/>
              <a:defRPr/>
            </a:pPr>
            <a:r>
              <a:rPr lang="en-US" dirty="0" smtClean="0"/>
              <a:t>Server variables, headers, cookies</a:t>
            </a:r>
          </a:p>
          <a:p>
            <a:pPr marL="266700" lvl="2" indent="-457200">
              <a:lnSpc>
                <a:spcPct val="150000"/>
              </a:lnSpc>
              <a:spcAft>
                <a:spcPts val="0"/>
              </a:spcAft>
              <a:buClr>
                <a:srgbClr val="292929"/>
              </a:buClr>
              <a:buFont typeface="Verdana" pitchFamily="34" charset="0"/>
              <a:buChar char="−"/>
              <a:defRPr/>
            </a:pPr>
            <a:r>
              <a:rPr lang="en-US" dirty="0" smtClean="0"/>
              <a:t>Form/Query string parameters</a:t>
            </a:r>
          </a:p>
          <a:p>
            <a:pPr marL="266700" lvl="2" indent="-457200">
              <a:lnSpc>
                <a:spcPct val="150000"/>
              </a:lnSpc>
              <a:spcAft>
                <a:spcPts val="0"/>
              </a:spcAft>
              <a:buClr>
                <a:srgbClr val="292929"/>
              </a:buClr>
              <a:buFont typeface="Verdana" pitchFamily="34" charset="0"/>
              <a:buChar char="−"/>
              <a:defRPr/>
            </a:pPr>
            <a:r>
              <a:rPr lang="en-US" dirty="0" smtClean="0"/>
              <a:t>Tracing provides a wealth of information about the page</a:t>
            </a:r>
          </a:p>
        </p:txBody>
      </p:sp>
      <p:sp>
        <p:nvSpPr>
          <p:cNvPr id="6" name="Rectangle 5"/>
          <p:cNvSpPr/>
          <p:nvPr/>
        </p:nvSpPr>
        <p:spPr bwMode="auto">
          <a:xfrm>
            <a:off x="219075" y="137396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r>
              <a:rPr lang="en-US" sz="2000" dirty="0" smtClean="0"/>
              <a:t>ASP.NET supports tracing </a:t>
            </a:r>
          </a:p>
        </p:txBody>
      </p:sp>
      <p:sp>
        <p:nvSpPr>
          <p:cNvPr id="8" name="Rectangle 7"/>
          <p:cNvSpPr/>
          <p:nvPr/>
        </p:nvSpPr>
        <p:spPr bwMode="auto">
          <a:xfrm>
            <a:off x="219075" y="3352894"/>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lnSpc>
                <a:spcPct val="150000"/>
              </a:lnSpc>
            </a:pPr>
            <a:r>
              <a:rPr lang="en-US" sz="2000" dirty="0" smtClean="0"/>
              <a:t>Great way to collect request details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gray">
          <a:xfrm>
            <a:off x="263684" y="1811239"/>
            <a:ext cx="8616633" cy="91831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266700" lvl="2" indent="-457200">
              <a:lnSpc>
                <a:spcPct val="150000"/>
              </a:lnSpc>
              <a:spcAft>
                <a:spcPts val="0"/>
              </a:spcAft>
              <a:buClr>
                <a:srgbClr val="292929"/>
              </a:buClr>
              <a:buFont typeface="Verdana" pitchFamily="34" charset="0"/>
              <a:buChar char="−"/>
              <a:defRPr/>
            </a:pPr>
            <a:r>
              <a:rPr lang="en-US" dirty="0" err="1" smtClean="0"/>
              <a:t>Trace.Write</a:t>
            </a:r>
            <a:r>
              <a:rPr lang="en-US" dirty="0" smtClean="0"/>
              <a:t>: Writes category and text to trace</a:t>
            </a:r>
          </a:p>
          <a:p>
            <a:pPr marL="266700" lvl="2" indent="-457200">
              <a:lnSpc>
                <a:spcPct val="150000"/>
              </a:lnSpc>
              <a:spcAft>
                <a:spcPts val="0"/>
              </a:spcAft>
              <a:buClr>
                <a:srgbClr val="292929"/>
              </a:buClr>
              <a:buFont typeface="Verdana" pitchFamily="34" charset="0"/>
              <a:buChar char="−"/>
              <a:defRPr/>
            </a:pPr>
            <a:r>
              <a:rPr lang="en-US" dirty="0" err="1" smtClean="0"/>
              <a:t>Trace.Warn</a:t>
            </a:r>
            <a:r>
              <a:rPr lang="en-US" dirty="0" smtClean="0"/>
              <a:t>: Writes category and text to trace in red</a:t>
            </a:r>
          </a:p>
        </p:txBody>
      </p:sp>
      <p:sp>
        <p:nvSpPr>
          <p:cNvPr id="7" name="Rectangle 3"/>
          <p:cNvSpPr>
            <a:spLocks noChangeArrowheads="1"/>
          </p:cNvSpPr>
          <p:nvPr/>
        </p:nvSpPr>
        <p:spPr bwMode="gray">
          <a:xfrm>
            <a:off x="263684" y="3312483"/>
            <a:ext cx="8616633" cy="13413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2" indent="-341313">
              <a:lnSpc>
                <a:spcPct val="150000"/>
              </a:lnSpc>
              <a:spcAft>
                <a:spcPts val="0"/>
              </a:spcAft>
              <a:buClr>
                <a:srgbClr val="292929"/>
              </a:buClr>
              <a:buFont typeface="Verdana" pitchFamily="34" charset="0"/>
              <a:buChar char="−"/>
              <a:defRPr/>
            </a:pPr>
            <a:r>
              <a:rPr lang="en-US" dirty="0" err="1" smtClean="0"/>
              <a:t>Trace.IsEnabled</a:t>
            </a:r>
            <a:r>
              <a:rPr lang="en-US" dirty="0" smtClean="0"/>
              <a:t>: True if tracing is turned on for the application or just that page</a:t>
            </a:r>
          </a:p>
          <a:p>
            <a:pPr marL="341313" lvl="2" indent="-341313">
              <a:lnSpc>
                <a:spcPct val="150000"/>
              </a:lnSpc>
              <a:spcAft>
                <a:spcPts val="0"/>
              </a:spcAft>
              <a:buClr>
                <a:srgbClr val="292929"/>
              </a:buClr>
              <a:buFont typeface="Verdana" pitchFamily="34" charset="0"/>
              <a:buChar char="−"/>
              <a:defRPr/>
            </a:pPr>
            <a:r>
              <a:rPr lang="en-US" dirty="0" err="1" smtClean="0"/>
              <a:t>Trace.Mode</a:t>
            </a:r>
            <a:r>
              <a:rPr lang="en-US" dirty="0" smtClean="0"/>
              <a:t>: </a:t>
            </a:r>
            <a:r>
              <a:rPr lang="en-US" dirty="0" err="1" smtClean="0"/>
              <a:t>SortByTime</a:t>
            </a:r>
            <a:r>
              <a:rPr lang="en-US" dirty="0" smtClean="0"/>
              <a:t>, </a:t>
            </a:r>
            <a:r>
              <a:rPr lang="en-US" dirty="0" err="1" smtClean="0"/>
              <a:t>SortByCategory</a:t>
            </a:r>
            <a:endParaRPr lang="en-US" dirty="0" smtClean="0"/>
          </a:p>
        </p:txBody>
      </p:sp>
      <p:sp>
        <p:nvSpPr>
          <p:cNvPr id="8" name="Rectangle 7"/>
          <p:cNvSpPr/>
          <p:nvPr/>
        </p:nvSpPr>
        <p:spPr bwMode="auto">
          <a:xfrm>
            <a:off x="219075" y="137396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r>
              <a:rPr lang="en-US" sz="2000" dirty="0" smtClean="0"/>
              <a:t>Methods</a:t>
            </a:r>
          </a:p>
        </p:txBody>
      </p:sp>
      <p:sp>
        <p:nvSpPr>
          <p:cNvPr id="9" name="Rectangle 8"/>
          <p:cNvSpPr/>
          <p:nvPr/>
        </p:nvSpPr>
        <p:spPr bwMode="auto">
          <a:xfrm>
            <a:off x="219075" y="2875214"/>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r>
              <a:rPr lang="en-US" sz="2000" dirty="0" smtClean="0"/>
              <a:t>Properties</a:t>
            </a:r>
          </a:p>
        </p:txBody>
      </p:sp>
      <p:sp>
        <p:nvSpPr>
          <p:cNvPr id="10" name="Rectangle 3"/>
          <p:cNvSpPr txBox="1">
            <a:spLocks noChangeArrowheads="1"/>
          </p:cNvSpPr>
          <p:nvPr/>
        </p:nvSpPr>
        <p:spPr bwMode="auto">
          <a:xfrm>
            <a:off x="266132" y="4804001"/>
            <a:ext cx="8611737" cy="450373"/>
          </a:xfrm>
          <a:prstGeom prst="rect">
            <a:avLst/>
          </a:prstGeom>
          <a:ln w="9525" cap="flat" cmpd="sng" algn="ctr">
            <a:solidFill>
              <a:schemeClr val="accent1">
                <a:shade val="95000"/>
                <a:satMod val="105000"/>
              </a:schemeClr>
            </a:solidFill>
            <a:prstDash val="solid"/>
            <a:round/>
            <a:headEnd/>
            <a:tailEnd/>
          </a:ln>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anchor="ctr" anchorCtr="0" compatLnSpc="1">
            <a:prstTxWarp prst="textNoShape">
              <a:avLst/>
            </a:prstTxWarp>
          </a:bodyPr>
          <a:lstStyle/>
          <a:p>
            <a:pPr marL="342900" indent="-342900" defTabSz="449263" eaLnBrk="1" hangingPunct="1">
              <a:lnSpc>
                <a:spcPct val="150000"/>
              </a:lnSpc>
              <a:buClr>
                <a:srgbClr val="000000"/>
              </a:buClr>
              <a:buSzPct val="100000"/>
            </a:pPr>
            <a:r>
              <a:rPr lang="en-US" sz="2000" dirty="0" smtClean="0"/>
              <a:t>Implemented in </a:t>
            </a:r>
            <a:r>
              <a:rPr lang="en-US" sz="2000" dirty="0" err="1" smtClean="0"/>
              <a:t>System.Web.TraceContext</a:t>
            </a:r>
            <a:r>
              <a:rPr lang="en-US" sz="2000" dirty="0" smtClean="0"/>
              <a:t> class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546627" y="2607864"/>
            <a:ext cx="7848600" cy="1938992"/>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lIns="182880" tIns="137160" rIns="182880" bIns="137160">
            <a:spAutoFit/>
          </a:bodyPr>
          <a:lstStyle/>
          <a:p>
            <a:pPr marL="114300" lvl="1">
              <a:defRPr/>
            </a:pPr>
            <a:r>
              <a:rPr lang="en-US" b="1" dirty="0" smtClean="0">
                <a:solidFill>
                  <a:schemeClr val="tx1"/>
                </a:solidFill>
                <a:latin typeface="Courier New" pitchFamily="49" charset="0"/>
                <a:cs typeface="Courier New" pitchFamily="49" charset="0"/>
              </a:rPr>
              <a:t>&lt;configuration&gt; </a:t>
            </a:r>
          </a:p>
          <a:p>
            <a:pPr>
              <a:defRPr/>
            </a:pPr>
            <a:r>
              <a:rPr lang="en-US" b="1" dirty="0" smtClean="0">
                <a:solidFill>
                  <a:schemeClr val="tx1"/>
                </a:solidFill>
                <a:latin typeface="Courier New" pitchFamily="49" charset="0"/>
                <a:cs typeface="Courier New" pitchFamily="49" charset="0"/>
              </a:rPr>
              <a:t> </a:t>
            </a:r>
            <a:r>
              <a:rPr lang="tr-TR" b="1" dirty="0" smtClean="0">
                <a:solidFill>
                  <a:schemeClr val="tx1"/>
                </a:solidFill>
                <a:latin typeface="Courier New" pitchFamily="49" charset="0"/>
                <a:cs typeface="Courier New" pitchFamily="49" charset="0"/>
              </a:rPr>
              <a:t>&lt;system.web&gt;</a:t>
            </a:r>
          </a:p>
          <a:p>
            <a:pPr>
              <a:defRPr/>
            </a:pPr>
            <a:r>
              <a:rPr lang="en-US" b="1" dirty="0" smtClean="0">
                <a:solidFill>
                  <a:schemeClr val="tx1"/>
                </a:solidFill>
                <a:latin typeface="Courier New" pitchFamily="49" charset="0"/>
                <a:cs typeface="Courier New" pitchFamily="49" charset="0"/>
              </a:rPr>
              <a:t>        &lt;trace enabled="true" </a:t>
            </a:r>
            <a:r>
              <a:rPr lang="en-US" b="1" dirty="0" err="1" smtClean="0">
                <a:solidFill>
                  <a:schemeClr val="tx1"/>
                </a:solidFill>
                <a:latin typeface="Courier New" pitchFamily="49" charset="0"/>
                <a:cs typeface="Courier New" pitchFamily="49" charset="0"/>
              </a:rPr>
              <a:t>pageOutput</a:t>
            </a:r>
            <a:r>
              <a:rPr lang="en-US" b="1" dirty="0" smtClean="0">
                <a:solidFill>
                  <a:schemeClr val="tx1"/>
                </a:solidFill>
                <a:latin typeface="Courier New" pitchFamily="49" charset="0"/>
                <a:cs typeface="Courier New" pitchFamily="49" charset="0"/>
              </a:rPr>
              <a:t>="false" </a:t>
            </a:r>
          </a:p>
          <a:p>
            <a:pPr>
              <a:defRPr/>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requestLimit</a:t>
            </a:r>
            <a:r>
              <a:rPr lang="en-US" b="1" dirty="0" smtClean="0">
                <a:solidFill>
                  <a:schemeClr val="tx1"/>
                </a:solidFill>
                <a:latin typeface="Courier New" pitchFamily="49" charset="0"/>
                <a:cs typeface="Courier New" pitchFamily="49" charset="0"/>
              </a:rPr>
              <a:t>="40" </a:t>
            </a:r>
            <a:r>
              <a:rPr lang="en-US" b="1" dirty="0" err="1" smtClean="0">
                <a:solidFill>
                  <a:schemeClr val="tx1"/>
                </a:solidFill>
                <a:latin typeface="Courier New" pitchFamily="49" charset="0"/>
                <a:cs typeface="Courier New" pitchFamily="49" charset="0"/>
              </a:rPr>
              <a:t>localOnly</a:t>
            </a:r>
            <a:r>
              <a:rPr lang="en-US" b="1" dirty="0" smtClean="0">
                <a:solidFill>
                  <a:schemeClr val="tx1"/>
                </a:solidFill>
                <a:latin typeface="Courier New" pitchFamily="49" charset="0"/>
                <a:cs typeface="Courier New" pitchFamily="49" charset="0"/>
              </a:rPr>
              <a:t>="false"/&gt;</a:t>
            </a:r>
          </a:p>
          <a:p>
            <a:pPr>
              <a:defRPr/>
            </a:pPr>
            <a:r>
              <a:rPr lang="en-US" b="1" dirty="0" smtClean="0">
                <a:solidFill>
                  <a:schemeClr val="tx1"/>
                </a:solidFill>
                <a:latin typeface="Courier New" pitchFamily="49" charset="0"/>
                <a:cs typeface="Courier New" pitchFamily="49" charset="0"/>
              </a:rPr>
              <a:t> </a:t>
            </a:r>
            <a:r>
              <a:rPr lang="tr-TR" b="1" dirty="0" smtClean="0">
                <a:solidFill>
                  <a:schemeClr val="tx1"/>
                </a:solidFill>
                <a:latin typeface="Courier New" pitchFamily="49" charset="0"/>
                <a:cs typeface="Courier New" pitchFamily="49" charset="0"/>
              </a:rPr>
              <a:t>&lt;</a:t>
            </a:r>
            <a:r>
              <a:rPr lang="en-US" b="1" dirty="0" smtClean="0">
                <a:solidFill>
                  <a:schemeClr val="tx1"/>
                </a:solidFill>
                <a:latin typeface="Courier New" pitchFamily="49" charset="0"/>
                <a:cs typeface="Courier New" pitchFamily="49" charset="0"/>
              </a:rPr>
              <a:t>/</a:t>
            </a:r>
            <a:r>
              <a:rPr lang="tr-TR" b="1" dirty="0" smtClean="0">
                <a:solidFill>
                  <a:schemeClr val="tx1"/>
                </a:solidFill>
                <a:latin typeface="Courier New" pitchFamily="49" charset="0"/>
                <a:cs typeface="Courier New" pitchFamily="49" charset="0"/>
              </a:rPr>
              <a:t>system.web&gt;</a:t>
            </a:r>
          </a:p>
          <a:p>
            <a:pPr>
              <a:defRPr/>
            </a:pPr>
            <a:r>
              <a:rPr lang="en-US" b="1" dirty="0" smtClean="0">
                <a:solidFill>
                  <a:schemeClr val="tx1"/>
                </a:solidFill>
                <a:latin typeface="Courier New" pitchFamily="49" charset="0"/>
                <a:cs typeface="Courier New" pitchFamily="49" charset="0"/>
              </a:rPr>
              <a:t> &lt;/configuration&gt;</a:t>
            </a:r>
            <a:endParaRPr lang="en-US" b="1" dirty="0">
              <a:solidFill>
                <a:schemeClr val="tx1"/>
              </a:solidFill>
              <a:latin typeface="Courier New" pitchFamily="49" charset="0"/>
              <a:cs typeface="Courier New" pitchFamily="49" charset="0"/>
            </a:endParaRPr>
          </a:p>
        </p:txBody>
      </p:sp>
      <p:sp>
        <p:nvSpPr>
          <p:cNvPr id="19461" name="Text Box 5"/>
          <p:cNvSpPr txBox="1">
            <a:spLocks noChangeArrowheads="1"/>
          </p:cNvSpPr>
          <p:nvPr/>
        </p:nvSpPr>
        <p:spPr bwMode="auto">
          <a:xfrm>
            <a:off x="537522" y="5802768"/>
            <a:ext cx="7883147" cy="554038"/>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lIns="182880" tIns="137160" rIns="182880" bIns="137160">
            <a:spAutoFit/>
          </a:bodyPr>
          <a:lstStyle/>
          <a:p>
            <a:pPr>
              <a:defRPr/>
            </a:pPr>
            <a:r>
              <a:rPr lang="en-US" b="1" dirty="0">
                <a:solidFill>
                  <a:schemeClr val="tx1"/>
                </a:solidFill>
                <a:latin typeface="Courier New" pitchFamily="49" charset="0"/>
                <a:cs typeface="Courier New" pitchFamily="49" charset="0"/>
              </a:rPr>
              <a:t>http://localhost:port/WebsiteName/Trace.axd</a:t>
            </a:r>
          </a:p>
        </p:txBody>
      </p:sp>
      <p:sp>
        <p:nvSpPr>
          <p:cNvPr id="7" name="Text Box 3"/>
          <p:cNvSpPr txBox="1">
            <a:spLocks noChangeArrowheads="1"/>
          </p:cNvSpPr>
          <p:nvPr/>
        </p:nvSpPr>
        <p:spPr bwMode="auto">
          <a:xfrm>
            <a:off x="0" y="0"/>
            <a:ext cx="9144000" cy="920252"/>
          </a:xfrm>
          <a:prstGeom prst="rect">
            <a:avLst/>
          </a:prstGeom>
          <a:solidFill>
            <a:srgbClr val="3388A9"/>
          </a:solid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50000"/>
              </a:lnSpc>
              <a:defRPr/>
            </a:pPr>
            <a:r>
              <a:rPr lang="en-US" sz="4000" dirty="0" smtClean="0">
                <a:solidFill>
                  <a:schemeClr val="bg1"/>
                </a:solidFill>
                <a:latin typeface="Calibri" pitchFamily="34" charset="0"/>
                <a:ea typeface="+mn-ea"/>
                <a:cs typeface="Calibri" pitchFamily="34" charset="0"/>
              </a:rPr>
              <a:t>Implementing Tracing</a:t>
            </a:r>
            <a:endParaRPr lang="en-US" sz="4000" dirty="0">
              <a:solidFill>
                <a:schemeClr val="bg1"/>
              </a:solidFill>
              <a:latin typeface="Calibri" pitchFamily="34" charset="0"/>
              <a:ea typeface="+mn-ea"/>
              <a:cs typeface="Calibri" pitchFamily="34" charset="0"/>
            </a:endParaRPr>
          </a:p>
        </p:txBody>
      </p:sp>
      <p:sp>
        <p:nvSpPr>
          <p:cNvPr id="8" name="Rectangle 3"/>
          <p:cNvSpPr>
            <a:spLocks noChangeArrowheads="1"/>
          </p:cNvSpPr>
          <p:nvPr/>
        </p:nvSpPr>
        <p:spPr bwMode="gray">
          <a:xfrm>
            <a:off x="219075" y="2097847"/>
            <a:ext cx="6878471" cy="38605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p>
            <a:pPr marL="341313" lvl="1" indent="-341313" eaLnBrk="1" hangingPunct="1">
              <a:buFont typeface="Wingdings" pitchFamily="2" charset="2"/>
              <a:buAutoNum type="arabicPeriod"/>
            </a:pPr>
            <a:r>
              <a:rPr lang="en-US" dirty="0" smtClean="0">
                <a:solidFill>
                  <a:schemeClr val="tx1"/>
                </a:solidFill>
              </a:rPr>
              <a:t>Write </a:t>
            </a:r>
            <a:r>
              <a:rPr lang="en-US" dirty="0" err="1" smtClean="0">
                <a:solidFill>
                  <a:schemeClr val="tx1"/>
                </a:solidFill>
              </a:rPr>
              <a:t>web.config</a:t>
            </a:r>
            <a:r>
              <a:rPr lang="en-US" dirty="0" smtClean="0">
                <a:solidFill>
                  <a:schemeClr val="tx1"/>
                </a:solidFill>
              </a:rPr>
              <a:t> file in application root</a:t>
            </a:r>
          </a:p>
        </p:txBody>
      </p:sp>
      <p:sp>
        <p:nvSpPr>
          <p:cNvPr id="9" name="Rectangle 8"/>
          <p:cNvSpPr/>
          <p:nvPr/>
        </p:nvSpPr>
        <p:spPr bwMode="auto">
          <a:xfrm>
            <a:off x="219075" y="1524097"/>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533400" indent="-533400" eaLnBrk="1" hangingPunct="1"/>
            <a:r>
              <a:rPr lang="en-US" sz="2000" dirty="0" smtClean="0"/>
              <a:t>To enable tracing across multiple pages:</a:t>
            </a:r>
          </a:p>
        </p:txBody>
      </p:sp>
      <p:sp>
        <p:nvSpPr>
          <p:cNvPr id="10" name="Rectangle 3"/>
          <p:cNvSpPr>
            <a:spLocks noChangeArrowheads="1"/>
          </p:cNvSpPr>
          <p:nvPr/>
        </p:nvSpPr>
        <p:spPr bwMode="gray">
          <a:xfrm>
            <a:off x="219075" y="4690925"/>
            <a:ext cx="6878471" cy="89101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p>
            <a:pPr marL="342900" lvl="1" indent="-342900" eaLnBrk="1" hangingPunct="1">
              <a:lnSpc>
                <a:spcPct val="150000"/>
              </a:lnSpc>
              <a:buFont typeface="+mj-lt"/>
              <a:buAutoNum type="arabicPeriod" startAt="2"/>
            </a:pPr>
            <a:r>
              <a:rPr lang="en-US" dirty="0" smtClean="0">
                <a:solidFill>
                  <a:schemeClr val="tx1"/>
                </a:solidFill>
              </a:rPr>
              <a:t>Hit one or more pages in the application</a:t>
            </a:r>
          </a:p>
          <a:p>
            <a:pPr marL="342900" lvl="1" indent="-342900" eaLnBrk="1" hangingPunct="1">
              <a:lnSpc>
                <a:spcPct val="150000"/>
              </a:lnSpc>
              <a:buFont typeface="+mj-lt"/>
              <a:buAutoNum type="arabicPeriod" startAt="2"/>
            </a:pPr>
            <a:r>
              <a:rPr lang="en-US" dirty="0" smtClean="0">
                <a:solidFill>
                  <a:schemeClr val="tx1"/>
                </a:solidFill>
              </a:rPr>
              <a:t>Access tracing URL for the application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238835" y="1978926"/>
            <a:ext cx="8686801" cy="2647665"/>
          </a:xfr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2" indent="-342900">
              <a:lnSpc>
                <a:spcPct val="150000"/>
              </a:lnSpc>
              <a:spcBef>
                <a:spcPct val="0"/>
              </a:spcBef>
              <a:spcAft>
                <a:spcPts val="0"/>
              </a:spcAft>
              <a:buClr>
                <a:srgbClr val="292929"/>
              </a:buClr>
              <a:buFont typeface="+mj-lt"/>
              <a:buAutoNum type="arabicPeriod"/>
              <a:defRPr/>
            </a:pPr>
            <a:r>
              <a:rPr lang="en-US" sz="1800" kern="1200" dirty="0" smtClean="0">
                <a:solidFill>
                  <a:schemeClr val="tx1"/>
                </a:solidFill>
                <a:latin typeface="Verdana" pitchFamily="34" charset="0"/>
                <a:ea typeface="Verdana" pitchFamily="34" charset="0"/>
                <a:cs typeface="Verdana" pitchFamily="34" charset="0"/>
              </a:rPr>
              <a:t>Add trace directive at top of page</a:t>
            </a:r>
          </a:p>
          <a:p>
            <a:pPr marL="798513" lvl="3" indent="-341313">
              <a:lnSpc>
                <a:spcPct val="150000"/>
              </a:lnSpc>
              <a:spcBef>
                <a:spcPct val="0"/>
              </a:spcBef>
              <a:spcAft>
                <a:spcPts val="0"/>
              </a:spcAft>
              <a:buClr>
                <a:srgbClr val="292929"/>
              </a:buClr>
              <a:buFont typeface="Verdana" pitchFamily="34" charset="0"/>
              <a:buChar char="−"/>
              <a:defRPr/>
            </a:pPr>
            <a:r>
              <a:rPr lang="en-US" sz="1800" b="1" kern="1200" dirty="0" smtClean="0">
                <a:solidFill>
                  <a:schemeClr val="tx1"/>
                </a:solidFill>
                <a:latin typeface="Courier New" pitchFamily="49" charset="0"/>
                <a:ea typeface="Verdana" pitchFamily="34" charset="0"/>
                <a:cs typeface="Courier New" pitchFamily="49" charset="0"/>
              </a:rPr>
              <a:t>&lt;%@ Page Trace=“True” %&gt;</a:t>
            </a:r>
          </a:p>
          <a:p>
            <a:pPr marL="342900" lvl="2" indent="-342900">
              <a:lnSpc>
                <a:spcPct val="150000"/>
              </a:lnSpc>
              <a:spcBef>
                <a:spcPct val="0"/>
              </a:spcBef>
              <a:spcAft>
                <a:spcPts val="0"/>
              </a:spcAft>
              <a:buClr>
                <a:srgbClr val="292929"/>
              </a:buClr>
              <a:buFont typeface="+mj-lt"/>
              <a:buAutoNum type="arabicPeriod" startAt="2"/>
              <a:defRPr/>
            </a:pPr>
            <a:r>
              <a:rPr lang="en-US" sz="1800" kern="1200" dirty="0" smtClean="0">
                <a:solidFill>
                  <a:schemeClr val="tx1"/>
                </a:solidFill>
                <a:latin typeface="Verdana" pitchFamily="34" charset="0"/>
                <a:ea typeface="Verdana" pitchFamily="34" charset="0"/>
                <a:cs typeface="Verdana" pitchFamily="34" charset="0"/>
              </a:rPr>
              <a:t>Add trace calls throughout page</a:t>
            </a:r>
          </a:p>
          <a:p>
            <a:pPr marL="798513" lvl="3" indent="-341313">
              <a:lnSpc>
                <a:spcPct val="150000"/>
              </a:lnSpc>
              <a:spcBef>
                <a:spcPct val="0"/>
              </a:spcBef>
              <a:spcAft>
                <a:spcPts val="0"/>
              </a:spcAft>
              <a:buClr>
                <a:srgbClr val="292929"/>
              </a:buClr>
              <a:buFont typeface="Verdana" pitchFamily="34" charset="0"/>
              <a:buChar char="−"/>
              <a:defRPr/>
            </a:pPr>
            <a:r>
              <a:rPr lang="en-US" sz="1800" b="1" kern="1200" dirty="0" err="1" smtClean="0">
                <a:solidFill>
                  <a:schemeClr val="tx1"/>
                </a:solidFill>
                <a:latin typeface="Courier New" pitchFamily="49" charset="0"/>
                <a:ea typeface="Verdana" pitchFamily="34" charset="0"/>
                <a:cs typeface="Courier New" pitchFamily="49" charset="0"/>
              </a:rPr>
              <a:t>Trace.Write</a:t>
            </a:r>
            <a:r>
              <a:rPr lang="en-US" sz="1800" b="1" kern="1200" dirty="0" smtClean="0">
                <a:solidFill>
                  <a:schemeClr val="tx1"/>
                </a:solidFill>
                <a:latin typeface="Courier New" pitchFamily="49" charset="0"/>
                <a:ea typeface="Verdana" pitchFamily="34" charset="0"/>
                <a:cs typeface="Courier New" pitchFamily="49" charset="0"/>
              </a:rPr>
              <a:t>(“</a:t>
            </a:r>
            <a:r>
              <a:rPr lang="en-US" sz="1800" b="1" kern="1200" dirty="0" err="1" smtClean="0">
                <a:solidFill>
                  <a:schemeClr val="tx1"/>
                </a:solidFill>
                <a:latin typeface="Courier New" pitchFamily="49" charset="0"/>
                <a:ea typeface="Verdana" pitchFamily="34" charset="0"/>
                <a:cs typeface="Courier New" pitchFamily="49" charset="0"/>
              </a:rPr>
              <a:t>MyApp</a:t>
            </a:r>
            <a:r>
              <a:rPr lang="en-US" sz="1800" b="1" kern="1200" dirty="0" smtClean="0">
                <a:solidFill>
                  <a:schemeClr val="tx1"/>
                </a:solidFill>
                <a:latin typeface="Courier New" pitchFamily="49" charset="0"/>
                <a:ea typeface="Verdana" pitchFamily="34" charset="0"/>
                <a:cs typeface="Courier New" pitchFamily="49" charset="0"/>
              </a:rPr>
              <a:t>”, “Button Clicked”);</a:t>
            </a:r>
          </a:p>
          <a:p>
            <a:pPr marL="798513" lvl="3" indent="-341313">
              <a:lnSpc>
                <a:spcPct val="150000"/>
              </a:lnSpc>
              <a:spcBef>
                <a:spcPct val="0"/>
              </a:spcBef>
              <a:spcAft>
                <a:spcPts val="0"/>
              </a:spcAft>
              <a:buClr>
                <a:srgbClr val="292929"/>
              </a:buClr>
              <a:buFont typeface="Verdana" pitchFamily="34" charset="0"/>
              <a:buChar char="−"/>
              <a:defRPr/>
            </a:pPr>
            <a:r>
              <a:rPr lang="en-US" sz="1800" b="1" kern="1200" dirty="0" err="1" smtClean="0">
                <a:solidFill>
                  <a:schemeClr val="tx1"/>
                </a:solidFill>
                <a:latin typeface="Courier New" pitchFamily="49" charset="0"/>
                <a:ea typeface="Verdana" pitchFamily="34" charset="0"/>
                <a:cs typeface="Courier New" pitchFamily="49" charset="0"/>
              </a:rPr>
              <a:t>Trace.Write</a:t>
            </a:r>
            <a:r>
              <a:rPr lang="en-US" sz="1800" b="1" kern="1200" dirty="0" smtClean="0">
                <a:solidFill>
                  <a:schemeClr val="tx1"/>
                </a:solidFill>
                <a:latin typeface="Courier New" pitchFamily="49" charset="0"/>
                <a:ea typeface="Verdana" pitchFamily="34" charset="0"/>
                <a:cs typeface="Courier New" pitchFamily="49" charset="0"/>
              </a:rPr>
              <a:t>(“</a:t>
            </a:r>
            <a:r>
              <a:rPr lang="en-US" sz="1800" b="1" kern="1200" dirty="0" err="1" smtClean="0">
                <a:solidFill>
                  <a:schemeClr val="tx1"/>
                </a:solidFill>
                <a:latin typeface="Courier New" pitchFamily="49" charset="0"/>
                <a:ea typeface="Verdana" pitchFamily="34" charset="0"/>
                <a:cs typeface="Courier New" pitchFamily="49" charset="0"/>
              </a:rPr>
              <a:t>MyApp</a:t>
            </a:r>
            <a:r>
              <a:rPr lang="en-US" sz="1800" b="1" kern="1200" dirty="0" smtClean="0">
                <a:solidFill>
                  <a:schemeClr val="tx1"/>
                </a:solidFill>
                <a:latin typeface="Courier New" pitchFamily="49" charset="0"/>
                <a:ea typeface="Verdana" pitchFamily="34" charset="0"/>
                <a:cs typeface="Courier New" pitchFamily="49" charset="0"/>
              </a:rPr>
              <a:t>”, “Value: ” + value);</a:t>
            </a:r>
          </a:p>
          <a:p>
            <a:pPr marL="342900" lvl="2" indent="-342900">
              <a:lnSpc>
                <a:spcPct val="150000"/>
              </a:lnSpc>
              <a:spcBef>
                <a:spcPct val="0"/>
              </a:spcBef>
              <a:spcAft>
                <a:spcPts val="0"/>
              </a:spcAft>
              <a:buClr>
                <a:srgbClr val="292929"/>
              </a:buClr>
              <a:buFont typeface="+mj-lt"/>
              <a:buAutoNum type="arabicPeriod" startAt="3"/>
              <a:defRPr/>
            </a:pPr>
            <a:r>
              <a:rPr lang="en-US" sz="1800" kern="1200" dirty="0" smtClean="0">
                <a:solidFill>
                  <a:schemeClr val="tx1"/>
                </a:solidFill>
                <a:latin typeface="Verdana" pitchFamily="34" charset="0"/>
                <a:ea typeface="Verdana" pitchFamily="34" charset="0"/>
                <a:cs typeface="Verdana" pitchFamily="34" charset="0"/>
              </a:rPr>
              <a:t>Access page from browser</a:t>
            </a:r>
          </a:p>
        </p:txBody>
      </p:sp>
      <p:sp>
        <p:nvSpPr>
          <p:cNvPr id="6" name="Rectangle 5"/>
          <p:cNvSpPr/>
          <p:nvPr/>
        </p:nvSpPr>
        <p:spPr bwMode="auto">
          <a:xfrm>
            <a:off x="219075" y="1524097"/>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533400" indent="-533400" eaLnBrk="1" hangingPunct="1"/>
            <a:r>
              <a:rPr lang="en-US" sz="2000" dirty="0" smtClean="0"/>
              <a:t>To enable tracing for a single page:</a:t>
            </a:r>
          </a:p>
        </p:txBody>
      </p:sp>
      <p:sp>
        <p:nvSpPr>
          <p:cNvPr id="8" name="Rectangle 7"/>
          <p:cNvSpPr/>
          <p:nvPr/>
        </p:nvSpPr>
        <p:spPr bwMode="auto">
          <a:xfrm>
            <a:off x="709684" y="2511188"/>
            <a:ext cx="3875964" cy="286603"/>
          </a:xfrm>
          <a:prstGeom prst="rect">
            <a:avLst/>
          </a:prstGeom>
          <a:noFill/>
          <a:ln w="28575" cap="flat" cmpd="sng" algn="ctr">
            <a:solidFill>
              <a:schemeClr val="accent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000" b="1" i="0" u="none" strike="noStrike" cap="none" normalizeH="0" baseline="0" smtClean="0">
              <a:ln>
                <a:noFill/>
              </a:ln>
              <a:solidFill>
                <a:schemeClr val="bg1"/>
              </a:solidFill>
              <a:effectLst/>
              <a:latin typeface="Verdana" pitchFamily="32" charset="0"/>
              <a:cs typeface="Arial" charset="0"/>
            </a:endParaRPr>
          </a:p>
        </p:txBody>
      </p:sp>
      <p:sp>
        <p:nvSpPr>
          <p:cNvPr id="9" name="Rectangle 8"/>
          <p:cNvSpPr/>
          <p:nvPr/>
        </p:nvSpPr>
        <p:spPr bwMode="auto">
          <a:xfrm>
            <a:off x="668741" y="3357349"/>
            <a:ext cx="5923128" cy="709684"/>
          </a:xfrm>
          <a:prstGeom prst="rect">
            <a:avLst/>
          </a:prstGeom>
          <a:noFill/>
          <a:ln w="28575" cap="flat" cmpd="sng" algn="ctr">
            <a:solidFill>
              <a:schemeClr val="accent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000" b="1" i="0" u="none" strike="noStrike" cap="none" normalizeH="0" baseline="0" smtClean="0">
              <a:ln>
                <a:noFill/>
              </a:ln>
              <a:solidFill>
                <a:schemeClr val="bg1"/>
              </a:solidFill>
              <a:effectLst/>
              <a:latin typeface="Verdana" pitchFamily="32"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900752"/>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Writing Trace Information</a:t>
            </a:r>
          </a:p>
        </p:txBody>
      </p:sp>
      <p:sp>
        <p:nvSpPr>
          <p:cNvPr id="5" name="Text Box 4"/>
          <p:cNvSpPr txBox="1">
            <a:spLocks noChangeArrowheads="1"/>
          </p:cNvSpPr>
          <p:nvPr/>
        </p:nvSpPr>
        <p:spPr bwMode="auto">
          <a:xfrm>
            <a:off x="647700" y="3099192"/>
            <a:ext cx="7848600" cy="332398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lIns="182880" tIns="137160" rIns="182880" bIns="137160">
            <a:spAutoFit/>
          </a:bodyPr>
          <a:lstStyle/>
          <a:p>
            <a:pPr>
              <a:spcBef>
                <a:spcPts val="600"/>
              </a:spcBef>
              <a:defRPr/>
            </a:pPr>
            <a:r>
              <a:rPr lang="en-IN" b="1" dirty="0" smtClean="0">
                <a:latin typeface="Courier New" pitchFamily="49" charset="0"/>
                <a:cs typeface="Courier New" pitchFamily="49" charset="0"/>
              </a:rPr>
              <a:t>Private Sub</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Page_Load</a:t>
            </a:r>
            <a:r>
              <a:rPr lang="en-IN" dirty="0" smtClean="0">
                <a:latin typeface="Courier New" pitchFamily="49" charset="0"/>
                <a:cs typeface="Courier New" pitchFamily="49" charset="0"/>
              </a:rPr>
              <a:t>(</a:t>
            </a:r>
            <a:r>
              <a:rPr lang="en-IN" b="1" dirty="0" err="1" smtClean="0">
                <a:latin typeface="Courier New" pitchFamily="49" charset="0"/>
                <a:cs typeface="Courier New" pitchFamily="49" charset="0"/>
              </a:rPr>
              <a:t>ByVal</a:t>
            </a:r>
            <a:r>
              <a:rPr lang="en-IN" dirty="0" smtClean="0">
                <a:latin typeface="Courier New" pitchFamily="49" charset="0"/>
                <a:cs typeface="Courier New" pitchFamily="49" charset="0"/>
              </a:rPr>
              <a:t> sender </a:t>
            </a:r>
            <a:r>
              <a:rPr lang="en-IN" b="1" dirty="0" smtClean="0">
                <a:latin typeface="Courier New" pitchFamily="49" charset="0"/>
                <a:cs typeface="Courier New" pitchFamily="49" charset="0"/>
              </a:rPr>
              <a:t>As</a:t>
            </a:r>
            <a:r>
              <a:rPr lang="en-IN" dirty="0" smtClean="0">
                <a:latin typeface="Courier New" pitchFamily="49" charset="0"/>
                <a:cs typeface="Courier New" pitchFamily="49" charset="0"/>
              </a:rPr>
              <a:t> Object, </a:t>
            </a:r>
            <a:r>
              <a:rPr lang="en-IN" b="1" dirty="0" err="1" smtClean="0">
                <a:latin typeface="Courier New" pitchFamily="49" charset="0"/>
                <a:cs typeface="Courier New" pitchFamily="49" charset="0"/>
              </a:rPr>
              <a:t>ByVal</a:t>
            </a:r>
            <a:r>
              <a:rPr lang="en-IN" dirty="0" smtClean="0">
                <a:latin typeface="Courier New" pitchFamily="49" charset="0"/>
                <a:cs typeface="Courier New" pitchFamily="49" charset="0"/>
              </a:rPr>
              <a:t> e </a:t>
            </a:r>
            <a:r>
              <a:rPr lang="en-IN" b="1" dirty="0" smtClean="0">
                <a:latin typeface="Courier New" pitchFamily="49" charset="0"/>
                <a:cs typeface="Courier New" pitchFamily="49" charset="0"/>
              </a:rPr>
              <a:t>As</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EventArgs</a:t>
            </a:r>
            <a:r>
              <a:rPr lang="en-IN" dirty="0" smtClean="0">
                <a:latin typeface="Courier New" pitchFamily="49" charset="0"/>
                <a:cs typeface="Courier New" pitchFamily="49" charset="0"/>
              </a:rPr>
              <a:t>) _</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b="1" dirty="0" smtClean="0">
                <a:latin typeface="Courier New" pitchFamily="49" charset="0"/>
                <a:cs typeface="Courier New" pitchFamily="49" charset="0"/>
              </a:rPr>
              <a:t>Handles </a:t>
            </a:r>
            <a:r>
              <a:rPr lang="en-IN" b="1" dirty="0" err="1" smtClean="0">
                <a:latin typeface="Courier New" pitchFamily="49" charset="0"/>
                <a:cs typeface="Courier New" pitchFamily="49" charset="0"/>
              </a:rPr>
              <a:t>MyBase</a:t>
            </a:r>
            <a:r>
              <a:rPr lang="en-IN" dirty="0" err="1" smtClean="0">
                <a:latin typeface="Courier New" pitchFamily="49" charset="0"/>
                <a:cs typeface="Courier New" pitchFamily="49" charset="0"/>
              </a:rPr>
              <a:t>.Load</a:t>
            </a:r>
            <a:r>
              <a:rPr lang="en-IN" dirty="0" smtClean="0">
                <a:latin typeface="Courier New" pitchFamily="49" charset="0"/>
                <a:cs typeface="Courier New" pitchFamily="49" charset="0"/>
              </a:rPr>
              <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Trace.IsEnabled</a:t>
            </a:r>
            <a:r>
              <a:rPr lang="en-IN" dirty="0" smtClean="0">
                <a:latin typeface="Courier New" pitchFamily="49" charset="0"/>
                <a:cs typeface="Courier New" pitchFamily="49" charset="0"/>
              </a:rPr>
              <a:t> = </a:t>
            </a:r>
            <a:r>
              <a:rPr lang="en-IN" b="1" dirty="0" smtClean="0">
                <a:latin typeface="Courier New" pitchFamily="49" charset="0"/>
                <a:cs typeface="Courier New" pitchFamily="49" charset="0"/>
              </a:rPr>
              <a:t>True</a:t>
            </a:r>
            <a:r>
              <a:rPr lang="en-IN" dirty="0" smtClean="0">
                <a:latin typeface="Courier New" pitchFamily="49" charset="0"/>
                <a:cs typeface="Courier New" pitchFamily="49" charset="0"/>
              </a:rPr>
              <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Trace.Write</a:t>
            </a:r>
            <a:r>
              <a:rPr lang="en-IN" dirty="0" smtClean="0">
                <a:latin typeface="Courier New" pitchFamily="49" charset="0"/>
                <a:cs typeface="Courier New" pitchFamily="49" charset="0"/>
              </a:rPr>
              <a:t>("Before retrieving an item from </a:t>
            </a:r>
            <a:r>
              <a:rPr lang="en-IN" dirty="0" err="1" smtClean="0">
                <a:latin typeface="Courier New" pitchFamily="49" charset="0"/>
                <a:cs typeface="Courier New" pitchFamily="49" charset="0"/>
              </a:rPr>
              <a:t>ViewState</a:t>
            </a:r>
            <a:r>
              <a:rPr lang="en-IN" dirty="0" smtClean="0">
                <a:latin typeface="Courier New" pitchFamily="49" charset="0"/>
                <a:cs typeface="Courier New" pitchFamily="49" charset="0"/>
              </a:rPr>
              <a:t>")</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b="1" dirty="0" smtClean="0">
                <a:latin typeface="Courier New" pitchFamily="49" charset="0"/>
                <a:cs typeface="Courier New" pitchFamily="49" charset="0"/>
              </a:rPr>
              <a:t>Dim</a:t>
            </a:r>
            <a:r>
              <a:rPr lang="en-IN" dirty="0" smtClean="0">
                <a:latin typeface="Courier New" pitchFamily="49" charset="0"/>
                <a:cs typeface="Courier New" pitchFamily="49" charset="0"/>
              </a:rPr>
              <a:t> a </a:t>
            </a:r>
            <a:r>
              <a:rPr lang="en-IN" b="1" dirty="0" smtClean="0">
                <a:latin typeface="Courier New" pitchFamily="49" charset="0"/>
                <a:cs typeface="Courier New" pitchFamily="49" charset="0"/>
              </a:rPr>
              <a:t>As Object</a:t>
            </a:r>
            <a:r>
              <a:rPr lang="en-IN" dirty="0" smtClean="0">
                <a:latin typeface="Courier New" pitchFamily="49" charset="0"/>
                <a:cs typeface="Courier New" pitchFamily="49" charset="0"/>
              </a:rPr>
              <a:t> = </a:t>
            </a:r>
            <a:r>
              <a:rPr lang="en-IN" dirty="0" err="1" smtClean="0">
                <a:latin typeface="Courier New" pitchFamily="49" charset="0"/>
                <a:cs typeface="Courier New" pitchFamily="49" charset="0"/>
              </a:rPr>
              <a:t>ViewState</a:t>
            </a:r>
            <a:r>
              <a:rPr lang="en-IN" dirty="0" smtClean="0">
                <a:latin typeface="Courier New" pitchFamily="49" charset="0"/>
                <a:cs typeface="Courier New" pitchFamily="49" charset="0"/>
              </a:rPr>
              <a:t>("Test")</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Trace.Write</a:t>
            </a:r>
            <a:r>
              <a:rPr lang="en-IN" dirty="0" smtClean="0">
                <a:latin typeface="Courier New" pitchFamily="49" charset="0"/>
                <a:cs typeface="Courier New" pitchFamily="49" charset="0"/>
              </a:rPr>
              <a:t>("After retrieving an item from </a:t>
            </a:r>
            <a:r>
              <a:rPr lang="en-IN" dirty="0" err="1" smtClean="0">
                <a:latin typeface="Courier New" pitchFamily="49" charset="0"/>
                <a:cs typeface="Courier New" pitchFamily="49" charset="0"/>
              </a:rPr>
              <a:t>ViewState</a:t>
            </a:r>
            <a:r>
              <a:rPr lang="en-IN" dirty="0" smtClean="0">
                <a:latin typeface="Courier New" pitchFamily="49" charset="0"/>
                <a:cs typeface="Courier New" pitchFamily="49" charset="0"/>
              </a:rPr>
              <a:t>")</a:t>
            </a:r>
            <a:br>
              <a:rPr lang="en-IN" dirty="0" smtClean="0">
                <a:latin typeface="Courier New" pitchFamily="49" charset="0"/>
                <a:cs typeface="Courier New" pitchFamily="49" charset="0"/>
              </a:rPr>
            </a:br>
            <a:r>
              <a:rPr lang="en-IN" b="1" dirty="0" smtClean="0">
                <a:latin typeface="Courier New" pitchFamily="49" charset="0"/>
                <a:cs typeface="Courier New" pitchFamily="49" charset="0"/>
              </a:rPr>
              <a:t>End Sub</a:t>
            </a:r>
            <a:endParaRPr lang="en-US" sz="1600" dirty="0" smtClean="0">
              <a:solidFill>
                <a:schemeClr val="tx1"/>
              </a:solidFill>
              <a:latin typeface="Courier New" pitchFamily="49" charset="0"/>
              <a:cs typeface="Courier New" pitchFamily="49" charset="0"/>
            </a:endParaRPr>
          </a:p>
        </p:txBody>
      </p:sp>
      <p:sp>
        <p:nvSpPr>
          <p:cNvPr id="6" name="Rectangle 5"/>
          <p:cNvSpPr/>
          <p:nvPr/>
        </p:nvSpPr>
        <p:spPr bwMode="auto">
          <a:xfrm>
            <a:off x="272955" y="2261089"/>
            <a:ext cx="8598090" cy="75507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nSpc>
                <a:spcPct val="150000"/>
              </a:lnSpc>
              <a:defRPr/>
            </a:pPr>
            <a:r>
              <a:rPr lang="en-IN" dirty="0" smtClean="0"/>
              <a:t>These messages appear in the Trace Information section and are written using the Trace object:</a:t>
            </a:r>
          </a:p>
        </p:txBody>
      </p:sp>
      <p:sp>
        <p:nvSpPr>
          <p:cNvPr id="7" name="Rectangle 3"/>
          <p:cNvSpPr>
            <a:spLocks noChangeArrowheads="1"/>
          </p:cNvSpPr>
          <p:nvPr/>
        </p:nvSpPr>
        <p:spPr bwMode="gray">
          <a:xfrm>
            <a:off x="263684" y="1278967"/>
            <a:ext cx="8616633" cy="91831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defRPr/>
            </a:pPr>
            <a:r>
              <a:rPr lang="en-IN" dirty="0" smtClean="0"/>
              <a:t>The final feature of Tracing is the ability to write custom messages to the output.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914400"/>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Using Trace Listeners</a:t>
            </a:r>
          </a:p>
        </p:txBody>
      </p:sp>
      <p:sp>
        <p:nvSpPr>
          <p:cNvPr id="5" name="Rectangle 3"/>
          <p:cNvSpPr>
            <a:spLocks noChangeArrowheads="1"/>
          </p:cNvSpPr>
          <p:nvPr/>
        </p:nvSpPr>
        <p:spPr bwMode="gray">
          <a:xfrm>
            <a:off x="263684" y="3967570"/>
            <a:ext cx="8616633" cy="14505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266700" lvl="2" indent="-457200">
              <a:lnSpc>
                <a:spcPct val="150000"/>
              </a:lnSpc>
              <a:spcAft>
                <a:spcPts val="0"/>
              </a:spcAft>
              <a:buClr>
                <a:srgbClr val="292929"/>
              </a:buClr>
              <a:buFont typeface="Verdana" pitchFamily="34" charset="0"/>
              <a:buChar char="−"/>
              <a:defRPr/>
            </a:pPr>
            <a:r>
              <a:rPr lang="en-IN" dirty="0" err="1" smtClean="0"/>
              <a:t>DefaultTraceListener</a:t>
            </a:r>
            <a:endParaRPr lang="en-IN" dirty="0" smtClean="0"/>
          </a:p>
          <a:p>
            <a:pPr marL="266700" lvl="2" indent="-457200">
              <a:lnSpc>
                <a:spcPct val="150000"/>
              </a:lnSpc>
              <a:spcAft>
                <a:spcPts val="0"/>
              </a:spcAft>
              <a:buClr>
                <a:srgbClr val="292929"/>
              </a:buClr>
              <a:buFont typeface="Verdana" pitchFamily="34" charset="0"/>
              <a:buChar char="−"/>
              <a:defRPr/>
            </a:pPr>
            <a:r>
              <a:rPr lang="en-IN" dirty="0" err="1" smtClean="0"/>
              <a:t>TextWriterTraceListener</a:t>
            </a:r>
            <a:endParaRPr lang="en-IN" dirty="0" smtClean="0"/>
          </a:p>
          <a:p>
            <a:pPr marL="266700" lvl="2" indent="-457200">
              <a:lnSpc>
                <a:spcPct val="150000"/>
              </a:lnSpc>
              <a:spcAft>
                <a:spcPts val="0"/>
              </a:spcAft>
              <a:buClr>
                <a:srgbClr val="292929"/>
              </a:buClr>
              <a:buFont typeface="Verdana" pitchFamily="34" charset="0"/>
              <a:buChar char="−"/>
              <a:defRPr/>
            </a:pPr>
            <a:r>
              <a:rPr lang="en-IN" dirty="0" err="1" smtClean="0"/>
              <a:t>EventLogTraceListener</a:t>
            </a:r>
            <a:endParaRPr lang="en-US" dirty="0" err="1" smtClean="0"/>
          </a:p>
        </p:txBody>
      </p:sp>
      <p:sp>
        <p:nvSpPr>
          <p:cNvPr id="6" name="Rectangle 5"/>
          <p:cNvSpPr/>
          <p:nvPr/>
        </p:nvSpPr>
        <p:spPr bwMode="auto">
          <a:xfrm>
            <a:off x="219075" y="353030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IN" sz="2000" dirty="0" smtClean="0"/>
              <a:t>.NET provides following Trace Listeners:</a:t>
            </a:r>
          </a:p>
        </p:txBody>
      </p:sp>
      <p:sp>
        <p:nvSpPr>
          <p:cNvPr id="7" name="Rectangle 3"/>
          <p:cNvSpPr>
            <a:spLocks noChangeArrowheads="1"/>
          </p:cNvSpPr>
          <p:nvPr/>
        </p:nvSpPr>
        <p:spPr bwMode="gray">
          <a:xfrm>
            <a:off x="263684" y="2466335"/>
            <a:ext cx="8616633" cy="9319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defRPr/>
            </a:pPr>
            <a:r>
              <a:rPr lang="en-IN" dirty="0" smtClean="0"/>
              <a:t>Final destination of the tracing information is decided by the Trace Listener. </a:t>
            </a:r>
          </a:p>
        </p:txBody>
      </p:sp>
      <p:sp>
        <p:nvSpPr>
          <p:cNvPr id="9" name="Rectangle 3"/>
          <p:cNvSpPr>
            <a:spLocks noChangeArrowheads="1"/>
          </p:cNvSpPr>
          <p:nvPr/>
        </p:nvSpPr>
        <p:spPr bwMode="gray">
          <a:xfrm>
            <a:off x="263684" y="1456400"/>
            <a:ext cx="8616633" cy="8773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a:lnSpc>
                <a:spcPct val="150000"/>
              </a:lnSpc>
              <a:buClr>
                <a:srgbClr val="292929"/>
              </a:buClr>
              <a:defRPr/>
            </a:pPr>
            <a:r>
              <a:rPr lang="en-IN" dirty="0" smtClean="0"/>
              <a:t>Trace Listeners are objects that receive the tracing information, store it, and then route it to its final destination. </a:t>
            </a:r>
            <a:endParaRPr lang="en-IN" dirty="0" err="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gray">
          <a:xfrm>
            <a:off x="277332" y="1033262"/>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2" indent="-341313">
              <a:spcBef>
                <a:spcPts val="600"/>
              </a:spcBef>
              <a:spcAft>
                <a:spcPts val="0"/>
              </a:spcAft>
              <a:buClr>
                <a:srgbClr val="292929"/>
              </a:buClr>
              <a:buFont typeface="Verdana" pitchFamily="34" charset="0"/>
              <a:buChar char="−"/>
              <a:defRPr/>
            </a:pPr>
            <a:r>
              <a:rPr lang="en-IN" dirty="0" smtClean="0"/>
              <a:t>This class is the default Trace Listener that is added to the </a:t>
            </a:r>
            <a:r>
              <a:rPr lang="en-IN" dirty="0" err="1" smtClean="0"/>
              <a:t>TraceListenerCollection</a:t>
            </a:r>
            <a:r>
              <a:rPr lang="en-IN" dirty="0" smtClean="0"/>
              <a:t> object of the Trace </a:t>
            </a:r>
            <a:r>
              <a:rPr lang="en-IN" dirty="0" err="1" smtClean="0"/>
              <a:t>andDebug</a:t>
            </a:r>
            <a:r>
              <a:rPr lang="en-IN" dirty="0" smtClean="0"/>
              <a:t> classes. </a:t>
            </a:r>
          </a:p>
          <a:p>
            <a:pPr marL="341313" lvl="2" indent="-341313">
              <a:spcBef>
                <a:spcPts val="600"/>
              </a:spcBef>
              <a:spcAft>
                <a:spcPts val="0"/>
              </a:spcAft>
              <a:buClr>
                <a:srgbClr val="292929"/>
              </a:buClr>
              <a:buFont typeface="Verdana" pitchFamily="34" charset="0"/>
              <a:buChar char="−"/>
              <a:defRPr/>
            </a:pPr>
            <a:r>
              <a:rPr lang="en-IN" dirty="0" smtClean="0"/>
              <a:t>The Fail method displays a message box provided that the application is running in user-interface mode.</a:t>
            </a:r>
            <a:endParaRPr lang="en-US" dirty="0" err="1" smtClean="0"/>
          </a:p>
        </p:txBody>
      </p:sp>
      <p:sp>
        <p:nvSpPr>
          <p:cNvPr id="8" name="Rectangle 7"/>
          <p:cNvSpPr/>
          <p:nvPr/>
        </p:nvSpPr>
        <p:spPr bwMode="auto">
          <a:xfrm>
            <a:off x="232723" y="595992"/>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lvl="0">
              <a:defRPr/>
            </a:pPr>
            <a:r>
              <a:rPr lang="en-IN" b="1" dirty="0" err="1" smtClean="0">
                <a:latin typeface="Verdana" pitchFamily="34" charset="0"/>
                <a:ea typeface="Verdana" pitchFamily="34" charset="0"/>
                <a:cs typeface="Verdana" pitchFamily="34" charset="0"/>
              </a:rPr>
              <a:t>DefaultTraceListener</a:t>
            </a:r>
            <a:endParaRPr lang="en-IN" dirty="0" smtClean="0">
              <a:latin typeface="Verdana" pitchFamily="34" charset="0"/>
              <a:ea typeface="Verdana" pitchFamily="34" charset="0"/>
              <a:cs typeface="Verdana" pitchFamily="34" charset="0"/>
            </a:endParaRPr>
          </a:p>
        </p:txBody>
      </p:sp>
      <p:sp>
        <p:nvSpPr>
          <p:cNvPr id="9" name="Rectangle 3"/>
          <p:cNvSpPr>
            <a:spLocks noChangeArrowheads="1"/>
          </p:cNvSpPr>
          <p:nvPr/>
        </p:nvSpPr>
        <p:spPr bwMode="gray">
          <a:xfrm>
            <a:off x="277332" y="2766523"/>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a:spcBef>
                <a:spcPts val="600"/>
              </a:spcBef>
              <a:spcAft>
                <a:spcPts val="0"/>
              </a:spcAft>
              <a:buClr>
                <a:srgbClr val="292929"/>
              </a:buClr>
              <a:defRPr/>
            </a:pPr>
            <a:r>
              <a:rPr lang="en-IN" dirty="0" err="1" smtClean="0"/>
              <a:t>TextWriterTraceListener</a:t>
            </a:r>
            <a:r>
              <a:rPr lang="en-IN" dirty="0" smtClean="0"/>
              <a:t> will redirect tracing output to an instance of the </a:t>
            </a:r>
            <a:r>
              <a:rPr lang="en-IN" dirty="0" err="1" smtClean="0"/>
              <a:t>TextWriter</a:t>
            </a:r>
            <a:r>
              <a:rPr lang="en-IN" dirty="0" smtClean="0"/>
              <a:t> class or to any object that is a Stream class, such as a log file, network stream, or console.</a:t>
            </a:r>
            <a:endParaRPr lang="en-IN" dirty="0" err="1" smtClean="0"/>
          </a:p>
        </p:txBody>
      </p:sp>
      <p:sp>
        <p:nvSpPr>
          <p:cNvPr id="10" name="Rectangle 9"/>
          <p:cNvSpPr/>
          <p:nvPr/>
        </p:nvSpPr>
        <p:spPr bwMode="auto">
          <a:xfrm>
            <a:off x="232723" y="2329253"/>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IN" b="1" dirty="0" err="1" smtClean="0">
                <a:latin typeface="Verdana" pitchFamily="34" charset="0"/>
                <a:ea typeface="Verdana" pitchFamily="34" charset="0"/>
                <a:cs typeface="Verdana" pitchFamily="34" charset="0"/>
              </a:rPr>
              <a:t>TextWriterTraceListener</a:t>
            </a:r>
            <a:endParaRPr lang="en-IN" dirty="0" smtClean="0">
              <a:latin typeface="Verdana" pitchFamily="34" charset="0"/>
              <a:ea typeface="Verdana" pitchFamily="34" charset="0"/>
              <a:cs typeface="Verdana" pitchFamily="34" charset="0"/>
            </a:endParaRPr>
          </a:p>
        </p:txBody>
      </p:sp>
      <p:sp>
        <p:nvSpPr>
          <p:cNvPr id="11" name="Rectangle 3"/>
          <p:cNvSpPr>
            <a:spLocks noChangeArrowheads="1"/>
          </p:cNvSpPr>
          <p:nvPr/>
        </p:nvSpPr>
        <p:spPr bwMode="gray">
          <a:xfrm>
            <a:off x="277332" y="4499792"/>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2" indent="-341313">
              <a:spcBef>
                <a:spcPts val="600"/>
              </a:spcBef>
              <a:spcAft>
                <a:spcPts val="0"/>
              </a:spcAft>
              <a:buClr>
                <a:srgbClr val="292929"/>
              </a:buClr>
              <a:buFont typeface="Verdana" pitchFamily="34" charset="0"/>
              <a:buChar char="−"/>
              <a:defRPr/>
            </a:pPr>
            <a:r>
              <a:rPr lang="en-IN" dirty="0" err="1" smtClean="0"/>
              <a:t>EventLogTraceListener</a:t>
            </a:r>
            <a:r>
              <a:rPr lang="en-IN" dirty="0" smtClean="0"/>
              <a:t> is used to route tracing and debug messages to the Windows event log. </a:t>
            </a:r>
          </a:p>
          <a:p>
            <a:pPr marL="341313" lvl="2" indent="-341313">
              <a:spcBef>
                <a:spcPts val="600"/>
              </a:spcBef>
              <a:spcAft>
                <a:spcPts val="0"/>
              </a:spcAft>
              <a:buClr>
                <a:srgbClr val="292929"/>
              </a:buClr>
              <a:buFont typeface="Verdana" pitchFamily="34" charset="0"/>
              <a:buChar char="−"/>
              <a:defRPr/>
            </a:pPr>
            <a:r>
              <a:rPr lang="en-IN" dirty="0" smtClean="0"/>
              <a:t>The beauty of this class is that it can even output tracing and debugging information to the event log of a remote computer.</a:t>
            </a:r>
            <a:endParaRPr lang="en-US" dirty="0" smtClean="0"/>
          </a:p>
        </p:txBody>
      </p:sp>
      <p:sp>
        <p:nvSpPr>
          <p:cNvPr id="12" name="Rectangle 11"/>
          <p:cNvSpPr/>
          <p:nvPr/>
        </p:nvSpPr>
        <p:spPr bwMode="auto">
          <a:xfrm>
            <a:off x="232723" y="4062522"/>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IN" b="1" dirty="0" err="1" smtClean="0">
                <a:latin typeface="Verdana" pitchFamily="34" charset="0"/>
                <a:ea typeface="Verdana" pitchFamily="34" charset="0"/>
                <a:cs typeface="Verdana" pitchFamily="34" charset="0"/>
              </a:rPr>
              <a:t>EventLogTraceListener</a:t>
            </a:r>
            <a:endParaRPr lang="en-IN"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2110</TotalTime>
  <Words>830</Words>
  <Application>Microsoft Office PowerPoint</Application>
  <PresentationFormat>On-screen Show (4:3)</PresentationFormat>
  <Paragraphs>134</Paragraphs>
  <Slides>15</Slides>
  <Notes>10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1_Office Theme</vt:lpstr>
      <vt:lpstr>7_Office Theme</vt:lpstr>
      <vt:lpstr>Slide 1</vt:lpstr>
      <vt:lpstr>Slide 2</vt:lpstr>
      <vt:lpstr>Slide 3</vt:lpstr>
      <vt:lpstr>Slide 4</vt:lpstr>
      <vt:lpstr>Slide 5</vt:lpstr>
      <vt:lpstr>Slide 6</vt:lpstr>
      <vt:lpstr>Writing Trace Information</vt:lpstr>
      <vt:lpstr>Using Trace Listeners</vt:lpstr>
      <vt:lpstr>Slide 9</vt:lpstr>
      <vt:lpstr>Trace Switches</vt:lpstr>
      <vt:lpstr>Trace Switches</vt:lpstr>
      <vt:lpstr>Trace Switches</vt:lpstr>
      <vt:lpstr>Trace Switches</vt:lpstr>
      <vt:lpstr>Implementing Tracing</vt:lpstr>
      <vt:lpstr>Implementing Health Monitoring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HP</cp:lastModifiedBy>
  <cp:revision>284</cp:revision>
  <dcterms:created xsi:type="dcterms:W3CDTF">2014-12-12T08:35:24Z</dcterms:created>
  <dcterms:modified xsi:type="dcterms:W3CDTF">2015-09-18T09:24:33Z</dcterms:modified>
</cp:coreProperties>
</file>