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23" r:id="rId2"/>
  </p:sldMasterIdLst>
  <p:notesMasterIdLst>
    <p:notesMasterId r:id="rId14"/>
  </p:notesMasterIdLst>
  <p:sldIdLst>
    <p:sldId id="257" r:id="rId3"/>
    <p:sldId id="260" r:id="rId4"/>
    <p:sldId id="353" r:id="rId5"/>
    <p:sldId id="358" r:id="rId6"/>
    <p:sldId id="359" r:id="rId7"/>
    <p:sldId id="360" r:id="rId8"/>
    <p:sldId id="361" r:id="rId9"/>
    <p:sldId id="362" r:id="rId10"/>
    <p:sldId id="363" r:id="rId11"/>
    <p:sldId id="364" r:id="rId12"/>
    <p:sldId id="365" r:id="rId1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1pPr>
    <a:lvl2pPr marL="4572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2pPr>
    <a:lvl3pPr marL="9144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3pPr>
    <a:lvl4pPr marL="13716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4pPr>
    <a:lvl5pPr marL="18288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kern="1200">
        <a:solidFill>
          <a:schemeClr val="tx1"/>
        </a:solidFill>
        <a:latin typeface="Verdana" pitchFamily="34" charset="0"/>
        <a:ea typeface="Verdana" pitchFamily="34" charset="0"/>
        <a:cs typeface="Verdana" pitchFamily="34" charset="0"/>
      </a:defRPr>
    </a:lvl6pPr>
    <a:lvl7pPr marL="2743200" algn="l" defTabSz="914400" rtl="0" eaLnBrk="1" latinLnBrk="0" hangingPunct="1">
      <a:defRPr kern="1200">
        <a:solidFill>
          <a:schemeClr val="tx1"/>
        </a:solidFill>
        <a:latin typeface="Verdana" pitchFamily="34" charset="0"/>
        <a:ea typeface="Verdana" pitchFamily="34" charset="0"/>
        <a:cs typeface="Verdana" pitchFamily="34" charset="0"/>
      </a:defRPr>
    </a:lvl7pPr>
    <a:lvl8pPr marL="3200400" algn="l" defTabSz="914400" rtl="0" eaLnBrk="1" latinLnBrk="0" hangingPunct="1">
      <a:defRPr kern="1200">
        <a:solidFill>
          <a:schemeClr val="tx1"/>
        </a:solidFill>
        <a:latin typeface="Verdana" pitchFamily="34" charset="0"/>
        <a:ea typeface="Verdana" pitchFamily="34" charset="0"/>
        <a:cs typeface="Verdana" pitchFamily="34" charset="0"/>
      </a:defRPr>
    </a:lvl8pPr>
    <a:lvl9pPr marL="3657600" algn="l" defTabSz="914400" rtl="0" eaLnBrk="1" latinLnBrk="0" hangingPunct="1">
      <a:defRPr kern="1200">
        <a:solidFill>
          <a:schemeClr val="tx1"/>
        </a:solidFill>
        <a:latin typeface="Verdana" pitchFamily="34" charset="0"/>
        <a:ea typeface="Verdana" pitchFamily="34" charset="0"/>
        <a:cs typeface="Verdana"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3388A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70" d="100"/>
          <a:sy n="70" d="100"/>
        </p:scale>
        <p:origin x="-1410" y="-16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7EB0F5F4-A070-412A-A704-1EB741F97F29}" type="datetimeFigureOut">
              <a:rPr lang="en-US"/>
              <a:pPr>
                <a:defRPr/>
              </a:pPr>
              <a:t>9/18/2015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95AD3FF2-513B-49BC-BDBC-CEADFDB790C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a:spLocks noGrp="1" noChangeArrowheads="1"/>
          </p:cNvSpPr>
          <p:nvPr>
            <p:ph type="sldNum" sz="quarter" idx="5"/>
          </p:nvPr>
        </p:nvSpPr>
        <p:spPr bwMode="auto">
          <a:noFill/>
          <a:ln>
            <a:round/>
            <a:headEnd/>
            <a:tailEnd/>
          </a:ln>
        </p:spPr>
        <p:txBody>
          <a:bodyPr/>
          <a:lstStyle/>
          <a:p>
            <a:pPr>
              <a:tabLst>
                <a:tab pos="723900" algn="l"/>
                <a:tab pos="1447800" algn="l"/>
                <a:tab pos="2171700" algn="l"/>
                <a:tab pos="2895600" algn="l"/>
              </a:tabLst>
            </a:pPr>
            <a:fld id="{2781B772-A1DC-4FAF-B3BA-B1FF7FE1B6B9}" type="slidenum">
              <a:rPr lang="en-US" sz="800" b="1" smtClean="0">
                <a:solidFill>
                  <a:srgbClr val="000000"/>
                </a:solidFill>
                <a:latin typeface="Arial" charset="0"/>
              </a:rPr>
              <a:pPr>
                <a:tabLst>
                  <a:tab pos="723900" algn="l"/>
                  <a:tab pos="1447800" algn="l"/>
                  <a:tab pos="2171700" algn="l"/>
                  <a:tab pos="2895600" algn="l"/>
                </a:tabLst>
              </a:pPr>
              <a:t>1</a:t>
            </a:fld>
            <a:endParaRPr lang="en-US" sz="800" b="1" smtClean="0">
              <a:solidFill>
                <a:srgbClr val="000000"/>
              </a:solidFill>
              <a:latin typeface="Arial" charset="0"/>
            </a:endParaRPr>
          </a:p>
        </p:txBody>
      </p:sp>
      <p:sp>
        <p:nvSpPr>
          <p:cNvPr id="19459" name="Text Box 1"/>
          <p:cNvSpPr>
            <a:spLocks noGrp="1" noChangeArrowheads="1"/>
          </p:cNvSpPr>
          <p:nvPr>
            <p:ph type="body"/>
          </p:nvPr>
        </p:nvSpPr>
        <p:spPr bwMode="auto">
          <a:xfrm>
            <a:off x="792163" y="4240213"/>
            <a:ext cx="5384800" cy="4721225"/>
          </a:xfrm>
          <a:noFill/>
        </p:spPr>
        <p:txBody>
          <a:bodyPr wrap="square" numCol="1" anchor="t" anchorCtr="0" compatLnSpc="1">
            <a:prstTxWarp prst="textNoShape">
              <a:avLst/>
            </a:prstTxWarp>
          </a:bodyPr>
          <a:lstStyle/>
          <a:p>
            <a:pPr marL="114300" indent="-111125" eaLnBrk="1" hangingPunct="1">
              <a:spcBef>
                <a:spcPts val="375"/>
              </a:spcBef>
              <a:tabLst>
                <a:tab pos="1143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n-US" sz="1000" smtClean="0">
                <a:latin typeface="Verdana" pitchFamily="34" charset="0"/>
                <a:ea typeface="Verdana" pitchFamily="34" charset="0"/>
                <a:cs typeface="Verdana" pitchFamily="34" charset="0"/>
              </a:rPr>
              <a:t> </a:t>
            </a:r>
          </a:p>
        </p:txBody>
      </p:sp>
      <p:sp>
        <p:nvSpPr>
          <p:cNvPr id="19460" name="Text Box 2"/>
          <p:cNvSpPr txBox="1">
            <a:spLocks noChangeArrowheads="1"/>
          </p:cNvSpPr>
          <p:nvPr/>
        </p:nvSpPr>
        <p:spPr bwMode="auto">
          <a:xfrm>
            <a:off x="2008188" y="9207500"/>
            <a:ext cx="3298825" cy="307975"/>
          </a:xfrm>
          <a:prstGeom prst="rect">
            <a:avLst/>
          </a:prstGeom>
          <a:noFill/>
          <a:ln w="9525">
            <a:noFill/>
            <a:round/>
            <a:headEnd/>
            <a:tailEnd/>
          </a:ln>
        </p:spPr>
        <p:txBody>
          <a:bodyPr lIns="101520" tIns="50760" rIns="101520" bIns="50760" anchor="b"/>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1F5C622-ED22-46C1-B728-289FEF77CEE0}" type="slidenum">
              <a:rPr lang="en-US" sz="800">
                <a:solidFill>
                  <a:srgbClr val="000000"/>
                </a:solidFill>
                <a:latin typeface="Arial" charset="0"/>
              </a:rPr>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a:t>
            </a:fld>
            <a:endParaRPr lang="en-US" sz="800">
              <a:solidFill>
                <a:srgbClr val="000000"/>
              </a:solidFill>
              <a:latin typeface="Arial" charset="0"/>
            </a:endParaRPr>
          </a:p>
        </p:txBody>
      </p:sp>
      <p:sp>
        <p:nvSpPr>
          <p:cNvPr id="19461" name="Rectangle 3"/>
          <p:cNvSpPr>
            <a:spLocks noGrp="1" noRot="1" noChangeAspect="1" noChangeArrowheads="1" noTextEdit="1"/>
          </p:cNvSpPr>
          <p:nvPr>
            <p:ph type="sldImg" idx="1"/>
          </p:nvPr>
        </p:nvSpPr>
        <p:spPr bwMode="auto">
          <a:xfrm>
            <a:off x="760413" y="317500"/>
            <a:ext cx="4929187" cy="3697288"/>
          </a:xfrm>
          <a:solidFill>
            <a:srgbClr val="FFFFFF"/>
          </a:solidFill>
          <a:ln>
            <a:solidFill>
              <a:srgbClr val="000000"/>
            </a:solidFill>
            <a:miter lim="800000"/>
            <a:headEnd/>
            <a:tailEn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ln>
            <a:miter lim="800000"/>
            <a:headEnd/>
            <a:tailEnd/>
          </a:ln>
        </p:spPr>
        <p:txBody>
          <a:bodyPr/>
          <a:lstStyle/>
          <a:p>
            <a:fld id="{38D01CBB-262E-44AC-AD39-8349E3BA476D}" type="slidenum">
              <a:rPr lang="en-US" smtClean="0"/>
              <a:pPr/>
              <a:t>10</a:t>
            </a:fld>
            <a:endParaRPr lang="en-US" smtClean="0"/>
          </a:p>
        </p:txBody>
      </p:sp>
      <p:sp>
        <p:nvSpPr>
          <p:cNvPr id="28675"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867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ln>
            <a:miter lim="800000"/>
            <a:headEnd/>
            <a:tailEnd/>
          </a:ln>
        </p:spPr>
        <p:txBody>
          <a:bodyPr/>
          <a:lstStyle/>
          <a:p>
            <a:fld id="{C76E6D81-76A7-4A57-A02E-FCB91FE21294}" type="slidenum">
              <a:rPr lang="en-US" smtClean="0"/>
              <a:pPr/>
              <a:t>11</a:t>
            </a:fld>
            <a:endParaRPr lang="en-US" smtClean="0"/>
          </a:p>
        </p:txBody>
      </p:sp>
      <p:sp>
        <p:nvSpPr>
          <p:cNvPr id="29699"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970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055"/>
          <p:cNvSpPr>
            <a:spLocks noGrp="1" noChangeArrowheads="1"/>
          </p:cNvSpPr>
          <p:nvPr>
            <p:ph type="sldNum" sz="quarter" idx="5"/>
          </p:nvPr>
        </p:nvSpPr>
        <p:spPr bwMode="auto">
          <a:noFill/>
          <a:ln>
            <a:miter lim="800000"/>
            <a:headEnd/>
            <a:tailEnd/>
          </a:ln>
        </p:spPr>
        <p:txBody>
          <a:bodyPr/>
          <a:lstStyle/>
          <a:p>
            <a:fld id="{9A3216C6-8607-4D4B-8AE5-65AA6EEA3778}" type="slidenum">
              <a:rPr lang="en-US" smtClean="0">
                <a:latin typeface="Times New Roman" pitchFamily="18" charset="0"/>
              </a:rPr>
              <a:pPr/>
              <a:t>2</a:t>
            </a:fld>
            <a:endParaRPr lang="en-US" smtClean="0">
              <a:latin typeface="Times New Roman" pitchFamily="18" charset="0"/>
            </a:endParaRPr>
          </a:p>
        </p:txBody>
      </p:sp>
      <p:sp>
        <p:nvSpPr>
          <p:cNvPr id="20483" name="Rectangle 3074"/>
          <p:cNvSpPr>
            <a:spLocks noGrp="1" noRot="1" noChangeAspect="1" noChangeArrowheads="1" noTextEdit="1"/>
          </p:cNvSpPr>
          <p:nvPr>
            <p:ph type="sldImg"/>
          </p:nvPr>
        </p:nvSpPr>
        <p:spPr bwMode="auto">
          <a:xfrm>
            <a:off x="1371600" y="1143000"/>
            <a:ext cx="4114800" cy="3086100"/>
          </a:xfrm>
          <a:solidFill>
            <a:srgbClr val="FFFFFF"/>
          </a:solidFill>
          <a:ln>
            <a:solidFill>
              <a:srgbClr val="000000"/>
            </a:solidFill>
            <a:miter lim="800000"/>
            <a:headEnd/>
            <a:tailEnd/>
          </a:ln>
        </p:spPr>
      </p:sp>
      <p:sp>
        <p:nvSpPr>
          <p:cNvPr id="20484" name="Rectangle 3075"/>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228600" indent="-228600" eaLnBrk="1" hangingPunct="1">
              <a:spcBef>
                <a:spcPct val="0"/>
              </a:spcBef>
            </a:pPr>
            <a:r>
              <a:rPr lang="en-US" smtClean="0"/>
              <a:t>Students have learnt the structure of different types of dimensions and the importance of surrogate keys in Module I. In this session, students will learn to load the data into the dimension tables after the data has been transformed in the transformation phase. In addition, students will also learn to update data into these dimension tables. </a:t>
            </a:r>
          </a:p>
          <a:p>
            <a:pPr marL="228600" indent="-228600" eaLnBrk="1" hangingPunct="1">
              <a:spcBef>
                <a:spcPct val="0"/>
              </a:spcBef>
            </a:pPr>
            <a:r>
              <a:rPr lang="en-US" smtClean="0"/>
              <a:t>Students already know about different types of dimension tables. Therefore, you can start the session by recapitulating the concepts. Initiate the class by asking the following questions:</a:t>
            </a:r>
          </a:p>
          <a:p>
            <a:pPr marL="228600" indent="-228600" eaLnBrk="1" hangingPunct="1">
              <a:spcBef>
                <a:spcPct val="0"/>
              </a:spcBef>
            </a:pPr>
            <a:r>
              <a:rPr lang="en-US" smtClean="0"/>
              <a:t>1. What are the different types of dimensions?</a:t>
            </a:r>
          </a:p>
          <a:p>
            <a:pPr marL="228600" indent="-228600" eaLnBrk="1" hangingPunct="1">
              <a:spcBef>
                <a:spcPct val="0"/>
              </a:spcBef>
            </a:pPr>
            <a:r>
              <a:rPr lang="en-US" smtClean="0"/>
              <a:t>2. Define flat dimension.</a:t>
            </a:r>
          </a:p>
          <a:p>
            <a:pPr marL="228600" indent="-228600" eaLnBrk="1" hangingPunct="1">
              <a:spcBef>
                <a:spcPct val="0"/>
              </a:spcBef>
            </a:pPr>
            <a:r>
              <a:rPr lang="en-US" smtClean="0"/>
              <a:t>3. What are conformed dimension?</a:t>
            </a:r>
          </a:p>
          <a:p>
            <a:pPr marL="228600" indent="-228600" eaLnBrk="1" hangingPunct="1">
              <a:spcBef>
                <a:spcPct val="0"/>
              </a:spcBef>
            </a:pPr>
            <a:r>
              <a:rPr lang="en-US" smtClean="0"/>
              <a:t>4. Define large dimension.</a:t>
            </a:r>
          </a:p>
          <a:p>
            <a:pPr marL="228600" indent="-228600" eaLnBrk="1" hangingPunct="1">
              <a:spcBef>
                <a:spcPct val="0"/>
              </a:spcBef>
            </a:pPr>
            <a:r>
              <a:rPr lang="en-US" smtClean="0"/>
              <a:t>5. Define small dimension.</a:t>
            </a:r>
          </a:p>
          <a:p>
            <a:pPr marL="228600" indent="-228600" eaLnBrk="1" hangingPunct="1">
              <a:spcBef>
                <a:spcPct val="0"/>
              </a:spcBef>
            </a:pPr>
            <a:r>
              <a:rPr lang="en-US" smtClean="0"/>
              <a:t>6. What is the importance of surrogate key in a dimension table? </a:t>
            </a:r>
          </a:p>
          <a:p>
            <a:pPr marL="228600" indent="-228600" eaLnBrk="1" hangingPunct="1">
              <a:spcBef>
                <a:spcPct val="0"/>
              </a:spcBef>
            </a:pPr>
            <a:r>
              <a:rPr lang="en-US" smtClean="0"/>
              <a:t>Students will learn the loading and update strategies theoretically in this session. The demonstration to load and update the data in the dimension table will be covered in next session.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noFill/>
          <a:ln>
            <a:miter lim="800000"/>
            <a:headEnd/>
            <a:tailEnd/>
          </a:ln>
        </p:spPr>
        <p:txBody>
          <a:bodyPr/>
          <a:lstStyle/>
          <a:p>
            <a:fld id="{74B6CFB8-26A8-4A7D-8571-C209C0C8E496}" type="slidenum">
              <a:rPr lang="en-US" smtClean="0"/>
              <a:pPr/>
              <a:t>3</a:t>
            </a:fld>
            <a:endParaRPr lang="en-US" smtClean="0"/>
          </a:p>
        </p:txBody>
      </p:sp>
      <p:sp>
        <p:nvSpPr>
          <p:cNvPr id="21507"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150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ln>
            <a:miter lim="800000"/>
            <a:headEnd/>
            <a:tailEnd/>
          </a:ln>
        </p:spPr>
        <p:txBody>
          <a:bodyPr/>
          <a:lstStyle/>
          <a:p>
            <a:fld id="{6369EA89-F958-4DCB-89DD-B8B5740DE02E}" type="slidenum">
              <a:rPr lang="en-US" smtClean="0"/>
              <a:pPr/>
              <a:t>4</a:t>
            </a:fld>
            <a:endParaRPr lang="en-US" smtClean="0"/>
          </a:p>
        </p:txBody>
      </p:sp>
      <p:sp>
        <p:nvSpPr>
          <p:cNvPr id="22531"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bwMode="auto">
          <a:noFill/>
          <a:ln>
            <a:miter lim="800000"/>
            <a:headEnd/>
            <a:tailEnd/>
          </a:ln>
        </p:spPr>
        <p:txBody>
          <a:bodyPr/>
          <a:lstStyle/>
          <a:p>
            <a:fld id="{058F31A5-5A7C-4A96-9687-FE7A68A37BDE}" type="slidenum">
              <a:rPr lang="en-US" smtClean="0"/>
              <a:pPr/>
              <a:t>5</a:t>
            </a:fld>
            <a:endParaRPr lang="en-US" smtClean="0"/>
          </a:p>
        </p:txBody>
      </p:sp>
      <p:sp>
        <p:nvSpPr>
          <p:cNvPr id="23555"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35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ln>
            <a:miter lim="800000"/>
            <a:headEnd/>
            <a:tailEnd/>
          </a:ln>
        </p:spPr>
        <p:txBody>
          <a:bodyPr/>
          <a:lstStyle/>
          <a:p>
            <a:fld id="{1AA87C39-DCD9-4A55-BE09-EB816F802DCA}" type="slidenum">
              <a:rPr lang="en-US" smtClean="0"/>
              <a:pPr/>
              <a:t>6</a:t>
            </a:fld>
            <a:endParaRPr lang="en-US" smtClean="0"/>
          </a:p>
        </p:txBody>
      </p:sp>
      <p:sp>
        <p:nvSpPr>
          <p:cNvPr id="24579"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458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ln>
            <a:miter lim="800000"/>
            <a:headEnd/>
            <a:tailEnd/>
          </a:ln>
        </p:spPr>
        <p:txBody>
          <a:bodyPr/>
          <a:lstStyle/>
          <a:p>
            <a:fld id="{F56CE4DD-70E9-40C6-937A-BDE7CA7C77ED}" type="slidenum">
              <a:rPr lang="en-US" smtClean="0"/>
              <a:pPr/>
              <a:t>7</a:t>
            </a:fld>
            <a:endParaRPr lang="en-US" smtClean="0"/>
          </a:p>
        </p:txBody>
      </p:sp>
      <p:sp>
        <p:nvSpPr>
          <p:cNvPr id="25603"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560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ln>
            <a:miter lim="800000"/>
            <a:headEnd/>
            <a:tailEnd/>
          </a:ln>
        </p:spPr>
        <p:txBody>
          <a:bodyPr/>
          <a:lstStyle/>
          <a:p>
            <a:fld id="{F60DA1E7-F3A7-4DFC-B728-1B499C9B5508}" type="slidenum">
              <a:rPr lang="en-US" smtClean="0"/>
              <a:pPr/>
              <a:t>8</a:t>
            </a:fld>
            <a:endParaRPr lang="en-US" smtClean="0"/>
          </a:p>
        </p:txBody>
      </p:sp>
      <p:sp>
        <p:nvSpPr>
          <p:cNvPr id="26627"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662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ln>
            <a:miter lim="800000"/>
            <a:headEnd/>
            <a:tailEnd/>
          </a:ln>
        </p:spPr>
        <p:txBody>
          <a:bodyPr/>
          <a:lstStyle/>
          <a:p>
            <a:fld id="{7F2A4E8E-CF96-4EEE-A048-CE902889CA23}" type="slidenum">
              <a:rPr lang="en-US" smtClean="0"/>
              <a:pPr/>
              <a:t>9</a:t>
            </a:fld>
            <a:endParaRPr lang="en-US" smtClean="0"/>
          </a:p>
        </p:txBody>
      </p:sp>
      <p:sp>
        <p:nvSpPr>
          <p:cNvPr id="27651"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320687"/>
            <a:ext cx="2082800" cy="5997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87"/>
            <a:ext cx="6097588" cy="5997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20"/>
            <a:ext cx="4089400"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20"/>
            <a:ext cx="4090988"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320687"/>
            <a:ext cx="2082800" cy="5997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87"/>
            <a:ext cx="6097588" cy="5997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20"/>
            <a:ext cx="4089400"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20"/>
            <a:ext cx="4090988"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6" name="Rectangle 11"/>
          <p:cNvSpPr>
            <a:spLocks noGrp="1" noChangeArrowheads="1"/>
          </p:cNvSpPr>
          <p:nvPr>
            <p:ph type="title"/>
          </p:nvPr>
        </p:nvSpPr>
        <p:spPr bwMode="auto">
          <a:xfrm>
            <a:off x="457200" y="320675"/>
            <a:ext cx="8226029" cy="427038"/>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US" smtClean="0"/>
              <a:t>Click to edit the title text format</a:t>
            </a:r>
          </a:p>
        </p:txBody>
      </p:sp>
      <p:sp>
        <p:nvSpPr>
          <p:cNvPr id="1037" name="Rectangle 12"/>
          <p:cNvSpPr>
            <a:spLocks noGrp="1" noChangeArrowheads="1"/>
          </p:cNvSpPr>
          <p:nvPr>
            <p:ph type="body" idx="1"/>
          </p:nvPr>
        </p:nvSpPr>
        <p:spPr bwMode="auto">
          <a:xfrm>
            <a:off x="457200" y="912814"/>
            <a:ext cx="8333185" cy="5405437"/>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4"/>
            <a:r>
              <a:rPr lang="en-US" smtClean="0"/>
              <a:t>Sixth Outline Level</a:t>
            </a:r>
          </a:p>
          <a:p>
            <a:pPr lvl="4"/>
            <a:r>
              <a:rPr lang="en-US" smtClean="0"/>
              <a:t>Seventh Outline Level</a:t>
            </a:r>
          </a:p>
          <a:p>
            <a:pPr lvl="4"/>
            <a:r>
              <a:rPr lang="en-US" smtClean="0"/>
              <a:t>Eighth Outline Level</a:t>
            </a:r>
          </a:p>
          <a:p>
            <a:pPr lvl="4"/>
            <a:r>
              <a:rPr lang="en-US" smtClean="0"/>
              <a:t>Ninth Outline Level</a:t>
            </a:r>
          </a:p>
        </p:txBody>
      </p:sp>
    </p:spTree>
  </p:cSld>
  <p:clrMap bg1="lt1" tx1="dk1" bg2="lt2" tx2="dk2" accent1="accent1" accent2="accent2" accent3="accent3" accent4="accent4" accent5="accent5" accent6="accent6" hlink="hlink" folHlink="folHlink"/>
  <p:sldLayoutIdLst>
    <p:sldLayoutId id="2147484266" r:id="rId1"/>
    <p:sldLayoutId id="2147484267" r:id="rId2"/>
    <p:sldLayoutId id="2147484268" r:id="rId3"/>
    <p:sldLayoutId id="2147484269" r:id="rId4"/>
    <p:sldLayoutId id="2147484270" r:id="rId5"/>
    <p:sldLayoutId id="2147484271" r:id="rId6"/>
    <p:sldLayoutId id="2147484272" r:id="rId7"/>
    <p:sldLayoutId id="2147484273" r:id="rId8"/>
    <p:sldLayoutId id="2147484274" r:id="rId9"/>
    <p:sldLayoutId id="2147484275" r:id="rId10"/>
    <p:sldLayoutId id="2147484276" r:id="rId11"/>
  </p:sldLayoutIdLst>
  <p:txStyles>
    <p:titleStyle>
      <a:lvl1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2pPr>
      <a:lvl3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3pPr>
      <a:lvl4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4pPr>
      <a:lvl5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8" charset="0"/>
        <a:buChar char="•"/>
        <a:defRPr sz="3200">
          <a:solidFill>
            <a:srgbClr val="000000"/>
          </a:solidFill>
          <a:latin typeface="+mn-lt"/>
          <a:ea typeface="+mn-ea"/>
          <a:cs typeface="+mn-cs"/>
        </a:defRPr>
      </a:lvl1pPr>
      <a:lvl2pPr marL="742950" indent="-285750" algn="l" defTabSz="449263" rtl="0" eaLnBrk="0" fontAlgn="base" hangingPunct="0">
        <a:spcBef>
          <a:spcPts val="400"/>
        </a:spcBef>
        <a:spcAft>
          <a:spcPct val="0"/>
        </a:spcAft>
        <a:buClr>
          <a:srgbClr val="000000"/>
        </a:buClr>
        <a:buSzPct val="100000"/>
        <a:buFont typeface="Times New Roman" pitchFamily="18" charset="0"/>
        <a:buChar char="–"/>
        <a:defRPr sz="1600">
          <a:solidFill>
            <a:srgbClr val="000000"/>
          </a:solidFill>
          <a:latin typeface="+mn-lt"/>
          <a:ea typeface="+mn-ea"/>
          <a:cs typeface="+mn-cs"/>
        </a:defRPr>
      </a:lvl2pPr>
      <a:lvl3pPr marL="1143000" indent="-228600" algn="l" defTabSz="449263" rtl="0" eaLnBrk="0" fontAlgn="base" hangingPunct="0">
        <a:spcBef>
          <a:spcPts val="350"/>
        </a:spcBef>
        <a:spcAft>
          <a:spcPct val="0"/>
        </a:spcAft>
        <a:buClr>
          <a:srgbClr val="000000"/>
        </a:buClr>
        <a:buSzPct val="100000"/>
        <a:buFont typeface="Times New Roman" pitchFamily="18" charset="0"/>
        <a:buChar char="•"/>
        <a:defRPr sz="1400">
          <a:solidFill>
            <a:srgbClr val="000000"/>
          </a:solidFill>
          <a:latin typeface="+mn-lt"/>
          <a:ea typeface="+mn-ea"/>
          <a:cs typeface="+mn-cs"/>
        </a:defRPr>
      </a:lvl3pPr>
      <a:lvl4pPr marL="1600200" indent="-228600" algn="l" defTabSz="449263" rtl="0" eaLnBrk="0" fontAlgn="base" hangingPunct="0">
        <a:spcBef>
          <a:spcPts val="300"/>
        </a:spcBef>
        <a:spcAft>
          <a:spcPct val="0"/>
        </a:spcAft>
        <a:buClr>
          <a:srgbClr val="000000"/>
        </a:buClr>
        <a:buSzPct val="100000"/>
        <a:buFont typeface="Times New Roman" pitchFamily="18" charset="0"/>
        <a:buChar char="–"/>
        <a:defRPr sz="1200">
          <a:solidFill>
            <a:srgbClr val="000000"/>
          </a:solidFill>
          <a:latin typeface="+mn-lt"/>
          <a:ea typeface="+mn-ea"/>
          <a:cs typeface="+mn-cs"/>
        </a:defRPr>
      </a:lvl4pPr>
      <a:lvl5pPr marL="2057400" indent="-228600" algn="l" defTabSz="449263" rtl="0" eaLnBrk="0" fontAlgn="base" hangingPunct="0">
        <a:spcBef>
          <a:spcPts val="250"/>
        </a:spcBef>
        <a:spcAft>
          <a:spcPct val="0"/>
        </a:spcAft>
        <a:buClr>
          <a:srgbClr val="000000"/>
        </a:buClr>
        <a:buSzPct val="100000"/>
        <a:buFont typeface="Times New Roman" pitchFamily="18" charset="0"/>
        <a:buChar char="»"/>
        <a:defRPr sz="1000">
          <a:solidFill>
            <a:srgbClr val="000000"/>
          </a:solidFill>
          <a:latin typeface="+mn-lt"/>
          <a:ea typeface="+mn-ea"/>
          <a:cs typeface="+mn-cs"/>
        </a:defRPr>
      </a:lvl5pPr>
      <a:lvl6pPr marL="25146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6pPr>
      <a:lvl7pPr marL="29718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7pPr>
      <a:lvl8pPr marL="34290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8pPr>
      <a:lvl9pPr marL="38862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86" name="Rectangle 13"/>
          <p:cNvSpPr>
            <a:spLocks noGrp="1" noChangeArrowheads="1"/>
          </p:cNvSpPr>
          <p:nvPr>
            <p:ph type="title"/>
          </p:nvPr>
        </p:nvSpPr>
        <p:spPr bwMode="auto">
          <a:xfrm>
            <a:off x="457200" y="320675"/>
            <a:ext cx="8226029" cy="427038"/>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US" smtClean="0"/>
              <a:t>Click to edit the title text format</a:t>
            </a:r>
          </a:p>
        </p:txBody>
      </p:sp>
      <p:sp>
        <p:nvSpPr>
          <p:cNvPr id="3087" name="Rectangle 14"/>
          <p:cNvSpPr>
            <a:spLocks noGrp="1" noChangeArrowheads="1"/>
          </p:cNvSpPr>
          <p:nvPr>
            <p:ph type="body" idx="1"/>
          </p:nvPr>
        </p:nvSpPr>
        <p:spPr bwMode="auto">
          <a:xfrm>
            <a:off x="457200" y="912814"/>
            <a:ext cx="8333185" cy="5405437"/>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4"/>
            <a:r>
              <a:rPr lang="en-US" smtClean="0"/>
              <a:t>Sixth Outline Level</a:t>
            </a:r>
          </a:p>
          <a:p>
            <a:pPr lvl="4"/>
            <a:r>
              <a:rPr lang="en-US" smtClean="0"/>
              <a:t>Seventh Outline Level</a:t>
            </a:r>
          </a:p>
          <a:p>
            <a:pPr lvl="4"/>
            <a:r>
              <a:rPr lang="en-US" smtClean="0"/>
              <a:t>Eighth Outline Level</a:t>
            </a:r>
          </a:p>
          <a:p>
            <a:pPr lvl="4"/>
            <a:r>
              <a:rPr lang="en-US" smtClean="0"/>
              <a:t>Ninth Outline Level</a:t>
            </a:r>
          </a:p>
        </p:txBody>
      </p:sp>
    </p:spTree>
  </p:cSld>
  <p:clrMap bg1="lt1" tx1="dk1" bg2="lt2" tx2="dk2" accent1="accent1" accent2="accent2" accent3="accent3" accent4="accent4" accent5="accent5" accent6="accent6" hlink="hlink" folHlink="folHlink"/>
  <p:sldLayoutIdLst>
    <p:sldLayoutId id="2147484288" r:id="rId1"/>
    <p:sldLayoutId id="2147484289" r:id="rId2"/>
    <p:sldLayoutId id="2147484290" r:id="rId3"/>
    <p:sldLayoutId id="2147484291" r:id="rId4"/>
    <p:sldLayoutId id="2147484292" r:id="rId5"/>
    <p:sldLayoutId id="2147484293" r:id="rId6"/>
    <p:sldLayoutId id="2147484294" r:id="rId7"/>
    <p:sldLayoutId id="2147484295" r:id="rId8"/>
    <p:sldLayoutId id="2147484296" r:id="rId9"/>
    <p:sldLayoutId id="2147484297" r:id="rId10"/>
    <p:sldLayoutId id="2147484298" r:id="rId11"/>
    <p:sldLayoutId id="2147484300" r:id="rId12"/>
  </p:sldLayoutIdLst>
  <p:txStyles>
    <p:titleStyle>
      <a:lvl1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2pPr>
      <a:lvl3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3pPr>
      <a:lvl4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4pPr>
      <a:lvl5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8" charset="0"/>
        <a:buChar char="•"/>
        <a:defRPr sz="3200">
          <a:solidFill>
            <a:srgbClr val="000000"/>
          </a:solidFill>
          <a:latin typeface="+mn-lt"/>
          <a:ea typeface="+mn-ea"/>
          <a:cs typeface="+mn-cs"/>
        </a:defRPr>
      </a:lvl1pPr>
      <a:lvl2pPr marL="742950" indent="-285750" algn="l" defTabSz="449263" rtl="0" eaLnBrk="0" fontAlgn="base" hangingPunct="0">
        <a:spcBef>
          <a:spcPts val="400"/>
        </a:spcBef>
        <a:spcAft>
          <a:spcPct val="0"/>
        </a:spcAft>
        <a:buClr>
          <a:srgbClr val="000000"/>
        </a:buClr>
        <a:buSzPct val="100000"/>
        <a:buFont typeface="Times New Roman" pitchFamily="18" charset="0"/>
        <a:buChar char="–"/>
        <a:defRPr sz="1600">
          <a:solidFill>
            <a:srgbClr val="000000"/>
          </a:solidFill>
          <a:latin typeface="+mn-lt"/>
          <a:ea typeface="+mn-ea"/>
          <a:cs typeface="+mn-cs"/>
        </a:defRPr>
      </a:lvl2pPr>
      <a:lvl3pPr marL="1143000" indent="-228600" algn="l" defTabSz="449263" rtl="0" eaLnBrk="0" fontAlgn="base" hangingPunct="0">
        <a:spcBef>
          <a:spcPts val="350"/>
        </a:spcBef>
        <a:spcAft>
          <a:spcPct val="0"/>
        </a:spcAft>
        <a:buClr>
          <a:srgbClr val="000000"/>
        </a:buClr>
        <a:buSzPct val="100000"/>
        <a:buFont typeface="Times New Roman" pitchFamily="18" charset="0"/>
        <a:buChar char="•"/>
        <a:defRPr sz="1400">
          <a:solidFill>
            <a:srgbClr val="000000"/>
          </a:solidFill>
          <a:latin typeface="+mn-lt"/>
          <a:ea typeface="+mn-ea"/>
          <a:cs typeface="+mn-cs"/>
        </a:defRPr>
      </a:lvl3pPr>
      <a:lvl4pPr marL="1600200" indent="-228600" algn="l" defTabSz="449263" rtl="0" eaLnBrk="0" fontAlgn="base" hangingPunct="0">
        <a:spcBef>
          <a:spcPts val="300"/>
        </a:spcBef>
        <a:spcAft>
          <a:spcPct val="0"/>
        </a:spcAft>
        <a:buClr>
          <a:srgbClr val="000000"/>
        </a:buClr>
        <a:buSzPct val="100000"/>
        <a:buFont typeface="Times New Roman" pitchFamily="18" charset="0"/>
        <a:buChar char="–"/>
        <a:defRPr sz="1200">
          <a:solidFill>
            <a:srgbClr val="000000"/>
          </a:solidFill>
          <a:latin typeface="+mn-lt"/>
          <a:ea typeface="+mn-ea"/>
          <a:cs typeface="+mn-cs"/>
        </a:defRPr>
      </a:lvl4pPr>
      <a:lvl5pPr marL="2057400" indent="-228600" algn="l" defTabSz="449263" rtl="0" eaLnBrk="0" fontAlgn="base" hangingPunct="0">
        <a:spcBef>
          <a:spcPts val="250"/>
        </a:spcBef>
        <a:spcAft>
          <a:spcPct val="0"/>
        </a:spcAft>
        <a:buClr>
          <a:srgbClr val="000000"/>
        </a:buClr>
        <a:buSzPct val="100000"/>
        <a:buFont typeface="Times New Roman" pitchFamily="18" charset="0"/>
        <a:buChar char="»"/>
        <a:defRPr sz="1000">
          <a:solidFill>
            <a:srgbClr val="000000"/>
          </a:solidFill>
          <a:latin typeface="+mn-lt"/>
          <a:ea typeface="+mn-ea"/>
          <a:cs typeface="+mn-cs"/>
        </a:defRPr>
      </a:lvl5pPr>
      <a:lvl6pPr marL="25146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6pPr>
      <a:lvl7pPr marL="29718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7pPr>
      <a:lvl8pPr marL="34290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8pPr>
      <a:lvl9pPr marL="38862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348943" y="1801503"/>
            <a:ext cx="8466535" cy="2402334"/>
          </a:xfrm>
          <a:prstGeom prst="rect">
            <a:avLst/>
          </a:prstGeom>
          <a:solidFill>
            <a:srgbClr val="3388A9"/>
          </a:solidFill>
          <a:ln>
            <a:noFill/>
          </a:ln>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5pPr>
            <a:lvl6pPr marL="25146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6pPr>
            <a:lvl7pPr marL="29718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7pPr>
            <a:lvl8pPr marL="34290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8pPr>
            <a:lvl9pPr marL="38862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9pPr>
          </a:lstStyle>
          <a:p>
            <a:pPr algn="ctr" eaLnBrk="1" fontAlgn="auto" hangingPunct="1">
              <a:spcBef>
                <a:spcPts val="0"/>
              </a:spcBef>
              <a:spcAft>
                <a:spcPts val="0"/>
              </a:spcAft>
              <a:buClr>
                <a:schemeClr val="tx2"/>
              </a:buClr>
              <a:buSzPct val="85000"/>
              <a:buFont typeface="Times New Roman" pitchFamily="16" charset="0"/>
              <a:buNone/>
              <a:defRPr/>
            </a:pPr>
            <a:r>
              <a:rPr lang="en-US" sz="4000" dirty="0" smtClean="0">
                <a:latin typeface="Calibri" pitchFamily="34" charset="0"/>
                <a:ea typeface="+mn-ea"/>
                <a:cs typeface="Calibri" pitchFamily="34" charset="0"/>
              </a:rPr>
              <a:t>Course: </a:t>
            </a:r>
            <a:r>
              <a:rPr lang="en-US" sz="4000" dirty="0" smtClean="0">
                <a:latin typeface="Calibri" pitchFamily="34" charset="0"/>
                <a:ea typeface="+mn-ea"/>
                <a:cs typeface="Calibri" pitchFamily="34" charset="0"/>
              </a:rPr>
              <a:t>Advanced ASP.NET and WCF</a:t>
            </a:r>
            <a:endParaRPr lang="en-US" sz="4000" dirty="0">
              <a:latin typeface="Calibri" pitchFamily="34" charset="0"/>
              <a:ea typeface="+mn-ea"/>
              <a:cs typeface="Calibri" pitchFamily="34" charset="0"/>
            </a:endParaRPr>
          </a:p>
          <a:p>
            <a:pPr algn="ctr" eaLnBrk="1" fontAlgn="auto" hangingPunct="1">
              <a:spcBef>
                <a:spcPts val="0"/>
              </a:spcBef>
              <a:spcAft>
                <a:spcPts val="0"/>
              </a:spcAft>
              <a:buClr>
                <a:schemeClr val="tx2"/>
              </a:buClr>
              <a:buSzPct val="85000"/>
              <a:defRPr/>
            </a:pPr>
            <a:r>
              <a:rPr lang="en-US" sz="4000" smtClean="0">
                <a:latin typeface="Calibri" pitchFamily="34" charset="0"/>
                <a:ea typeface="+mn-ea"/>
                <a:cs typeface="Calibri" pitchFamily="34" charset="0"/>
              </a:rPr>
              <a:t>Session: </a:t>
            </a:r>
            <a:r>
              <a:rPr lang="en-US" sz="4000" dirty="0" smtClean="0">
                <a:latin typeface="Calibri" pitchFamily="34" charset="0"/>
                <a:ea typeface="+mn-ea"/>
                <a:cs typeface="Calibri" pitchFamily="34" charset="0"/>
              </a:rPr>
              <a:t>Security Management</a:t>
            </a:r>
            <a:endParaRPr lang="en-US" sz="4000" dirty="0">
              <a:latin typeface="Calibri" pitchFamily="34" charset="0"/>
              <a:ea typeface="+mn-ea"/>
              <a:cs typeface="Calibri" pitchFamily="34"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 y="-1"/>
            <a:ext cx="9143999" cy="805219"/>
          </a:xfrm>
          <a:solidFill>
            <a:srgbClr val="3388A9"/>
          </a:solidFill>
        </p:spPr>
        <p:txBody>
          <a:bodyPr/>
          <a:lstStyle/>
          <a:p>
            <a:pPr algn="ctr">
              <a:lnSpc>
                <a:spcPct val="150000"/>
              </a:lnSpc>
              <a:defRPr/>
            </a:pPr>
            <a:r>
              <a:rPr lang="en-IN" sz="4000" b="0" kern="1200" dirty="0" smtClean="0">
                <a:solidFill>
                  <a:schemeClr val="bg1"/>
                </a:solidFill>
                <a:latin typeface="Calibri" pitchFamily="34" charset="0"/>
                <a:ea typeface="+mn-ea"/>
                <a:cs typeface="Calibri" pitchFamily="34" charset="0"/>
              </a:rPr>
              <a:t>Configuring Impersonation</a:t>
            </a:r>
            <a:endParaRPr lang="en-US" sz="4000" b="0" kern="1200" dirty="0" smtClean="0">
              <a:solidFill>
                <a:schemeClr val="bg1"/>
              </a:solidFill>
              <a:latin typeface="Calibri" pitchFamily="34" charset="0"/>
              <a:ea typeface="+mn-ea"/>
              <a:cs typeface="Calibri" pitchFamily="34" charset="0"/>
            </a:endParaRPr>
          </a:p>
        </p:txBody>
      </p:sp>
      <p:sp>
        <p:nvSpPr>
          <p:cNvPr id="5" name="Rectangle 3"/>
          <p:cNvSpPr>
            <a:spLocks noChangeArrowheads="1"/>
          </p:cNvSpPr>
          <p:nvPr/>
        </p:nvSpPr>
        <p:spPr bwMode="gray">
          <a:xfrm>
            <a:off x="236387" y="1173699"/>
            <a:ext cx="8616633" cy="43673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342900">
              <a:lnSpc>
                <a:spcPct val="150000"/>
              </a:lnSpc>
              <a:spcBef>
                <a:spcPts val="600"/>
              </a:spcBef>
              <a:spcAft>
                <a:spcPts val="0"/>
              </a:spcAft>
              <a:buClr>
                <a:srgbClr val="292929"/>
              </a:buClr>
              <a:buSzPct val="65000"/>
              <a:defRPr/>
            </a:pPr>
            <a:r>
              <a:rPr lang="en-IN" altLang="zh-CN" sz="2000" dirty="0" smtClean="0">
                <a:latin typeface="+mn-lt"/>
                <a:cs typeface="Arial" pitchFamily="34" charset="0"/>
              </a:rPr>
              <a:t>By default, ASP.NET applications do not impersonate. </a:t>
            </a:r>
          </a:p>
        </p:txBody>
      </p:sp>
      <p:sp>
        <p:nvSpPr>
          <p:cNvPr id="6" name="Rectangle 3"/>
          <p:cNvSpPr>
            <a:spLocks noChangeArrowheads="1"/>
          </p:cNvSpPr>
          <p:nvPr/>
        </p:nvSpPr>
        <p:spPr bwMode="gray">
          <a:xfrm>
            <a:off x="209092" y="1733250"/>
            <a:ext cx="8616633" cy="144667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342900">
              <a:lnSpc>
                <a:spcPct val="150000"/>
              </a:lnSpc>
              <a:spcBef>
                <a:spcPts val="600"/>
              </a:spcBef>
              <a:spcAft>
                <a:spcPts val="0"/>
              </a:spcAft>
              <a:buClr>
                <a:srgbClr val="292929"/>
              </a:buClr>
              <a:buSzPct val="65000"/>
              <a:defRPr/>
            </a:pPr>
            <a:r>
              <a:rPr lang="en-IN" altLang="zh-CN" sz="2000" dirty="0" smtClean="0">
                <a:latin typeface="+mn-lt"/>
                <a:cs typeface="Arial" pitchFamily="34" charset="0"/>
              </a:rPr>
              <a:t>The security context of the ASP.NET worker process account (ASPNET by default) is used when your application accesses Windows resources. </a:t>
            </a:r>
          </a:p>
        </p:txBody>
      </p:sp>
      <p:sp>
        <p:nvSpPr>
          <p:cNvPr id="7" name="Rectangle 3"/>
          <p:cNvSpPr>
            <a:spLocks noChangeArrowheads="1"/>
          </p:cNvSpPr>
          <p:nvPr/>
        </p:nvSpPr>
        <p:spPr bwMode="gray">
          <a:xfrm>
            <a:off x="263683" y="3289096"/>
            <a:ext cx="8616633" cy="53227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342900">
              <a:lnSpc>
                <a:spcPct val="150000"/>
              </a:lnSpc>
              <a:spcBef>
                <a:spcPts val="600"/>
              </a:spcBef>
              <a:spcAft>
                <a:spcPts val="0"/>
              </a:spcAft>
              <a:buClr>
                <a:srgbClr val="292929"/>
              </a:buClr>
              <a:buSzPct val="65000"/>
              <a:defRPr/>
            </a:pPr>
            <a:r>
              <a:rPr lang="en-IN" altLang="zh-CN" sz="2000" dirty="0" smtClean="0">
                <a:latin typeface="+mn-lt"/>
                <a:cs typeface="Arial" pitchFamily="34" charset="0"/>
              </a:rPr>
              <a:t>The </a:t>
            </a:r>
            <a:r>
              <a:rPr lang="en-IN" altLang="zh-CN" sz="2000" b="1" dirty="0" smtClean="0">
                <a:latin typeface="Courier New" pitchFamily="49" charset="0"/>
                <a:cs typeface="Courier New" pitchFamily="49" charset="0"/>
              </a:rPr>
              <a:t>&lt;identity&gt;</a:t>
            </a:r>
            <a:r>
              <a:rPr lang="en-IN" altLang="zh-CN" sz="2000" dirty="0" smtClean="0">
                <a:latin typeface="+mn-lt"/>
                <a:cs typeface="Arial" pitchFamily="34" charset="0"/>
              </a:rPr>
              <a:t> element is used to enable impersonation.</a:t>
            </a:r>
          </a:p>
        </p:txBody>
      </p:sp>
      <p:sp>
        <p:nvSpPr>
          <p:cNvPr id="8" name="Rectangle 3"/>
          <p:cNvSpPr>
            <a:spLocks noChangeArrowheads="1"/>
          </p:cNvSpPr>
          <p:nvPr/>
        </p:nvSpPr>
        <p:spPr bwMode="gray">
          <a:xfrm>
            <a:off x="290978" y="3944188"/>
            <a:ext cx="8616633" cy="95535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342900">
              <a:lnSpc>
                <a:spcPct val="150000"/>
              </a:lnSpc>
              <a:spcBef>
                <a:spcPts val="600"/>
              </a:spcBef>
              <a:spcAft>
                <a:spcPts val="0"/>
              </a:spcAft>
              <a:buClr>
                <a:srgbClr val="292929"/>
              </a:buClr>
              <a:buSzPct val="65000"/>
              <a:defRPr/>
            </a:pPr>
            <a:r>
              <a:rPr lang="en-IN" altLang="zh-CN" sz="2000" dirty="0" smtClean="0">
                <a:latin typeface="+mn-lt"/>
                <a:cs typeface="Arial" pitchFamily="34" charset="0"/>
              </a:rPr>
              <a:t>To impersonate the original caller, use the following configuration: </a:t>
            </a:r>
            <a:r>
              <a:rPr lang="en-IN" altLang="zh-CN" sz="2000" b="1" dirty="0" smtClean="0">
                <a:latin typeface="Courier New" pitchFamily="49" charset="0"/>
                <a:cs typeface="Courier New" pitchFamily="49" charset="0"/>
              </a:rPr>
              <a:t>&lt;identity impersonate="true" /&gt;</a:t>
            </a:r>
          </a:p>
        </p:txBody>
      </p:sp>
      <p:sp>
        <p:nvSpPr>
          <p:cNvPr id="9" name="Rectangle 3"/>
          <p:cNvSpPr>
            <a:spLocks noChangeArrowheads="1"/>
          </p:cNvSpPr>
          <p:nvPr/>
        </p:nvSpPr>
        <p:spPr bwMode="gray">
          <a:xfrm>
            <a:off x="290979" y="4981423"/>
            <a:ext cx="8616633" cy="99629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342900">
              <a:lnSpc>
                <a:spcPct val="150000"/>
              </a:lnSpc>
              <a:spcBef>
                <a:spcPts val="600"/>
              </a:spcBef>
              <a:spcAft>
                <a:spcPts val="0"/>
              </a:spcAft>
              <a:buClr>
                <a:srgbClr val="292929"/>
              </a:buClr>
              <a:buSzPct val="65000"/>
              <a:defRPr/>
            </a:pPr>
            <a:r>
              <a:rPr lang="en-IN" altLang="zh-CN" sz="2000" dirty="0" smtClean="0">
                <a:latin typeface="+mn-lt"/>
                <a:cs typeface="Arial" pitchFamily="34" charset="0"/>
              </a:rPr>
              <a:t>The impersonation uses the access token provided by IIS that represents the authenticated caller.</a:t>
            </a:r>
            <a:endParaRPr lang="en-US" altLang="zh-CN" sz="2000" dirty="0" smtClean="0">
              <a:latin typeface="+mn-lt"/>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0"/>
            <a:ext cx="9144000" cy="777922"/>
          </a:xfrm>
          <a:solidFill>
            <a:srgbClr val="3388A9"/>
          </a:solidFill>
        </p:spPr>
        <p:txBody>
          <a:bodyPr/>
          <a:lstStyle/>
          <a:p>
            <a:pPr algn="ctr">
              <a:lnSpc>
                <a:spcPct val="150000"/>
              </a:lnSpc>
              <a:defRPr/>
            </a:pPr>
            <a:r>
              <a:rPr lang="en-IN" sz="4000" b="0" kern="1200" dirty="0" smtClean="0">
                <a:solidFill>
                  <a:schemeClr val="bg1"/>
                </a:solidFill>
                <a:latin typeface="Calibri" pitchFamily="34" charset="0"/>
                <a:ea typeface="+mn-ea"/>
                <a:cs typeface="Calibri" pitchFamily="34" charset="0"/>
              </a:rPr>
              <a:t>Configuring Impersonation</a:t>
            </a:r>
            <a:endParaRPr lang="en-US" sz="4000" b="0" kern="1200" dirty="0" smtClean="0">
              <a:solidFill>
                <a:schemeClr val="bg1"/>
              </a:solidFill>
              <a:latin typeface="Calibri" pitchFamily="34" charset="0"/>
              <a:ea typeface="+mn-ea"/>
              <a:cs typeface="Calibri" pitchFamily="34" charset="0"/>
            </a:endParaRPr>
          </a:p>
        </p:txBody>
      </p:sp>
      <p:sp>
        <p:nvSpPr>
          <p:cNvPr id="5" name="Rectangle 3"/>
          <p:cNvSpPr>
            <a:spLocks noChangeArrowheads="1"/>
          </p:cNvSpPr>
          <p:nvPr/>
        </p:nvSpPr>
        <p:spPr bwMode="gray">
          <a:xfrm>
            <a:off x="277332" y="1146380"/>
            <a:ext cx="8616633" cy="846194"/>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marL="0" lvl="1" indent="-342900">
              <a:spcBef>
                <a:spcPts val="600"/>
              </a:spcBef>
              <a:spcAft>
                <a:spcPts val="0"/>
              </a:spcAft>
              <a:buClr>
                <a:srgbClr val="292929"/>
              </a:buClr>
              <a:buSzPct val="65000"/>
              <a:defRPr/>
            </a:pPr>
            <a:r>
              <a:rPr lang="en-IN" altLang="zh-CN" sz="2400" dirty="0" smtClean="0">
                <a:solidFill>
                  <a:schemeClr val="bg1"/>
                </a:solidFill>
                <a:cs typeface="Arial" pitchFamily="34" charset="0"/>
              </a:rPr>
              <a:t>If you do enable original caller impersonation, note the following issues:</a:t>
            </a:r>
          </a:p>
        </p:txBody>
      </p:sp>
      <p:sp>
        <p:nvSpPr>
          <p:cNvPr id="6" name="Rectangle 3"/>
          <p:cNvSpPr>
            <a:spLocks noChangeArrowheads="1"/>
          </p:cNvSpPr>
          <p:nvPr/>
        </p:nvSpPr>
        <p:spPr bwMode="gray">
          <a:xfrm>
            <a:off x="290980" y="2033481"/>
            <a:ext cx="8616633" cy="349386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2900" lvl="1" indent="-342900">
              <a:lnSpc>
                <a:spcPct val="150000"/>
              </a:lnSpc>
              <a:spcBef>
                <a:spcPts val="600"/>
              </a:spcBef>
              <a:spcAft>
                <a:spcPts val="0"/>
              </a:spcAft>
              <a:buClr>
                <a:srgbClr val="292929"/>
              </a:buClr>
              <a:buSzPct val="100000"/>
              <a:buFont typeface="Verdana" pitchFamily="34" charset="0"/>
              <a:buChar char="−"/>
              <a:defRPr/>
            </a:pPr>
            <a:r>
              <a:rPr lang="en-IN" altLang="zh-CN" sz="2000" dirty="0" smtClean="0">
                <a:latin typeface="+mn-lt"/>
                <a:cs typeface="Arial" pitchFamily="34" charset="0"/>
              </a:rPr>
              <a:t>Application scalability is reduced because database connections cannot be effectively pooled.</a:t>
            </a:r>
          </a:p>
          <a:p>
            <a:pPr marL="342900" lvl="1" indent="-342900">
              <a:lnSpc>
                <a:spcPct val="150000"/>
              </a:lnSpc>
              <a:spcBef>
                <a:spcPts val="600"/>
              </a:spcBef>
              <a:spcAft>
                <a:spcPts val="0"/>
              </a:spcAft>
              <a:buClr>
                <a:srgbClr val="292929"/>
              </a:buClr>
              <a:buSzPct val="100000"/>
              <a:buFont typeface="Verdana" pitchFamily="34" charset="0"/>
              <a:buChar char="−"/>
              <a:defRPr/>
            </a:pPr>
            <a:r>
              <a:rPr lang="en-IN" altLang="zh-CN" sz="2000" dirty="0" smtClean="0">
                <a:latin typeface="+mn-lt"/>
                <a:cs typeface="Arial" pitchFamily="34" charset="0"/>
              </a:rPr>
              <a:t>Administration effort increases as ACLs on back-end resources need to be configured for individual users.</a:t>
            </a:r>
          </a:p>
          <a:p>
            <a:pPr marL="342900" lvl="1" indent="-342900">
              <a:lnSpc>
                <a:spcPct val="150000"/>
              </a:lnSpc>
              <a:spcBef>
                <a:spcPts val="600"/>
              </a:spcBef>
              <a:spcAft>
                <a:spcPts val="0"/>
              </a:spcAft>
              <a:buClr>
                <a:srgbClr val="292929"/>
              </a:buClr>
              <a:buSzPct val="100000"/>
              <a:buFont typeface="Verdana" pitchFamily="34" charset="0"/>
              <a:buChar char="−"/>
              <a:defRPr/>
            </a:pPr>
            <a:r>
              <a:rPr lang="en-IN" altLang="zh-CN" sz="2000" dirty="0" smtClean="0">
                <a:latin typeface="+mn-lt"/>
                <a:cs typeface="Arial" pitchFamily="34" charset="0"/>
              </a:rPr>
              <a:t>Delegation requires Kerberos authentication and a suitably configured Windows 2000 / Windows Server 2003 environment.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idx="1"/>
          </p:nvPr>
        </p:nvSpPr>
        <p:spPr>
          <a:xfrm>
            <a:off x="313899" y="1760559"/>
            <a:ext cx="8598089" cy="3889613"/>
          </a:xfrm>
        </p:spPr>
        <p:txBody>
          <a:bodyPr lIns="91440" tIns="45720" rIns="91440" bIns="45720"/>
          <a:lstStyle/>
          <a:p>
            <a:pPr marL="231775" lvl="1" indent="-231775" eaLnBrk="1" hangingPunct="1">
              <a:lnSpc>
                <a:spcPct val="150000"/>
              </a:lnSpc>
              <a:spcBef>
                <a:spcPts val="0"/>
              </a:spcBef>
              <a:buFont typeface="Arial" pitchFamily="34" charset="0"/>
              <a:buChar char="•"/>
              <a:defRPr/>
            </a:pPr>
            <a:r>
              <a:rPr lang="en-IN" sz="2200" kern="1200" dirty="0" smtClean="0">
                <a:solidFill>
                  <a:schemeClr val="tx1"/>
                </a:solidFill>
                <a:latin typeface="Verdana" pitchFamily="34" charset="0"/>
                <a:cs typeface="Arial" pitchFamily="34" charset="0"/>
              </a:rPr>
              <a:t>Introducing the ASP.NET Security Model</a:t>
            </a:r>
          </a:p>
          <a:p>
            <a:pPr marL="231775" lvl="1" indent="-231775" eaLnBrk="1" hangingPunct="1">
              <a:lnSpc>
                <a:spcPct val="150000"/>
              </a:lnSpc>
              <a:spcBef>
                <a:spcPts val="0"/>
              </a:spcBef>
              <a:buFont typeface="Arial" pitchFamily="34" charset="0"/>
              <a:buChar char="•"/>
              <a:defRPr/>
            </a:pPr>
            <a:r>
              <a:rPr lang="en-IN" sz="2200" kern="1200" dirty="0" smtClean="0">
                <a:solidFill>
                  <a:schemeClr val="tx1"/>
                </a:solidFill>
                <a:latin typeface="Verdana" pitchFamily="34" charset="0"/>
                <a:cs typeface="Arial" pitchFamily="34" charset="0"/>
              </a:rPr>
              <a:t>Configuring IIS for Implementing Security</a:t>
            </a:r>
          </a:p>
          <a:p>
            <a:pPr marL="231775" lvl="1" indent="-231775" eaLnBrk="1" hangingPunct="1">
              <a:lnSpc>
                <a:spcPct val="150000"/>
              </a:lnSpc>
              <a:spcBef>
                <a:spcPts val="0"/>
              </a:spcBef>
              <a:buFont typeface="Arial" pitchFamily="34" charset="0"/>
              <a:buChar char="•"/>
              <a:defRPr/>
            </a:pPr>
            <a:r>
              <a:rPr lang="en-IN" sz="2200" kern="1200" dirty="0" smtClean="0">
                <a:solidFill>
                  <a:schemeClr val="tx1"/>
                </a:solidFill>
                <a:latin typeface="Verdana" pitchFamily="34" charset="0"/>
                <a:cs typeface="Arial" pitchFamily="34" charset="0"/>
              </a:rPr>
              <a:t>Configuring an ASP.NET Application for Security</a:t>
            </a:r>
          </a:p>
          <a:p>
            <a:pPr marL="231775" lvl="1" indent="-231775" eaLnBrk="1" hangingPunct="1">
              <a:lnSpc>
                <a:spcPct val="150000"/>
              </a:lnSpc>
              <a:spcBef>
                <a:spcPts val="0"/>
              </a:spcBef>
              <a:buFont typeface="Arial" pitchFamily="34" charset="0"/>
              <a:buChar char="•"/>
              <a:defRPr/>
            </a:pPr>
            <a:r>
              <a:rPr lang="en-IN" sz="2200" kern="1200" dirty="0" smtClean="0">
                <a:solidFill>
                  <a:schemeClr val="tx1"/>
                </a:solidFill>
                <a:latin typeface="Verdana" pitchFamily="34" charset="0"/>
                <a:cs typeface="Arial" pitchFamily="34" charset="0"/>
              </a:rPr>
              <a:t>Configuring Authentication</a:t>
            </a:r>
          </a:p>
          <a:p>
            <a:pPr marL="231775" lvl="1" indent="-231775" eaLnBrk="1" hangingPunct="1">
              <a:lnSpc>
                <a:spcPct val="150000"/>
              </a:lnSpc>
              <a:spcBef>
                <a:spcPts val="0"/>
              </a:spcBef>
              <a:buFont typeface="Arial" pitchFamily="34" charset="0"/>
              <a:buChar char="•"/>
              <a:defRPr/>
            </a:pPr>
            <a:r>
              <a:rPr lang="en-IN" sz="2200" kern="1200" dirty="0" smtClean="0">
                <a:solidFill>
                  <a:schemeClr val="tx1"/>
                </a:solidFill>
                <a:latin typeface="Verdana" pitchFamily="34" charset="0"/>
                <a:cs typeface="Arial" pitchFamily="34" charset="0"/>
              </a:rPr>
              <a:t>Configuring Authorization</a:t>
            </a:r>
          </a:p>
          <a:p>
            <a:pPr marL="231775" lvl="1" indent="-231775" eaLnBrk="1" hangingPunct="1">
              <a:lnSpc>
                <a:spcPct val="150000"/>
              </a:lnSpc>
              <a:spcBef>
                <a:spcPts val="0"/>
              </a:spcBef>
              <a:buFont typeface="Arial" pitchFamily="34" charset="0"/>
              <a:buChar char="•"/>
              <a:defRPr/>
            </a:pPr>
            <a:r>
              <a:rPr lang="en-IN" sz="2200" kern="1200" dirty="0" smtClean="0">
                <a:solidFill>
                  <a:schemeClr val="tx1"/>
                </a:solidFill>
                <a:latin typeface="Verdana" pitchFamily="34" charset="0"/>
                <a:cs typeface="Arial" pitchFamily="34" charset="0"/>
              </a:rPr>
              <a:t>Configuring Impersonation</a:t>
            </a:r>
          </a:p>
          <a:p>
            <a:pPr marL="231775" lvl="1" indent="-231775" eaLnBrk="1" hangingPunct="1">
              <a:lnSpc>
                <a:spcPct val="150000"/>
              </a:lnSpc>
              <a:spcBef>
                <a:spcPts val="0"/>
              </a:spcBef>
              <a:buFont typeface="Arial" pitchFamily="34" charset="0"/>
              <a:buChar char="•"/>
              <a:defRPr/>
            </a:pPr>
            <a:r>
              <a:rPr lang="en-IN" sz="2200" kern="1200" dirty="0" smtClean="0">
                <a:solidFill>
                  <a:schemeClr val="tx1"/>
                </a:solidFill>
                <a:latin typeface="Verdana" pitchFamily="34" charset="0"/>
                <a:cs typeface="Arial" pitchFamily="34" charset="0"/>
              </a:rPr>
              <a:t>Activity: Implementing Forms Authentication</a:t>
            </a:r>
            <a:endParaRPr lang="en-US" sz="2200" kern="1200" dirty="0" smtClean="0">
              <a:solidFill>
                <a:schemeClr val="tx1"/>
              </a:solidFill>
              <a:latin typeface="Verdana" pitchFamily="34" charset="0"/>
              <a:cs typeface="Arial" pitchFamily="34" charset="0"/>
            </a:endParaRPr>
          </a:p>
        </p:txBody>
      </p:sp>
      <p:sp>
        <p:nvSpPr>
          <p:cNvPr id="15" name="Rectangle 14"/>
          <p:cNvSpPr/>
          <p:nvPr/>
        </p:nvSpPr>
        <p:spPr>
          <a:xfrm>
            <a:off x="225188" y="1290682"/>
            <a:ext cx="8700447" cy="430887"/>
          </a:xfrm>
          <a:prstGeom prst="rect">
            <a:avLst/>
          </a:prstGeom>
        </p:spPr>
        <p:txBody>
          <a:bodyPr wrap="square">
            <a:spAutoFit/>
          </a:bodyPr>
          <a:lstStyle/>
          <a:p>
            <a:pPr>
              <a:spcBef>
                <a:spcPts val="1800"/>
              </a:spcBef>
              <a:defRPr/>
            </a:pPr>
            <a:r>
              <a:rPr lang="en-US" sz="2200" dirty="0" smtClean="0">
                <a:ea typeface="+mn-ea"/>
                <a:cs typeface="Arial" pitchFamily="34" charset="0"/>
              </a:rPr>
              <a:t>By the end of this session, you will be able to understand:</a:t>
            </a:r>
          </a:p>
        </p:txBody>
      </p:sp>
      <p:sp>
        <p:nvSpPr>
          <p:cNvPr id="16" name="Rectangle 2"/>
          <p:cNvSpPr>
            <a:spLocks noGrp="1" noChangeArrowheads="1"/>
          </p:cNvSpPr>
          <p:nvPr>
            <p:ph type="title"/>
          </p:nvPr>
        </p:nvSpPr>
        <p:spPr>
          <a:xfrm>
            <a:off x="0" y="0"/>
            <a:ext cx="9143999" cy="709684"/>
          </a:xfrm>
          <a:solidFill>
            <a:srgbClr val="3388A9"/>
          </a:solidFill>
        </p:spPr>
        <p:txBody>
          <a:bodyPr/>
          <a:lstStyle/>
          <a:p>
            <a:pPr algn="ctr">
              <a:lnSpc>
                <a:spcPct val="150000"/>
              </a:lnSpc>
              <a:defRPr/>
            </a:pPr>
            <a:r>
              <a:rPr lang="en-US" sz="4000" b="0" kern="1200" dirty="0" smtClean="0">
                <a:solidFill>
                  <a:schemeClr val="bg1"/>
                </a:solidFill>
                <a:latin typeface="Calibri" pitchFamily="34" charset="0"/>
                <a:ea typeface="+mn-ea"/>
                <a:cs typeface="Calibri" pitchFamily="34" charset="0"/>
              </a:rPr>
              <a:t>Objective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1"/>
            <a:ext cx="9143999" cy="764275"/>
          </a:xfrm>
          <a:solidFill>
            <a:srgbClr val="3388A9"/>
          </a:solidFill>
        </p:spPr>
        <p:txBody>
          <a:bodyPr/>
          <a:lstStyle/>
          <a:p>
            <a:pPr algn="ctr">
              <a:lnSpc>
                <a:spcPct val="150000"/>
              </a:lnSpc>
              <a:defRPr/>
            </a:pPr>
            <a:r>
              <a:rPr lang="en-IN" sz="4000" b="0" kern="1200" dirty="0" smtClean="0">
                <a:solidFill>
                  <a:schemeClr val="bg1"/>
                </a:solidFill>
                <a:latin typeface="Calibri" pitchFamily="34" charset="0"/>
                <a:ea typeface="+mn-ea"/>
                <a:cs typeface="Calibri" pitchFamily="34" charset="0"/>
              </a:rPr>
              <a:t>Introducing the ASP.NET Security Model</a:t>
            </a:r>
            <a:endParaRPr lang="en-US" sz="4000" b="0" kern="1200" dirty="0" smtClean="0">
              <a:solidFill>
                <a:schemeClr val="bg1"/>
              </a:solidFill>
              <a:latin typeface="Calibri" pitchFamily="34" charset="0"/>
              <a:ea typeface="+mn-ea"/>
              <a:cs typeface="Calibri" pitchFamily="34" charset="0"/>
            </a:endParaRPr>
          </a:p>
        </p:txBody>
      </p:sp>
      <p:sp>
        <p:nvSpPr>
          <p:cNvPr id="5" name="Rectangle 4"/>
          <p:cNvSpPr/>
          <p:nvPr/>
        </p:nvSpPr>
        <p:spPr>
          <a:xfrm>
            <a:off x="219074" y="1295265"/>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lnSpc>
                <a:spcPct val="90000"/>
              </a:lnSpc>
              <a:spcAft>
                <a:spcPts val="0"/>
              </a:spcAft>
              <a:buClr>
                <a:schemeClr val="accent2"/>
              </a:buClr>
              <a:buSzPct val="65000"/>
              <a:defRPr/>
            </a:pPr>
            <a:r>
              <a:rPr lang="en-US" altLang="zh-CN" sz="2400" dirty="0" smtClean="0"/>
              <a:t>Three Categories of Web Security:</a:t>
            </a:r>
          </a:p>
        </p:txBody>
      </p:sp>
      <p:sp>
        <p:nvSpPr>
          <p:cNvPr id="6" name="Rectangle 3"/>
          <p:cNvSpPr>
            <a:spLocks noChangeArrowheads="1"/>
          </p:cNvSpPr>
          <p:nvPr/>
        </p:nvSpPr>
        <p:spPr bwMode="gray">
          <a:xfrm>
            <a:off x="263683" y="1824886"/>
            <a:ext cx="8616633" cy="164164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lvl="1" indent="-190500">
              <a:spcBef>
                <a:spcPts val="600"/>
              </a:spcBef>
              <a:spcAft>
                <a:spcPts val="0"/>
              </a:spcAft>
              <a:buClr>
                <a:srgbClr val="292929"/>
              </a:buClr>
              <a:buFont typeface="Verdana" pitchFamily="34" charset="0"/>
              <a:buChar char="−"/>
              <a:defRPr/>
            </a:pPr>
            <a:r>
              <a:rPr lang="en-US" altLang="zh-CN" dirty="0" smtClean="0">
                <a:latin typeface="+mn-lt"/>
                <a:cs typeface="Arial" pitchFamily="34" charset="0"/>
              </a:rPr>
              <a:t>Content freely available to everyone (public).</a:t>
            </a:r>
          </a:p>
          <a:p>
            <a:pPr lvl="1" indent="-190500">
              <a:spcBef>
                <a:spcPts val="600"/>
              </a:spcBef>
              <a:spcAft>
                <a:spcPts val="0"/>
              </a:spcAft>
              <a:buClr>
                <a:srgbClr val="292929"/>
              </a:buClr>
              <a:buFont typeface="Verdana" pitchFamily="34" charset="0"/>
              <a:buChar char="−"/>
              <a:defRPr/>
            </a:pPr>
            <a:r>
              <a:rPr lang="en-US" altLang="zh-CN" dirty="0" smtClean="0">
                <a:latin typeface="+mn-lt"/>
                <a:cs typeface="Arial" pitchFamily="34" charset="0"/>
              </a:rPr>
              <a:t>Serve the general population but require a login (application-level security, protected). </a:t>
            </a:r>
          </a:p>
          <a:p>
            <a:pPr lvl="1" indent="-190500">
              <a:spcBef>
                <a:spcPts val="600"/>
              </a:spcBef>
              <a:spcAft>
                <a:spcPts val="0"/>
              </a:spcAft>
              <a:buClr>
                <a:srgbClr val="292929"/>
              </a:buClr>
              <a:buFont typeface="Verdana" pitchFamily="34" charset="0"/>
              <a:buChar char="−"/>
              <a:defRPr/>
            </a:pPr>
            <a:r>
              <a:rPr lang="en-US" altLang="zh-CN" dirty="0" smtClean="0">
                <a:latin typeface="+mn-lt"/>
                <a:cs typeface="Arial" pitchFamily="34" charset="0"/>
              </a:rPr>
              <a:t>Intranet sites for a controlled population of users — a company’s employees (private).</a:t>
            </a:r>
          </a:p>
        </p:txBody>
      </p:sp>
      <p:sp>
        <p:nvSpPr>
          <p:cNvPr id="7" name="Rectangle 6"/>
          <p:cNvSpPr/>
          <p:nvPr/>
        </p:nvSpPr>
        <p:spPr>
          <a:xfrm>
            <a:off x="219074" y="3560793"/>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lnSpc>
                <a:spcPct val="90000"/>
              </a:lnSpc>
              <a:spcAft>
                <a:spcPts val="0"/>
              </a:spcAft>
              <a:buClr>
                <a:schemeClr val="accent2"/>
              </a:buClr>
              <a:buSzPct val="65000"/>
              <a:defRPr/>
            </a:pPr>
            <a:r>
              <a:rPr lang="en-US" altLang="zh-CN" sz="2400" dirty="0" smtClean="0"/>
              <a:t>Security Issues:</a:t>
            </a:r>
          </a:p>
        </p:txBody>
      </p:sp>
      <p:sp>
        <p:nvSpPr>
          <p:cNvPr id="8" name="Rectangle 3"/>
          <p:cNvSpPr>
            <a:spLocks noChangeArrowheads="1"/>
          </p:cNvSpPr>
          <p:nvPr/>
        </p:nvSpPr>
        <p:spPr bwMode="gray">
          <a:xfrm>
            <a:off x="263683" y="4090414"/>
            <a:ext cx="8616633" cy="74089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lvl="1" indent="-190500">
              <a:lnSpc>
                <a:spcPct val="90000"/>
              </a:lnSpc>
              <a:spcBef>
                <a:spcPts val="600"/>
              </a:spcBef>
              <a:spcAft>
                <a:spcPts val="0"/>
              </a:spcAft>
              <a:buClr>
                <a:srgbClr val="292929"/>
              </a:buClr>
              <a:buFont typeface="Verdana" pitchFamily="34" charset="0"/>
              <a:buChar char="−"/>
              <a:defRPr/>
            </a:pPr>
            <a:r>
              <a:rPr lang="en-US" altLang="zh-CN" dirty="0" smtClean="0">
                <a:latin typeface="+mn-lt"/>
                <a:cs typeface="Arial" pitchFamily="34" charset="0"/>
              </a:rPr>
              <a:t>Application-level security (users). </a:t>
            </a:r>
          </a:p>
          <a:p>
            <a:pPr lvl="1" indent="-190500">
              <a:lnSpc>
                <a:spcPct val="90000"/>
              </a:lnSpc>
              <a:spcBef>
                <a:spcPts val="600"/>
              </a:spcBef>
              <a:spcAft>
                <a:spcPts val="0"/>
              </a:spcAft>
              <a:buClr>
                <a:srgbClr val="292929"/>
              </a:buClr>
              <a:buFont typeface="Verdana" pitchFamily="34" charset="0"/>
              <a:buChar char="−"/>
              <a:defRPr/>
            </a:pPr>
            <a:r>
              <a:rPr lang="en-US" altLang="zh-CN" dirty="0" smtClean="0">
                <a:latin typeface="+mn-lt"/>
                <a:cs typeface="Arial" pitchFamily="34" charset="0"/>
              </a:rPr>
              <a:t>Deployment security (programmers).</a:t>
            </a:r>
          </a:p>
        </p:txBody>
      </p:sp>
      <p:sp>
        <p:nvSpPr>
          <p:cNvPr id="9" name="Rectangle 8"/>
          <p:cNvSpPr/>
          <p:nvPr/>
        </p:nvSpPr>
        <p:spPr>
          <a:xfrm>
            <a:off x="219074" y="4925569"/>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lnSpc>
                <a:spcPct val="90000"/>
              </a:lnSpc>
              <a:spcAft>
                <a:spcPts val="0"/>
              </a:spcAft>
              <a:buClr>
                <a:schemeClr val="accent2"/>
              </a:buClr>
              <a:buSzPct val="65000"/>
              <a:defRPr/>
            </a:pPr>
            <a:r>
              <a:rPr lang="en-US" altLang="zh-CN" sz="2400" dirty="0" smtClean="0"/>
              <a:t>Web Security Components:</a:t>
            </a:r>
          </a:p>
        </p:txBody>
      </p:sp>
      <p:sp>
        <p:nvSpPr>
          <p:cNvPr id="10" name="Rectangle 3"/>
          <p:cNvSpPr>
            <a:spLocks noChangeArrowheads="1"/>
          </p:cNvSpPr>
          <p:nvPr/>
        </p:nvSpPr>
        <p:spPr bwMode="gray">
          <a:xfrm>
            <a:off x="263683" y="5455190"/>
            <a:ext cx="8616633" cy="74089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lvl="1" indent="-190500">
              <a:lnSpc>
                <a:spcPct val="90000"/>
              </a:lnSpc>
              <a:spcBef>
                <a:spcPts val="600"/>
              </a:spcBef>
              <a:spcAft>
                <a:spcPts val="0"/>
              </a:spcAft>
              <a:buClr>
                <a:srgbClr val="292929"/>
              </a:buClr>
              <a:buFont typeface="Verdana" pitchFamily="34" charset="0"/>
              <a:buChar char="−"/>
              <a:defRPr/>
            </a:pPr>
            <a:r>
              <a:rPr lang="en-US" altLang="zh-CN" dirty="0" smtClean="0">
                <a:latin typeface="+mn-lt"/>
                <a:cs typeface="Arial" pitchFamily="34" charset="0"/>
              </a:rPr>
              <a:t>Authentication identifies the originator of requests (who).</a:t>
            </a:r>
          </a:p>
          <a:p>
            <a:pPr lvl="1" indent="-190500">
              <a:lnSpc>
                <a:spcPct val="90000"/>
              </a:lnSpc>
              <a:spcBef>
                <a:spcPts val="600"/>
              </a:spcBef>
              <a:spcAft>
                <a:spcPts val="0"/>
              </a:spcAft>
              <a:buClr>
                <a:srgbClr val="292929"/>
              </a:buClr>
              <a:buFont typeface="Verdana" pitchFamily="34" charset="0"/>
              <a:buChar char="−"/>
              <a:defRPr/>
            </a:pPr>
            <a:r>
              <a:rPr lang="en-US" altLang="zh-CN" dirty="0" smtClean="0">
                <a:latin typeface="+mn-lt"/>
                <a:cs typeface="Arial" pitchFamily="34" charset="0"/>
              </a:rPr>
              <a:t>Authorization defines who can access which pages (what).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9143999" cy="764275"/>
          </a:xfrm>
          <a:solidFill>
            <a:srgbClr val="3388A9"/>
          </a:solidFill>
        </p:spPr>
        <p:txBody>
          <a:bodyPr/>
          <a:lstStyle/>
          <a:p>
            <a:pPr algn="ctr">
              <a:lnSpc>
                <a:spcPct val="150000"/>
              </a:lnSpc>
              <a:defRPr/>
            </a:pPr>
            <a:r>
              <a:rPr lang="en-IN" sz="4000" b="0" kern="1200" dirty="0" smtClean="0">
                <a:solidFill>
                  <a:schemeClr val="bg1"/>
                </a:solidFill>
                <a:latin typeface="Calibri" pitchFamily="34" charset="0"/>
                <a:ea typeface="+mn-ea"/>
                <a:cs typeface="Calibri" pitchFamily="34" charset="0"/>
              </a:rPr>
              <a:t>Configuring IIS for Implementing Security</a:t>
            </a:r>
            <a:endParaRPr lang="en-US" sz="4000" b="0" kern="1200" dirty="0" smtClean="0">
              <a:solidFill>
                <a:schemeClr val="bg1"/>
              </a:solidFill>
              <a:latin typeface="Calibri" pitchFamily="34" charset="0"/>
              <a:ea typeface="+mn-ea"/>
              <a:cs typeface="Calibri" pitchFamily="34" charset="0"/>
            </a:endParaRPr>
          </a:p>
        </p:txBody>
      </p:sp>
      <p:sp>
        <p:nvSpPr>
          <p:cNvPr id="5" name="Rectangle 4"/>
          <p:cNvSpPr/>
          <p:nvPr/>
        </p:nvSpPr>
        <p:spPr>
          <a:xfrm>
            <a:off x="219074" y="1295265"/>
            <a:ext cx="870585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lnSpc>
                <a:spcPct val="90000"/>
              </a:lnSpc>
              <a:spcAft>
                <a:spcPts val="0"/>
              </a:spcAft>
              <a:buClr>
                <a:schemeClr val="accent2"/>
              </a:buClr>
              <a:buSzPct val="65000"/>
              <a:defRPr/>
            </a:pPr>
            <a:r>
              <a:rPr lang="en-US" altLang="zh-CN" sz="2400" dirty="0" smtClean="0"/>
              <a:t>IIS (Internet Information Services) Server</a:t>
            </a:r>
          </a:p>
        </p:txBody>
      </p:sp>
      <p:sp>
        <p:nvSpPr>
          <p:cNvPr id="6" name="Rectangle 3"/>
          <p:cNvSpPr>
            <a:spLocks noChangeArrowheads="1"/>
          </p:cNvSpPr>
          <p:nvPr/>
        </p:nvSpPr>
        <p:spPr bwMode="gray">
          <a:xfrm>
            <a:off x="263683" y="1770295"/>
            <a:ext cx="8616633" cy="136869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lvl="1" indent="-190500">
              <a:lnSpc>
                <a:spcPct val="90000"/>
              </a:lnSpc>
              <a:spcBef>
                <a:spcPts val="600"/>
              </a:spcBef>
              <a:spcAft>
                <a:spcPts val="0"/>
              </a:spcAft>
              <a:buClr>
                <a:srgbClr val="292929"/>
              </a:buClr>
              <a:buFont typeface="Verdana" pitchFamily="34" charset="0"/>
              <a:buChar char="−"/>
              <a:defRPr/>
            </a:pPr>
            <a:r>
              <a:rPr lang="en-US" altLang="zh-CN" dirty="0" smtClean="0">
                <a:latin typeface="+mn-lt"/>
                <a:cs typeface="Arial" pitchFamily="34" charset="0"/>
              </a:rPr>
              <a:t>a Web server</a:t>
            </a:r>
          </a:p>
          <a:p>
            <a:pPr lvl="1" indent="-190500">
              <a:lnSpc>
                <a:spcPct val="90000"/>
              </a:lnSpc>
              <a:spcBef>
                <a:spcPts val="600"/>
              </a:spcBef>
              <a:spcAft>
                <a:spcPts val="0"/>
              </a:spcAft>
              <a:buClr>
                <a:srgbClr val="292929"/>
              </a:buClr>
              <a:buFont typeface="Verdana" pitchFamily="34" charset="0"/>
              <a:buChar char="−"/>
              <a:defRPr/>
            </a:pPr>
            <a:r>
              <a:rPr lang="en-US" altLang="zh-CN" dirty="0" smtClean="0">
                <a:latin typeface="+mn-lt"/>
                <a:cs typeface="Arial" pitchFamily="34" charset="0"/>
              </a:rPr>
              <a:t>runs in process Inetinfo.exe as SYSTEM</a:t>
            </a:r>
          </a:p>
          <a:p>
            <a:pPr lvl="1" indent="-190500">
              <a:lnSpc>
                <a:spcPct val="90000"/>
              </a:lnSpc>
              <a:spcBef>
                <a:spcPts val="600"/>
              </a:spcBef>
              <a:spcAft>
                <a:spcPts val="0"/>
              </a:spcAft>
              <a:buClr>
                <a:srgbClr val="292929"/>
              </a:buClr>
              <a:buFont typeface="Verdana" pitchFamily="34" charset="0"/>
              <a:buChar char="−"/>
              <a:defRPr/>
            </a:pPr>
            <a:r>
              <a:rPr lang="en-US" altLang="zh-CN" dirty="0" smtClean="0">
                <a:latin typeface="+mn-lt"/>
                <a:cs typeface="Arial" pitchFamily="34" charset="0"/>
              </a:rPr>
              <a:t>accepts connections</a:t>
            </a:r>
          </a:p>
          <a:p>
            <a:pPr lvl="1" indent="-190500">
              <a:lnSpc>
                <a:spcPct val="90000"/>
              </a:lnSpc>
              <a:spcBef>
                <a:spcPts val="600"/>
              </a:spcBef>
              <a:spcAft>
                <a:spcPts val="0"/>
              </a:spcAft>
              <a:buClr>
                <a:srgbClr val="292929"/>
              </a:buClr>
              <a:buFont typeface="Verdana" pitchFamily="34" charset="0"/>
              <a:buChar char="−"/>
              <a:defRPr/>
            </a:pPr>
            <a:r>
              <a:rPr lang="en-US" altLang="zh-CN" dirty="0" smtClean="0">
                <a:latin typeface="+mn-lt"/>
                <a:cs typeface="Arial" pitchFamily="34" charset="0"/>
              </a:rPr>
              <a:t>responds to HTTP requests</a:t>
            </a:r>
          </a:p>
        </p:txBody>
      </p:sp>
      <p:sp>
        <p:nvSpPr>
          <p:cNvPr id="7" name="Rectangle 3"/>
          <p:cNvSpPr>
            <a:spLocks noChangeArrowheads="1"/>
          </p:cNvSpPr>
          <p:nvPr/>
        </p:nvSpPr>
        <p:spPr bwMode="gray">
          <a:xfrm>
            <a:off x="263683" y="3216958"/>
            <a:ext cx="8616633" cy="76818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a:spcBef>
                <a:spcPts val="600"/>
              </a:spcBef>
              <a:spcAft>
                <a:spcPts val="0"/>
              </a:spcAft>
              <a:buClr>
                <a:srgbClr val="292929"/>
              </a:buClr>
              <a:buSzPct val="65000"/>
              <a:defRPr/>
            </a:pPr>
            <a:r>
              <a:rPr lang="en-US" altLang="zh-CN" dirty="0" smtClean="0">
                <a:latin typeface="+mn-lt"/>
                <a:cs typeface="Arial" pitchFamily="34" charset="0"/>
              </a:rPr>
              <a:t>Web applications are deployed in application directories. Remote clients can’t arbitrarily grab files outside application directories.</a:t>
            </a:r>
          </a:p>
        </p:txBody>
      </p:sp>
      <p:sp>
        <p:nvSpPr>
          <p:cNvPr id="8" name="Rectangle 3"/>
          <p:cNvSpPr>
            <a:spLocks noChangeArrowheads="1"/>
          </p:cNvSpPr>
          <p:nvPr/>
        </p:nvSpPr>
        <p:spPr bwMode="gray">
          <a:xfrm>
            <a:off x="263683" y="4063116"/>
            <a:ext cx="8616633" cy="90467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a:spcBef>
                <a:spcPts val="600"/>
              </a:spcBef>
              <a:spcAft>
                <a:spcPts val="0"/>
              </a:spcAft>
              <a:buClr>
                <a:srgbClr val="292929"/>
              </a:buClr>
              <a:buSzPct val="65000"/>
              <a:defRPr/>
            </a:pPr>
            <a:r>
              <a:rPr lang="en-US" altLang="zh-CN" dirty="0" smtClean="0">
                <a:latin typeface="+mn-lt"/>
                <a:cs typeface="Arial" pitchFamily="34" charset="0"/>
              </a:rPr>
              <a:t>IIS assigns every request an access token representing a Windows security principal. The access token enables the operating system to perform ACL checks on resources targeted.</a:t>
            </a:r>
          </a:p>
        </p:txBody>
      </p:sp>
      <p:sp>
        <p:nvSpPr>
          <p:cNvPr id="9" name="Rectangle 3"/>
          <p:cNvSpPr>
            <a:spLocks noChangeArrowheads="1"/>
          </p:cNvSpPr>
          <p:nvPr/>
        </p:nvSpPr>
        <p:spPr bwMode="gray">
          <a:xfrm>
            <a:off x="263683" y="5073060"/>
            <a:ext cx="8616633" cy="3996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a:lnSpc>
                <a:spcPct val="150000"/>
              </a:lnSpc>
              <a:spcBef>
                <a:spcPts val="600"/>
              </a:spcBef>
              <a:spcAft>
                <a:spcPts val="0"/>
              </a:spcAft>
              <a:buClr>
                <a:srgbClr val="292929"/>
              </a:buClr>
              <a:buSzPct val="65000"/>
              <a:defRPr/>
            </a:pPr>
            <a:r>
              <a:rPr lang="en-US" altLang="zh-CN" dirty="0" smtClean="0">
                <a:latin typeface="+mn-lt"/>
                <a:cs typeface="Arial" pitchFamily="34" charset="0"/>
              </a:rPr>
              <a:t>IIS supports IP address and domain name restrictions. </a:t>
            </a:r>
          </a:p>
        </p:txBody>
      </p:sp>
      <p:sp>
        <p:nvSpPr>
          <p:cNvPr id="11" name="Rectangle 3"/>
          <p:cNvSpPr>
            <a:spLocks noChangeArrowheads="1"/>
          </p:cNvSpPr>
          <p:nvPr/>
        </p:nvSpPr>
        <p:spPr bwMode="gray">
          <a:xfrm>
            <a:off x="263683" y="5578028"/>
            <a:ext cx="8616633" cy="61805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a:spcBef>
                <a:spcPts val="600"/>
              </a:spcBef>
              <a:spcAft>
                <a:spcPts val="0"/>
              </a:spcAft>
              <a:buClr>
                <a:srgbClr val="292929"/>
              </a:buClr>
              <a:buSzPct val="65000"/>
              <a:defRPr/>
            </a:pPr>
            <a:r>
              <a:rPr lang="en-US" altLang="zh-CN" dirty="0" smtClean="0">
                <a:latin typeface="+mn-lt"/>
                <a:cs typeface="Arial" pitchFamily="34" charset="0"/>
              </a:rPr>
              <a:t>IIS supports encrypted HTTP connections using the Secure Sockets Layer (SSL) family of protocols.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1" y="0"/>
            <a:ext cx="9143999" cy="818866"/>
          </a:xfrm>
          <a:solidFill>
            <a:srgbClr val="3388A9"/>
          </a:solidFill>
        </p:spPr>
        <p:txBody>
          <a:bodyPr/>
          <a:lstStyle/>
          <a:p>
            <a:pPr algn="ctr">
              <a:lnSpc>
                <a:spcPct val="150000"/>
              </a:lnSpc>
              <a:defRPr/>
            </a:pPr>
            <a:r>
              <a:rPr lang="en-IN" sz="4000" b="0" kern="1200" dirty="0" smtClean="0">
                <a:solidFill>
                  <a:schemeClr val="bg1"/>
                </a:solidFill>
                <a:latin typeface="Calibri" pitchFamily="34" charset="0"/>
                <a:ea typeface="+mn-ea"/>
                <a:cs typeface="Calibri" pitchFamily="34" charset="0"/>
              </a:rPr>
              <a:t>Configuring IIS for Implementing Security</a:t>
            </a:r>
            <a:endParaRPr lang="en-US" sz="4000" b="0" kern="1200" dirty="0" smtClean="0">
              <a:solidFill>
                <a:schemeClr val="bg1"/>
              </a:solidFill>
              <a:latin typeface="Calibri" pitchFamily="34" charset="0"/>
              <a:ea typeface="+mn-ea"/>
              <a:cs typeface="Calibri" pitchFamily="34" charset="0"/>
            </a:endParaRPr>
          </a:p>
        </p:txBody>
      </p:sp>
      <p:pic>
        <p:nvPicPr>
          <p:cNvPr id="10246" name="Picture 6" descr="Security"/>
          <p:cNvPicPr>
            <a:picLocks noChangeAspect="1" noChangeArrowheads="1"/>
          </p:cNvPicPr>
          <p:nvPr/>
        </p:nvPicPr>
        <p:blipFill>
          <a:blip r:embed="rId3"/>
          <a:stretch>
            <a:fillRect/>
          </a:stretch>
        </p:blipFill>
        <p:spPr bwMode="auto">
          <a:xfrm>
            <a:off x="2362199" y="3250298"/>
            <a:ext cx="4419600" cy="3038475"/>
          </a:xfrm>
          <a:prstGeom prst="rect">
            <a:avLst/>
          </a:prstGeom>
          <a:noFill/>
          <a:ln>
            <a:noFill/>
          </a:ln>
        </p:spPr>
      </p:pic>
      <p:sp>
        <p:nvSpPr>
          <p:cNvPr id="7" name="Rectangle 3"/>
          <p:cNvSpPr>
            <a:spLocks noChangeArrowheads="1"/>
          </p:cNvSpPr>
          <p:nvPr/>
        </p:nvSpPr>
        <p:spPr bwMode="gray">
          <a:xfrm>
            <a:off x="263683" y="1197057"/>
            <a:ext cx="8616633" cy="41337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a:spcBef>
                <a:spcPts val="600"/>
              </a:spcBef>
              <a:spcAft>
                <a:spcPts val="0"/>
              </a:spcAft>
              <a:buClr>
                <a:srgbClr val="292929"/>
              </a:buClr>
              <a:buSzPct val="65000"/>
              <a:defRPr/>
            </a:pPr>
            <a:r>
              <a:rPr lang="en-US" altLang="zh-CN" sz="2000" dirty="0" smtClean="0">
                <a:latin typeface="+mn-lt"/>
                <a:cs typeface="Arial" pitchFamily="34" charset="0"/>
              </a:rPr>
              <a:t>Anonymous access (access by unauthenticated users)</a:t>
            </a:r>
          </a:p>
        </p:txBody>
      </p:sp>
      <p:sp>
        <p:nvSpPr>
          <p:cNvPr id="8" name="Rectangle 3"/>
          <p:cNvSpPr>
            <a:spLocks noChangeArrowheads="1"/>
          </p:cNvSpPr>
          <p:nvPr/>
        </p:nvSpPr>
        <p:spPr bwMode="gray">
          <a:xfrm>
            <a:off x="263683" y="1719616"/>
            <a:ext cx="8616633" cy="135112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a:spcBef>
                <a:spcPts val="600"/>
              </a:spcBef>
              <a:spcAft>
                <a:spcPts val="0"/>
              </a:spcAft>
              <a:buClr>
                <a:srgbClr val="292929"/>
              </a:buClr>
              <a:buSzPct val="65000"/>
              <a:defRPr/>
            </a:pPr>
            <a:r>
              <a:rPr lang="en-US" altLang="zh-CN" sz="2000" dirty="0" smtClean="0">
                <a:latin typeface="+mn-lt"/>
                <a:cs typeface="Arial" pitchFamily="34" charset="0"/>
              </a:rPr>
              <a:t>Request from anonymous users are tagged with </a:t>
            </a:r>
            <a:r>
              <a:rPr lang="en-US" altLang="zh-CN" sz="2000" dirty="0" err="1" smtClean="0">
                <a:latin typeface="+mn-lt"/>
                <a:cs typeface="Arial" pitchFamily="34" charset="0"/>
              </a:rPr>
              <a:t>IUSR_machinename’s</a:t>
            </a:r>
            <a:r>
              <a:rPr lang="en-US" altLang="zh-CN" sz="2000" dirty="0" smtClean="0">
                <a:latin typeface="+mn-lt"/>
                <a:cs typeface="Arial" pitchFamily="34" charset="0"/>
              </a:rPr>
              <a:t> access token. </a:t>
            </a:r>
            <a:r>
              <a:rPr lang="en-US" altLang="zh-CN" sz="2000" dirty="0" err="1" smtClean="0">
                <a:latin typeface="+mn-lt"/>
                <a:cs typeface="Arial" pitchFamily="34" charset="0"/>
              </a:rPr>
              <a:t>IUSR_machine</a:t>
            </a:r>
            <a:r>
              <a:rPr lang="en-US" altLang="zh-CN" sz="2000" dirty="0" smtClean="0">
                <a:latin typeface="+mn-lt"/>
                <a:cs typeface="Arial" pitchFamily="34" charset="0"/>
              </a:rPr>
              <a:t> name is an Internet guest  account created when IIS is installed, where machine name is usually the Web server’s machine name. </a:t>
            </a:r>
          </a:p>
          <a:p>
            <a:pPr marL="0" lvl="1">
              <a:spcBef>
                <a:spcPts val="600"/>
              </a:spcBef>
              <a:spcAft>
                <a:spcPts val="0"/>
              </a:spcAft>
              <a:buClr>
                <a:srgbClr val="292929"/>
              </a:buClr>
              <a:buSzPct val="65000"/>
              <a:buFontTx/>
              <a:buNone/>
              <a:defRPr/>
            </a:pPr>
            <a:endParaRPr lang="en-US" altLang="zh-CN" sz="2000" dirty="0" smtClean="0">
              <a:latin typeface="+mn-lt"/>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246"/>
                                        </p:tgtEl>
                                        <p:attrNameLst>
                                          <p:attrName>style.visibility</p:attrName>
                                        </p:attrNameLst>
                                      </p:cBhvr>
                                      <p:to>
                                        <p:strVal val="visible"/>
                                      </p:to>
                                    </p:set>
                                    <p:anim calcmode="lin" valueType="num">
                                      <p:cBhvr additive="base">
                                        <p:cTn id="15" dur="500" fill="hold"/>
                                        <p:tgtEl>
                                          <p:spTgt spid="10246"/>
                                        </p:tgtEl>
                                        <p:attrNameLst>
                                          <p:attrName>ppt_x</p:attrName>
                                        </p:attrNameLst>
                                      </p:cBhvr>
                                      <p:tavLst>
                                        <p:tav tm="0">
                                          <p:val>
                                            <p:strVal val="0-#ppt_w/2"/>
                                          </p:val>
                                        </p:tav>
                                        <p:tav tm="100000">
                                          <p:val>
                                            <p:strVal val="#ppt_x"/>
                                          </p:val>
                                        </p:tav>
                                      </p:tavLst>
                                    </p:anim>
                                    <p:anim calcmode="lin" valueType="num">
                                      <p:cBhvr additive="base">
                                        <p:cTn id="16" dur="500" fill="hold"/>
                                        <p:tgtEl>
                                          <p:spTgt spid="102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 y="-1"/>
            <a:ext cx="9143999" cy="846161"/>
          </a:xfrm>
          <a:solidFill>
            <a:srgbClr val="3388A9"/>
          </a:solidFill>
        </p:spPr>
        <p:txBody>
          <a:bodyPr/>
          <a:lstStyle/>
          <a:p>
            <a:pPr algn="ctr">
              <a:lnSpc>
                <a:spcPct val="150000"/>
              </a:lnSpc>
              <a:defRPr/>
            </a:pPr>
            <a:r>
              <a:rPr lang="en-IN" sz="3600" b="0" kern="1200" dirty="0" smtClean="0">
                <a:solidFill>
                  <a:schemeClr val="bg1"/>
                </a:solidFill>
                <a:latin typeface="Calibri" pitchFamily="34" charset="0"/>
                <a:ea typeface="+mn-ea"/>
                <a:cs typeface="Calibri" pitchFamily="34" charset="0"/>
              </a:rPr>
              <a:t>Configuring an ASP.NET Application for Security</a:t>
            </a:r>
            <a:endParaRPr lang="en-US" sz="3600" b="0" kern="1200" dirty="0" smtClean="0">
              <a:solidFill>
                <a:schemeClr val="bg1"/>
              </a:solidFill>
              <a:latin typeface="Calibri" pitchFamily="34" charset="0"/>
              <a:ea typeface="+mn-ea"/>
              <a:cs typeface="Calibri" pitchFamily="34" charset="0"/>
            </a:endParaRPr>
          </a:p>
        </p:txBody>
      </p:sp>
      <p:sp>
        <p:nvSpPr>
          <p:cNvPr id="5" name="Rectangle 3"/>
          <p:cNvSpPr>
            <a:spLocks noChangeArrowheads="1"/>
          </p:cNvSpPr>
          <p:nvPr/>
        </p:nvSpPr>
        <p:spPr bwMode="gray">
          <a:xfrm>
            <a:off x="236388" y="1101522"/>
            <a:ext cx="8616633" cy="4816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342900">
              <a:lnSpc>
                <a:spcPct val="150000"/>
              </a:lnSpc>
              <a:spcBef>
                <a:spcPts val="600"/>
              </a:spcBef>
              <a:spcAft>
                <a:spcPts val="0"/>
              </a:spcAft>
              <a:buClr>
                <a:srgbClr val="292929"/>
              </a:buClr>
              <a:buSzPct val="65000"/>
              <a:defRPr/>
            </a:pPr>
            <a:r>
              <a:rPr lang="en-US" altLang="zh-CN" dirty="0" smtClean="0">
                <a:latin typeface="+mn-lt"/>
                <a:cs typeface="Arial" pitchFamily="34" charset="0"/>
              </a:rPr>
              <a:t>Pages can be freely browsed by any: no application-level security</a:t>
            </a:r>
          </a:p>
        </p:txBody>
      </p:sp>
      <p:sp>
        <p:nvSpPr>
          <p:cNvPr id="6" name="Rectangle 3"/>
          <p:cNvSpPr>
            <a:spLocks noChangeArrowheads="1"/>
          </p:cNvSpPr>
          <p:nvPr/>
        </p:nvSpPr>
        <p:spPr bwMode="gray">
          <a:xfrm>
            <a:off x="236386" y="1661081"/>
            <a:ext cx="8616633" cy="50891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342900">
              <a:lnSpc>
                <a:spcPct val="150000"/>
              </a:lnSpc>
              <a:spcBef>
                <a:spcPts val="600"/>
              </a:spcBef>
              <a:spcAft>
                <a:spcPts val="0"/>
              </a:spcAft>
              <a:buClr>
                <a:srgbClr val="292929"/>
              </a:buClr>
              <a:buSzPct val="65000"/>
              <a:defRPr/>
            </a:pPr>
            <a:r>
              <a:rPr lang="en-US" altLang="zh-CN" dirty="0" smtClean="0">
                <a:latin typeface="+mn-lt"/>
                <a:cs typeface="Arial" pitchFamily="34" charset="0"/>
              </a:rPr>
              <a:t>Intranet application: use Windows authentication and ACL authorization.</a:t>
            </a:r>
          </a:p>
        </p:txBody>
      </p:sp>
      <p:sp>
        <p:nvSpPr>
          <p:cNvPr id="7" name="Rectangle 3"/>
          <p:cNvSpPr>
            <a:spLocks noChangeArrowheads="1"/>
          </p:cNvSpPr>
          <p:nvPr/>
        </p:nvSpPr>
        <p:spPr bwMode="gray">
          <a:xfrm>
            <a:off x="250035" y="2265529"/>
            <a:ext cx="8616633" cy="81886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342900">
              <a:lnSpc>
                <a:spcPct val="150000"/>
              </a:lnSpc>
              <a:spcBef>
                <a:spcPts val="600"/>
              </a:spcBef>
              <a:spcAft>
                <a:spcPts val="0"/>
              </a:spcAft>
              <a:buClr>
                <a:srgbClr val="292929"/>
              </a:buClr>
              <a:buSzPct val="65000"/>
              <a:defRPr/>
            </a:pPr>
            <a:r>
              <a:rPr lang="en-US" altLang="zh-CN" dirty="0" smtClean="0">
                <a:latin typeface="+mn-lt"/>
                <a:cs typeface="Arial" pitchFamily="34" charset="0"/>
              </a:rPr>
              <a:t>Internet application with secure page access: use forms authentication and URL authorization.</a:t>
            </a:r>
          </a:p>
        </p:txBody>
      </p:sp>
      <p:sp>
        <p:nvSpPr>
          <p:cNvPr id="8" name="Rectangle 3"/>
          <p:cNvSpPr>
            <a:spLocks noChangeArrowheads="1"/>
          </p:cNvSpPr>
          <p:nvPr/>
        </p:nvSpPr>
        <p:spPr bwMode="gray">
          <a:xfrm>
            <a:off x="250035" y="3721906"/>
            <a:ext cx="8616633" cy="247419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1313" lvl="1" indent="-341313">
              <a:lnSpc>
                <a:spcPct val="150000"/>
              </a:lnSpc>
              <a:spcBef>
                <a:spcPts val="600"/>
              </a:spcBef>
              <a:spcAft>
                <a:spcPts val="0"/>
              </a:spcAft>
              <a:buClr>
                <a:srgbClr val="292929"/>
              </a:buClr>
              <a:buSzPct val="100000"/>
              <a:buFont typeface="Verdana" pitchFamily="34" charset="0"/>
              <a:buChar char="−"/>
              <a:defRPr/>
            </a:pPr>
            <a:r>
              <a:rPr lang="en-IN" altLang="zh-CN" dirty="0" smtClean="0">
                <a:latin typeface="+mn-lt"/>
                <a:cs typeface="Arial" pitchFamily="34" charset="0"/>
              </a:rPr>
              <a:t>Isolate Web Applications</a:t>
            </a:r>
          </a:p>
          <a:p>
            <a:pPr marL="341313" lvl="1" indent="-341313">
              <a:lnSpc>
                <a:spcPct val="150000"/>
              </a:lnSpc>
              <a:spcBef>
                <a:spcPts val="600"/>
              </a:spcBef>
              <a:spcAft>
                <a:spcPts val="0"/>
              </a:spcAft>
              <a:buClr>
                <a:srgbClr val="292929"/>
              </a:buClr>
              <a:buSzPct val="100000"/>
              <a:buFont typeface="Verdana" pitchFamily="34" charset="0"/>
              <a:buChar char="−"/>
              <a:defRPr/>
            </a:pPr>
            <a:r>
              <a:rPr lang="en-IN" altLang="zh-CN" dirty="0" smtClean="0">
                <a:latin typeface="+mn-lt"/>
                <a:cs typeface="Arial" pitchFamily="34" charset="0"/>
              </a:rPr>
              <a:t>.NET Trust Levels</a:t>
            </a:r>
          </a:p>
          <a:p>
            <a:pPr marL="341313" lvl="1" indent="-341313">
              <a:lnSpc>
                <a:spcPct val="150000"/>
              </a:lnSpc>
              <a:spcBef>
                <a:spcPts val="600"/>
              </a:spcBef>
              <a:spcAft>
                <a:spcPts val="0"/>
              </a:spcAft>
              <a:buClr>
                <a:srgbClr val="292929"/>
              </a:buClr>
              <a:buSzPct val="100000"/>
              <a:buFont typeface="Verdana" pitchFamily="34" charset="0"/>
              <a:buChar char="−"/>
              <a:defRPr/>
            </a:pPr>
            <a:r>
              <a:rPr lang="en-IN" altLang="zh-CN" dirty="0" smtClean="0">
                <a:latin typeface="+mn-lt"/>
                <a:cs typeface="Arial" pitchFamily="34" charset="0"/>
              </a:rPr>
              <a:t>.NET Authentication</a:t>
            </a:r>
          </a:p>
          <a:p>
            <a:pPr marL="341313" lvl="1" indent="-341313">
              <a:lnSpc>
                <a:spcPct val="150000"/>
              </a:lnSpc>
              <a:spcBef>
                <a:spcPts val="600"/>
              </a:spcBef>
              <a:spcAft>
                <a:spcPts val="0"/>
              </a:spcAft>
              <a:buClr>
                <a:srgbClr val="292929"/>
              </a:buClr>
              <a:buSzPct val="100000"/>
              <a:buFont typeface="Verdana" pitchFamily="34" charset="0"/>
              <a:buChar char="−"/>
              <a:defRPr/>
            </a:pPr>
            <a:r>
              <a:rPr lang="en-IN" altLang="zh-CN" dirty="0" smtClean="0">
                <a:latin typeface="+mn-lt"/>
                <a:cs typeface="Arial" pitchFamily="34" charset="0"/>
              </a:rPr>
              <a:t>Machine Key Settings</a:t>
            </a:r>
          </a:p>
          <a:p>
            <a:pPr marL="341313" lvl="1" indent="-341313">
              <a:lnSpc>
                <a:spcPct val="150000"/>
              </a:lnSpc>
              <a:spcBef>
                <a:spcPts val="600"/>
              </a:spcBef>
              <a:spcAft>
                <a:spcPts val="0"/>
              </a:spcAft>
              <a:buClr>
                <a:srgbClr val="292929"/>
              </a:buClr>
              <a:buSzPct val="100000"/>
              <a:buFont typeface="Verdana" pitchFamily="34" charset="0"/>
              <a:buChar char="−"/>
              <a:defRPr/>
            </a:pPr>
            <a:r>
              <a:rPr lang="en-IN" altLang="zh-CN" dirty="0" smtClean="0">
                <a:latin typeface="+mn-lt"/>
                <a:cs typeface="Arial" pitchFamily="34" charset="0"/>
              </a:rPr>
              <a:t>TLS/SSL Communication</a:t>
            </a:r>
            <a:endParaRPr lang="en-US" altLang="zh-CN" dirty="0" smtClean="0">
              <a:latin typeface="+mn-lt"/>
              <a:cs typeface="Arial" pitchFamily="34" charset="0"/>
            </a:endParaRPr>
          </a:p>
        </p:txBody>
      </p:sp>
      <p:sp>
        <p:nvSpPr>
          <p:cNvPr id="9" name="Rectangle 3"/>
          <p:cNvSpPr>
            <a:spLocks noChangeArrowheads="1"/>
          </p:cNvSpPr>
          <p:nvPr/>
        </p:nvSpPr>
        <p:spPr bwMode="gray">
          <a:xfrm>
            <a:off x="250035" y="3216927"/>
            <a:ext cx="8616633" cy="413379"/>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nchor="ctr"/>
          <a:lstStyle/>
          <a:p>
            <a:pPr marL="342900" lvl="1" indent="-342900" algn="just" eaLnBrk="1" hangingPunct="1">
              <a:lnSpc>
                <a:spcPct val="150000"/>
              </a:lnSpc>
              <a:spcBef>
                <a:spcPts val="800"/>
              </a:spcBef>
              <a:buClr>
                <a:schemeClr val="accent2"/>
              </a:buClr>
              <a:buSzPct val="65000"/>
              <a:defRPr/>
            </a:pPr>
            <a:r>
              <a:rPr lang="en-US" altLang="zh-CN" sz="2400" dirty="0" smtClean="0">
                <a:ea typeface="SimSun" pitchFamily="2" charset="-122"/>
              </a:rPr>
              <a:t>To secure the application these steps are followed: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0-#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gray">
          <a:xfrm>
            <a:off x="263683" y="4936547"/>
            <a:ext cx="8616633" cy="150519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1313" lvl="1" indent="-341313">
              <a:spcBef>
                <a:spcPts val="600"/>
              </a:spcBef>
              <a:spcAft>
                <a:spcPts val="0"/>
              </a:spcAft>
              <a:buClr>
                <a:srgbClr val="292929"/>
              </a:buClr>
              <a:buSzPct val="100000"/>
              <a:buFont typeface="Verdana" pitchFamily="34" charset="0"/>
              <a:buChar char="−"/>
              <a:defRPr/>
            </a:pPr>
            <a:r>
              <a:rPr lang="en-US" altLang="zh-CN" dirty="0" smtClean="0">
                <a:latin typeface="+mn-lt"/>
                <a:cs typeface="Arial" pitchFamily="34" charset="0"/>
              </a:rPr>
              <a:t>The authentication mode is an application-wide setting that can be set only in the application root and can’t be overridden in subordinate </a:t>
            </a:r>
            <a:r>
              <a:rPr lang="en-US" altLang="zh-CN" dirty="0" err="1" smtClean="0">
                <a:latin typeface="+mn-lt"/>
                <a:cs typeface="Arial" pitchFamily="34" charset="0"/>
              </a:rPr>
              <a:t>Web.config</a:t>
            </a:r>
            <a:r>
              <a:rPr lang="en-US" altLang="zh-CN" dirty="0" smtClean="0">
                <a:latin typeface="+mn-lt"/>
                <a:cs typeface="Arial" pitchFamily="34" charset="0"/>
              </a:rPr>
              <a:t> files. </a:t>
            </a:r>
          </a:p>
          <a:p>
            <a:pPr marL="341313" lvl="1" indent="-341313">
              <a:spcBef>
                <a:spcPts val="600"/>
              </a:spcBef>
              <a:spcAft>
                <a:spcPts val="0"/>
              </a:spcAft>
              <a:buClr>
                <a:srgbClr val="292929"/>
              </a:buClr>
              <a:buSzPct val="100000"/>
              <a:buFont typeface="Verdana" pitchFamily="34" charset="0"/>
              <a:buChar char="−"/>
              <a:defRPr/>
            </a:pPr>
            <a:r>
              <a:rPr lang="en-US" altLang="zh-CN" dirty="0" smtClean="0">
                <a:latin typeface="+mn-lt"/>
                <a:cs typeface="Arial" pitchFamily="34" charset="0"/>
              </a:rPr>
              <a:t>You can’t use Windows authentication in one part of an application and forms authentication in another. </a:t>
            </a:r>
          </a:p>
        </p:txBody>
      </p:sp>
      <p:sp>
        <p:nvSpPr>
          <p:cNvPr id="12290" name="Rectangle 2"/>
          <p:cNvSpPr>
            <a:spLocks noGrp="1" noChangeArrowheads="1"/>
          </p:cNvSpPr>
          <p:nvPr>
            <p:ph type="title"/>
          </p:nvPr>
        </p:nvSpPr>
        <p:spPr>
          <a:xfrm>
            <a:off x="0" y="0"/>
            <a:ext cx="9143999" cy="736979"/>
          </a:xfrm>
          <a:solidFill>
            <a:srgbClr val="3388A9"/>
          </a:solidFill>
        </p:spPr>
        <p:txBody>
          <a:bodyPr/>
          <a:lstStyle/>
          <a:p>
            <a:pPr algn="ctr">
              <a:lnSpc>
                <a:spcPct val="150000"/>
              </a:lnSpc>
              <a:defRPr/>
            </a:pPr>
            <a:r>
              <a:rPr lang="en-IN" sz="4000" b="0" kern="1200" dirty="0" smtClean="0">
                <a:solidFill>
                  <a:schemeClr val="bg1"/>
                </a:solidFill>
                <a:latin typeface="Calibri" pitchFamily="34" charset="0"/>
                <a:ea typeface="+mn-ea"/>
                <a:cs typeface="Calibri" pitchFamily="34" charset="0"/>
              </a:rPr>
              <a:t>Configuring Authentication</a:t>
            </a:r>
            <a:endParaRPr lang="en-US" sz="4000" b="0" kern="1200" dirty="0" smtClean="0">
              <a:solidFill>
                <a:schemeClr val="bg1"/>
              </a:solidFill>
              <a:latin typeface="Calibri" pitchFamily="34" charset="0"/>
              <a:ea typeface="+mn-ea"/>
              <a:cs typeface="Calibri" pitchFamily="34" charset="0"/>
            </a:endParaRPr>
          </a:p>
        </p:txBody>
      </p:sp>
      <p:sp>
        <p:nvSpPr>
          <p:cNvPr id="5" name="Rectangle 3"/>
          <p:cNvSpPr>
            <a:spLocks noChangeArrowheads="1"/>
          </p:cNvSpPr>
          <p:nvPr/>
        </p:nvSpPr>
        <p:spPr bwMode="gray">
          <a:xfrm>
            <a:off x="263683" y="1483669"/>
            <a:ext cx="8616633" cy="146424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1313" lvl="1" indent="-341313">
              <a:spcBef>
                <a:spcPts val="600"/>
              </a:spcBef>
              <a:spcAft>
                <a:spcPts val="0"/>
              </a:spcAft>
              <a:buClr>
                <a:srgbClr val="292929"/>
              </a:buClr>
              <a:buSzPct val="100000"/>
              <a:buFont typeface="Verdana" pitchFamily="34" charset="0"/>
              <a:buChar char="−"/>
              <a:defRPr/>
            </a:pPr>
            <a:r>
              <a:rPr lang="en-US" altLang="zh-CN" dirty="0" smtClean="0">
                <a:latin typeface="+mn-lt"/>
                <a:cs typeface="Arial" pitchFamily="34" charset="0"/>
              </a:rPr>
              <a:t>Forms (Page-wide)</a:t>
            </a:r>
          </a:p>
          <a:p>
            <a:pPr marL="341313" lvl="1" indent="-341313">
              <a:spcBef>
                <a:spcPts val="600"/>
              </a:spcBef>
              <a:spcAft>
                <a:spcPts val="0"/>
              </a:spcAft>
              <a:buClr>
                <a:srgbClr val="292929"/>
              </a:buClr>
              <a:buSzPct val="100000"/>
              <a:buFont typeface="Verdana" pitchFamily="34" charset="0"/>
              <a:buChar char="−"/>
              <a:defRPr/>
            </a:pPr>
            <a:r>
              <a:rPr lang="en-US" altLang="zh-CN" dirty="0" smtClean="0">
                <a:latin typeface="+mn-lt"/>
                <a:cs typeface="Arial" pitchFamily="34" charset="0"/>
              </a:rPr>
              <a:t>Windows (Machine-wide)</a:t>
            </a:r>
          </a:p>
          <a:p>
            <a:pPr marL="341313" lvl="1" indent="-341313">
              <a:spcBef>
                <a:spcPts val="600"/>
              </a:spcBef>
              <a:spcAft>
                <a:spcPts val="0"/>
              </a:spcAft>
              <a:buClr>
                <a:srgbClr val="292929"/>
              </a:buClr>
              <a:buSzPct val="100000"/>
              <a:buFont typeface="Verdana" pitchFamily="34" charset="0"/>
              <a:buChar char="−"/>
              <a:defRPr/>
            </a:pPr>
            <a:r>
              <a:rPr lang="en-US" altLang="zh-CN" dirty="0" smtClean="0">
                <a:latin typeface="+mn-lt"/>
                <a:cs typeface="Arial" pitchFamily="34" charset="0"/>
              </a:rPr>
              <a:t>Passport (Internet-wide)</a:t>
            </a:r>
          </a:p>
          <a:p>
            <a:pPr marL="341313" lvl="1" indent="-341313">
              <a:spcBef>
                <a:spcPts val="600"/>
              </a:spcBef>
              <a:spcAft>
                <a:spcPts val="0"/>
              </a:spcAft>
              <a:buClr>
                <a:srgbClr val="292929"/>
              </a:buClr>
              <a:buSzPct val="100000"/>
              <a:buFont typeface="Verdana" pitchFamily="34" charset="0"/>
              <a:buChar char="−"/>
              <a:defRPr/>
            </a:pPr>
            <a:r>
              <a:rPr lang="en-US" altLang="zh-CN" dirty="0" smtClean="0">
                <a:latin typeface="+mn-lt"/>
                <a:cs typeface="Arial" pitchFamily="34" charset="0"/>
              </a:rPr>
              <a:t>None</a:t>
            </a:r>
          </a:p>
        </p:txBody>
      </p:sp>
      <p:sp>
        <p:nvSpPr>
          <p:cNvPr id="6" name="Rectangle 3"/>
          <p:cNvSpPr>
            <a:spLocks noChangeArrowheads="1"/>
          </p:cNvSpPr>
          <p:nvPr/>
        </p:nvSpPr>
        <p:spPr bwMode="gray">
          <a:xfrm>
            <a:off x="263683" y="1019634"/>
            <a:ext cx="8616633" cy="413379"/>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nchor="ctr"/>
          <a:lstStyle/>
          <a:p>
            <a:pPr marL="342900" lvl="1" indent="-342900" eaLnBrk="1" hangingPunct="1">
              <a:spcBef>
                <a:spcPts val="800"/>
              </a:spcBef>
              <a:buClr>
                <a:schemeClr val="accent2"/>
              </a:buClr>
              <a:buSzPct val="65000"/>
              <a:defRPr/>
            </a:pPr>
            <a:r>
              <a:rPr lang="en-US" altLang="zh-CN" sz="2400" dirty="0" smtClean="0">
                <a:ea typeface="SimSun" pitchFamily="2" charset="-122"/>
              </a:rPr>
              <a:t>ASP.NET supports three types of authentication: </a:t>
            </a:r>
          </a:p>
        </p:txBody>
      </p:sp>
      <p:sp>
        <p:nvSpPr>
          <p:cNvPr id="7" name="Rectangle 3"/>
          <p:cNvSpPr>
            <a:spLocks noChangeArrowheads="1"/>
          </p:cNvSpPr>
          <p:nvPr/>
        </p:nvSpPr>
        <p:spPr bwMode="gray">
          <a:xfrm>
            <a:off x="263683" y="3544481"/>
            <a:ext cx="8616633" cy="87739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lvl="1" eaLnBrk="1" hangingPunct="1">
              <a:buFont typeface="Times New Roman" pitchFamily="18" charset="0"/>
              <a:buNone/>
              <a:defRPr/>
            </a:pPr>
            <a:r>
              <a:rPr lang="en-US" altLang="zh-CN" b="1" dirty="0" smtClean="0">
                <a:latin typeface="Courier New" pitchFamily="49" charset="0"/>
                <a:ea typeface="SimSun" pitchFamily="2" charset="-122"/>
                <a:cs typeface="Courier New" pitchFamily="49" charset="0"/>
              </a:rPr>
              <a:t>&lt;configuration&gt;  &lt;system.web&gt;  </a:t>
            </a:r>
          </a:p>
          <a:p>
            <a:pPr lvl="1" eaLnBrk="1" hangingPunct="1">
              <a:buFont typeface="Times New Roman" pitchFamily="18" charset="0"/>
              <a:buNone/>
              <a:defRPr/>
            </a:pPr>
            <a:r>
              <a:rPr lang="en-US" altLang="zh-CN" b="1" dirty="0" smtClean="0">
                <a:latin typeface="Courier New" pitchFamily="49" charset="0"/>
                <a:ea typeface="SimSun" pitchFamily="2" charset="-122"/>
                <a:cs typeface="Courier New" pitchFamily="49" charset="0"/>
              </a:rPr>
              <a:t>&lt;authentication mode="Forms"/&gt;  </a:t>
            </a:r>
          </a:p>
          <a:p>
            <a:pPr lvl="1" eaLnBrk="1" hangingPunct="1">
              <a:buFont typeface="Times New Roman" pitchFamily="18" charset="0"/>
              <a:buNone/>
              <a:defRPr/>
            </a:pPr>
            <a:r>
              <a:rPr lang="en-US" altLang="zh-CN" b="1" dirty="0" smtClean="0">
                <a:latin typeface="Courier New" pitchFamily="49" charset="0"/>
                <a:ea typeface="SimSun" pitchFamily="2" charset="-122"/>
                <a:cs typeface="Courier New" pitchFamily="49" charset="0"/>
              </a:rPr>
              <a:t>&lt;/system.web&gt; &lt;/configuration&gt; </a:t>
            </a:r>
          </a:p>
        </p:txBody>
      </p:sp>
      <p:sp>
        <p:nvSpPr>
          <p:cNvPr id="8" name="Rectangle 3"/>
          <p:cNvSpPr>
            <a:spLocks noChangeArrowheads="1"/>
          </p:cNvSpPr>
          <p:nvPr/>
        </p:nvSpPr>
        <p:spPr bwMode="gray">
          <a:xfrm>
            <a:off x="250034" y="3107741"/>
            <a:ext cx="2356687" cy="413379"/>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eaLnBrk="1" hangingPunct="1">
              <a:buClr>
                <a:schemeClr val="accent2"/>
              </a:buClr>
              <a:buSzPct val="65000"/>
              <a:defRPr/>
            </a:pPr>
            <a:r>
              <a:rPr lang="en-US" altLang="zh-CN" sz="2000" b="1" i="1" dirty="0" err="1" smtClean="0">
                <a:solidFill>
                  <a:schemeClr val="bg1"/>
                </a:solidFill>
                <a:ea typeface="SimSun" pitchFamily="2" charset="-122"/>
                <a:cs typeface="Times New Roman" pitchFamily="18" charset="0"/>
              </a:rPr>
              <a:t>Web.config</a:t>
            </a:r>
            <a:endParaRPr lang="en-US" altLang="zh-CN" sz="2000" b="1" i="1" dirty="0" smtClean="0">
              <a:solidFill>
                <a:schemeClr val="bg1"/>
              </a:solidFill>
              <a:latin typeface="Times New Roman" pitchFamily="18" charset="0"/>
              <a:ea typeface="SimSun" pitchFamily="2" charset="-122"/>
              <a:cs typeface="Times New Roman" pitchFamily="18" charset="0"/>
            </a:endParaRPr>
          </a:p>
        </p:txBody>
      </p:sp>
      <p:sp>
        <p:nvSpPr>
          <p:cNvPr id="9" name="Rectangle 3"/>
          <p:cNvSpPr>
            <a:spLocks noChangeArrowheads="1"/>
          </p:cNvSpPr>
          <p:nvPr/>
        </p:nvSpPr>
        <p:spPr bwMode="gray">
          <a:xfrm>
            <a:off x="263683" y="4554401"/>
            <a:ext cx="8616633" cy="358794"/>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nchor="ctr"/>
          <a:lstStyle/>
          <a:p>
            <a:pPr marL="342900" lvl="1" indent="-342900" eaLnBrk="1" hangingPunct="1">
              <a:spcBef>
                <a:spcPts val="800"/>
              </a:spcBef>
              <a:buClr>
                <a:schemeClr val="accent2"/>
              </a:buClr>
              <a:buSzPct val="65000"/>
              <a:defRPr/>
            </a:pPr>
            <a:r>
              <a:rPr lang="en-US" altLang="zh-CN" sz="2000" b="1" dirty="0" smtClean="0">
                <a:solidFill>
                  <a:schemeClr val="tx1"/>
                </a:solidFill>
                <a:ea typeface="SimSun" pitchFamily="2" charset="-122"/>
              </a:rPr>
              <a:t>Note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animBg="1"/>
      <p:bldP spid="6" grpId="0" animBg="1"/>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 y="0"/>
            <a:ext cx="9143999" cy="764275"/>
          </a:xfrm>
          <a:solidFill>
            <a:srgbClr val="3388A9"/>
          </a:solidFill>
        </p:spPr>
        <p:txBody>
          <a:bodyPr/>
          <a:lstStyle/>
          <a:p>
            <a:pPr algn="ctr">
              <a:lnSpc>
                <a:spcPct val="150000"/>
              </a:lnSpc>
              <a:defRPr/>
            </a:pPr>
            <a:r>
              <a:rPr lang="en-IN" sz="4000" b="0" kern="1200" dirty="0" smtClean="0">
                <a:solidFill>
                  <a:schemeClr val="bg1"/>
                </a:solidFill>
                <a:latin typeface="Calibri" pitchFamily="34" charset="0"/>
                <a:ea typeface="+mn-ea"/>
                <a:cs typeface="Calibri" pitchFamily="34" charset="0"/>
              </a:rPr>
              <a:t>Configuring Authentication Model</a:t>
            </a:r>
            <a:endParaRPr lang="en-US" sz="4000" b="0" kern="1200" dirty="0" smtClean="0">
              <a:solidFill>
                <a:schemeClr val="bg1"/>
              </a:solidFill>
              <a:latin typeface="Calibri" pitchFamily="34" charset="0"/>
              <a:ea typeface="+mn-ea"/>
              <a:cs typeface="Calibri" pitchFamily="34" charset="0"/>
            </a:endParaRPr>
          </a:p>
        </p:txBody>
      </p:sp>
      <p:pic>
        <p:nvPicPr>
          <p:cNvPr id="13316" name="Picture 8"/>
          <p:cNvPicPr>
            <a:picLocks noGrp="1" noChangeAspect="1" noChangeArrowheads="1"/>
          </p:cNvPicPr>
          <p:nvPr>
            <p:ph idx="1"/>
          </p:nvPr>
        </p:nvPicPr>
        <p:blipFill>
          <a:blip r:embed="rId3"/>
          <a:stretch>
            <a:fillRect/>
          </a:stretch>
        </p:blipFill>
        <p:spPr>
          <a:xfrm>
            <a:off x="1352100" y="1670903"/>
            <a:ext cx="6439799" cy="4038096"/>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9144000" cy="887105"/>
          </a:xfrm>
          <a:solidFill>
            <a:srgbClr val="3388A9"/>
          </a:solidFill>
        </p:spPr>
        <p:txBody>
          <a:bodyPr/>
          <a:lstStyle/>
          <a:p>
            <a:pPr algn="ctr">
              <a:lnSpc>
                <a:spcPct val="150000"/>
              </a:lnSpc>
              <a:defRPr/>
            </a:pPr>
            <a:r>
              <a:rPr lang="en-IN" sz="4000" b="0" kern="1200" dirty="0" smtClean="0">
                <a:solidFill>
                  <a:schemeClr val="bg1"/>
                </a:solidFill>
                <a:latin typeface="Calibri" pitchFamily="34" charset="0"/>
                <a:ea typeface="+mn-ea"/>
                <a:cs typeface="Calibri" pitchFamily="34" charset="0"/>
              </a:rPr>
              <a:t>Configuring Authorization</a:t>
            </a:r>
            <a:endParaRPr lang="en-US" sz="4000" b="0" kern="1200" dirty="0" smtClean="0">
              <a:solidFill>
                <a:schemeClr val="bg1"/>
              </a:solidFill>
              <a:latin typeface="Calibri" pitchFamily="34" charset="0"/>
              <a:ea typeface="+mn-ea"/>
              <a:cs typeface="Calibri" pitchFamily="34" charset="0"/>
            </a:endParaRPr>
          </a:p>
        </p:txBody>
      </p:sp>
      <p:sp>
        <p:nvSpPr>
          <p:cNvPr id="5" name="Rectangle 3"/>
          <p:cNvSpPr>
            <a:spLocks noChangeArrowheads="1"/>
          </p:cNvSpPr>
          <p:nvPr/>
        </p:nvSpPr>
        <p:spPr bwMode="gray">
          <a:xfrm>
            <a:off x="263684" y="1146402"/>
            <a:ext cx="8616633" cy="137843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342900">
              <a:lnSpc>
                <a:spcPct val="150000"/>
              </a:lnSpc>
              <a:spcBef>
                <a:spcPts val="600"/>
              </a:spcBef>
              <a:spcAft>
                <a:spcPts val="0"/>
              </a:spcAft>
              <a:buClr>
                <a:srgbClr val="292929"/>
              </a:buClr>
              <a:buSzPct val="65000"/>
              <a:defRPr/>
            </a:pPr>
            <a:r>
              <a:rPr lang="en-US" altLang="zh-CN" sz="2000" dirty="0" smtClean="0">
                <a:latin typeface="+mn-lt"/>
                <a:cs typeface="Arial" pitchFamily="34" charset="0"/>
              </a:rPr>
              <a:t>Authorization: specifies which users and roles are allowed or denied access; typically not used with Windows authentication since ACLs address the same problem</a:t>
            </a:r>
            <a:endParaRPr lang="en-US" altLang="zh-CN" sz="2000" dirty="0" smtClean="0">
              <a:ea typeface="SimSun" pitchFamily="2" charset="-122"/>
            </a:endParaRPr>
          </a:p>
        </p:txBody>
      </p:sp>
      <p:sp>
        <p:nvSpPr>
          <p:cNvPr id="6" name="Rectangle 3"/>
          <p:cNvSpPr>
            <a:spLocks noChangeArrowheads="1"/>
          </p:cNvSpPr>
          <p:nvPr/>
        </p:nvSpPr>
        <p:spPr bwMode="gray">
          <a:xfrm>
            <a:off x="263684" y="2838725"/>
            <a:ext cx="8616633" cy="545919"/>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marL="0" lvl="1">
              <a:lnSpc>
                <a:spcPct val="150000"/>
              </a:lnSpc>
              <a:spcBef>
                <a:spcPts val="600"/>
              </a:spcBef>
              <a:spcAft>
                <a:spcPts val="0"/>
              </a:spcAft>
              <a:buClr>
                <a:srgbClr val="292929"/>
              </a:buClr>
              <a:buSzPct val="65000"/>
              <a:defRPr/>
            </a:pPr>
            <a:r>
              <a:rPr lang="en-US" altLang="zh-CN" sz="2400" dirty="0" smtClean="0">
                <a:solidFill>
                  <a:schemeClr val="bg1"/>
                </a:solidFill>
                <a:latin typeface="+mn-lt"/>
                <a:cs typeface="Arial" pitchFamily="34" charset="0"/>
              </a:rPr>
              <a:t>ASP.NET supports two forms of authorization:</a:t>
            </a:r>
          </a:p>
        </p:txBody>
      </p:sp>
      <p:sp>
        <p:nvSpPr>
          <p:cNvPr id="7" name="Rectangle 3"/>
          <p:cNvSpPr>
            <a:spLocks noChangeArrowheads="1"/>
          </p:cNvSpPr>
          <p:nvPr/>
        </p:nvSpPr>
        <p:spPr bwMode="gray">
          <a:xfrm>
            <a:off x="277331" y="3425578"/>
            <a:ext cx="8616633" cy="257943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2900" lvl="1" indent="-342900">
              <a:lnSpc>
                <a:spcPct val="150000"/>
              </a:lnSpc>
              <a:spcBef>
                <a:spcPts val="600"/>
              </a:spcBef>
              <a:spcAft>
                <a:spcPts val="0"/>
              </a:spcAft>
              <a:buClr>
                <a:srgbClr val="292929"/>
              </a:buClr>
              <a:buSzPct val="100000"/>
              <a:buFont typeface="Verdana" pitchFamily="34" charset="0"/>
              <a:buChar char="−"/>
              <a:defRPr/>
            </a:pPr>
            <a:r>
              <a:rPr lang="en-US" altLang="zh-CN" sz="2000" dirty="0" smtClean="0">
                <a:latin typeface="+mn-lt"/>
                <a:cs typeface="Arial" pitchFamily="34" charset="0"/>
              </a:rPr>
              <a:t>ACL (access control list) authorization, also known as file authorization, based on file system permissions, typically used with Windows authentication.</a:t>
            </a:r>
          </a:p>
          <a:p>
            <a:pPr marL="342900" lvl="1" indent="-342900">
              <a:lnSpc>
                <a:spcPct val="150000"/>
              </a:lnSpc>
              <a:spcBef>
                <a:spcPts val="600"/>
              </a:spcBef>
              <a:spcAft>
                <a:spcPts val="0"/>
              </a:spcAft>
              <a:buClr>
                <a:srgbClr val="292929"/>
              </a:buClr>
              <a:buSzPct val="100000"/>
              <a:buFont typeface="Verdana" pitchFamily="34" charset="0"/>
              <a:buChar char="−"/>
              <a:defRPr/>
            </a:pPr>
            <a:r>
              <a:rPr lang="en-US" altLang="zh-CN" sz="2000" dirty="0" smtClean="0">
                <a:latin typeface="+mn-lt"/>
                <a:cs typeface="Arial" pitchFamily="34" charset="0"/>
              </a:rPr>
              <a:t>URL authorization, relies on configuration directives in </a:t>
            </a:r>
            <a:r>
              <a:rPr lang="en-US" altLang="zh-CN" sz="2000" dirty="0" err="1" smtClean="0">
                <a:latin typeface="+mn-lt"/>
                <a:cs typeface="Arial" pitchFamily="34" charset="0"/>
              </a:rPr>
              <a:t>Web.config</a:t>
            </a:r>
            <a:r>
              <a:rPr lang="en-US" altLang="zh-CN" sz="2000" dirty="0" smtClean="0">
                <a:latin typeface="+mn-lt"/>
                <a:cs typeface="Arial" pitchFamily="34" charset="0"/>
              </a:rPr>
              <a:t> files, most often used with forms authentication.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1546</TotalTime>
  <Words>804</Words>
  <Application>Microsoft Office PowerPoint</Application>
  <PresentationFormat>On-screen Show (4:3)</PresentationFormat>
  <Paragraphs>97</Paragraphs>
  <Slides>11</Slides>
  <Notes>11</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1_Office Theme</vt:lpstr>
      <vt:lpstr>7_Office Theme</vt:lpstr>
      <vt:lpstr>Slide 1</vt:lpstr>
      <vt:lpstr>Objective</vt:lpstr>
      <vt:lpstr>Introducing the ASP.NET Security Model</vt:lpstr>
      <vt:lpstr>Configuring IIS for Implementing Security</vt:lpstr>
      <vt:lpstr>Configuring IIS for Implementing Security</vt:lpstr>
      <vt:lpstr>Configuring an ASP.NET Application for Security</vt:lpstr>
      <vt:lpstr>Configuring Authentication</vt:lpstr>
      <vt:lpstr>Configuring Authentication Model</vt:lpstr>
      <vt:lpstr>Configuring Authorization</vt:lpstr>
      <vt:lpstr>Configuring Impersonation</vt:lpstr>
      <vt:lpstr>Configuring Impersonation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bca</dc:creator>
  <cp:lastModifiedBy>HP</cp:lastModifiedBy>
  <cp:revision>208</cp:revision>
  <dcterms:created xsi:type="dcterms:W3CDTF">2014-12-12T08:35:24Z</dcterms:created>
  <dcterms:modified xsi:type="dcterms:W3CDTF">2015-09-18T09:36:39Z</dcterms:modified>
</cp:coreProperties>
</file>