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0" r:id="rId3"/>
    <p:sldId id="257" r:id="rId5"/>
    <p:sldId id="258" r:id="rId6"/>
    <p:sldId id="259" r:id="rId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4370" name="Rectangle 7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314371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1437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2322" name="Rectangle 7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312323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1232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 eaLnBrk="1" hangingPunct="1"/>
            <a:r>
              <a:rPr lang="zh-CN" altLang="en-US" dirty="0"/>
              <a:t>车灯</a:t>
            </a:r>
            <a:endParaRPr lang="en-US" altLang="zh-CN" dirty="0"/>
          </a:p>
          <a:p>
            <a:pPr lvl="0" eaLnBrk="1" hangingPunct="1"/>
            <a:r>
              <a:rPr lang="zh-CN" altLang="en-US" dirty="0"/>
              <a:t>车轮</a:t>
            </a:r>
            <a:endParaRPr lang="en-US" altLang="zh-CN" dirty="0"/>
          </a:p>
          <a:p>
            <a:pPr lvl="0" eaLnBrk="1" hangingPunct="1"/>
            <a:r>
              <a:rPr lang="zh-CN" altLang="en-US" dirty="0"/>
              <a:t>日期</a:t>
            </a:r>
            <a:endParaRPr lang="en-US" altLang="zh-CN" dirty="0"/>
          </a:p>
          <a:p>
            <a:pPr lvl="0" eaLnBrk="1" hangingPunct="1"/>
            <a:r>
              <a:rPr lang="zh-CN" altLang="en-US" dirty="0"/>
              <a:t>载人</a:t>
            </a:r>
            <a:endParaRPr lang="en-US" altLang="zh-CN" dirty="0"/>
          </a:p>
          <a:p>
            <a:pPr lvl="0" eaLnBrk="1" hangingPunct="1"/>
            <a:r>
              <a:rPr lang="zh-CN" altLang="en-US" dirty="0"/>
              <a:t>载重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3346" name="Rectangle 7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313347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1334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6418" name="Rectangle 7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316419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1642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图片 6" descr="logo.gif"/>
          <p:cNvPicPr>
            <a:picLocks noChangeAspect="1"/>
          </p:cNvPicPr>
          <p:nvPr userDrawn="1"/>
        </p:nvPicPr>
        <p:blipFill>
          <a:blip r:embed="rId2">
            <a:lum bright="28000" contrast="-25999"/>
          </a:blip>
          <a:stretch>
            <a:fillRect/>
          </a:stretch>
        </p:blipFill>
        <p:spPr>
          <a:xfrm>
            <a:off x="7727951" y="6237288"/>
            <a:ext cx="3873500" cy="4762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8" name="日期占位符 2"/>
          <p:cNvSpPr>
            <a:spLocks noGrp="1"/>
          </p:cNvSpPr>
          <p:nvPr>
            <p:ph type="dt" sz="half" idx="2"/>
          </p:nvPr>
        </p:nvSpPr>
        <p:spPr bwMode="auto">
          <a:xfrm>
            <a:off x="609600" y="6243638"/>
            <a:ext cx="28448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2F80218-75ED-4423-8439-D988CA4FDCEC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CEB8152-0FFE-4132-B5D0-3A2DC345B258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7813"/>
            <a:ext cx="2743200" cy="58531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7813"/>
            <a:ext cx="8026400" cy="58531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CEB8152-0FFE-4132-B5D0-3A2DC345B258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图片 6" descr="logo.gif"/>
          <p:cNvPicPr>
            <a:picLocks noChangeAspect="1"/>
          </p:cNvPicPr>
          <p:nvPr userDrawn="1"/>
        </p:nvPicPr>
        <p:blipFill>
          <a:blip r:embed="rId2">
            <a:lum bright="28000" contrast="-25999"/>
          </a:blip>
          <a:stretch>
            <a:fillRect/>
          </a:stretch>
        </p:blipFill>
        <p:spPr>
          <a:xfrm>
            <a:off x="7727951" y="6237288"/>
            <a:ext cx="3873500" cy="4762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3638"/>
            <a:ext cx="28448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21CE91D-F69D-455D-934C-F53786BBAF79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CEB8152-0FFE-4132-B5D0-3A2DC345B258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125538"/>
            <a:ext cx="5329767" cy="50053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42567" y="1125538"/>
            <a:ext cx="5329767" cy="50053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CEB8152-0FFE-4132-B5D0-3A2DC345B258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CEB8152-0FFE-4132-B5D0-3A2DC345B258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CEB8152-0FFE-4132-B5D0-3A2DC345B258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CEB8152-0FFE-4132-B5D0-3A2DC345B258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0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CEB8152-0FFE-4132-B5D0-3A2DC345B258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CEB8152-0FFE-4132-B5D0-3A2DC345B258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609600" y="277813"/>
            <a:ext cx="10972800" cy="630237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609600" y="1125538"/>
            <a:ext cx="10862733" cy="5005387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478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3638"/>
            <a:ext cx="2844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+mj-lt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CEB8152-0FFE-4132-B5D0-3A2DC345B258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Freeform 7"/>
          <p:cNvSpPr>
            <a:spLocks noChangeArrowheads="1"/>
          </p:cNvSpPr>
          <p:nvPr/>
        </p:nvSpPr>
        <p:spPr bwMode="auto">
          <a:xfrm>
            <a:off x="508000" y="228600"/>
            <a:ext cx="109728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Line 8"/>
          <p:cNvSpPr>
            <a:spLocks noChangeShapeType="1"/>
          </p:cNvSpPr>
          <p:nvPr/>
        </p:nvSpPr>
        <p:spPr bwMode="auto">
          <a:xfrm>
            <a:off x="609600" y="6172200"/>
            <a:ext cx="109728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楷体_GB231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楷体_GB2312" pitchFamily="49" charset="-122"/>
          <a:cs typeface="楷体_GB231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楷体_GB2312" pitchFamily="49" charset="-122"/>
          <a:cs typeface="楷体_GB231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楷体_GB2312" pitchFamily="49" charset="-122"/>
          <a:cs typeface="楷体_GB231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楷体_GB2312" pitchFamily="49" charset="-122"/>
          <a:cs typeface="楷体_GB2312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楷体_GB2312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楷体_GB2312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楷体_GB2312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楷体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75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600">
          <a:solidFill>
            <a:schemeClr val="tx1"/>
          </a:solidFill>
          <a:latin typeface="+mn-lt"/>
          <a:ea typeface="+mn-ea"/>
        </a:defRPr>
      </a:lvl2pPr>
      <a:lvl3pPr marL="1022350" indent="-35115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200">
          <a:solidFill>
            <a:schemeClr val="tx1"/>
          </a:solidFill>
          <a:latin typeface="+mn-lt"/>
          <a:ea typeface="+mn-ea"/>
        </a:defRPr>
      </a:lvl3pPr>
      <a:lvl4pPr marL="1339850" indent="-31623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000">
          <a:solidFill>
            <a:schemeClr val="tx1"/>
          </a:solidFill>
          <a:latin typeface="+mn-lt"/>
          <a:ea typeface="+mn-ea"/>
        </a:defRPr>
      </a:lvl4pPr>
      <a:lvl5pPr marL="1681480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138680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95880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053080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510280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hyperlink" Target="../&#38754;&#21521;&#23545;&#35937;--C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日期占位符 3"/>
          <p:cNvSpPr txBox="1">
            <a:spLocks noGrp="1"/>
          </p:cNvSpPr>
          <p:nvPr/>
        </p:nvSpPr>
        <p:spPr bwMode="auto">
          <a:xfrm>
            <a:off x="1981200" y="6243638"/>
            <a:ext cx="2133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marR="0" defTabSz="914400">
              <a:buClrTx/>
              <a:buSzTx/>
              <a:buFontTx/>
              <a:buNone/>
              <a:defRPr/>
            </a:pPr>
            <a:fld id="{75FE101E-37F6-4B71-B886-2636DA689440}" type="datetime1">
              <a:rPr kumimoji="0" lang="zh-CN" altLang="en-US" sz="1200" kern="1200" cap="none" spc="0" normalizeH="0" baseline="0" noProof="0"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kern="1200" cap="none" spc="0" normalizeH="0" baseline="0" noProof="0"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915" name="Rectangle 2"/>
          <p:cNvSpPr>
            <a:spLocks noGrp="1"/>
          </p:cNvSpPr>
          <p:nvPr>
            <p:ph type="title"/>
          </p:nvPr>
        </p:nvSpPr>
        <p:spPr>
          <a:xfrm>
            <a:off x="1981200" y="277813"/>
            <a:ext cx="8229600" cy="471487"/>
          </a:xfrm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/>
              <a:t>练习</a:t>
            </a:r>
            <a:r>
              <a:rPr lang="en-US" altLang="zh-CN"/>
              <a:t>1.1—</a:t>
            </a:r>
            <a:r>
              <a:rPr lang="zh-CN" altLang="en-US" dirty="0">
                <a:solidFill>
                  <a:srgbClr val="FF0000"/>
                </a:solidFill>
              </a:rPr>
              <a:t>创建类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请按描述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补齐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CLass3.1</a:t>
            </a:r>
            <a:endParaRPr lang="en-US" altLang="zh-CN" dirty="0">
              <a:solidFill>
                <a:srgbClr val="FF0000"/>
              </a:solidFill>
              <a:sym typeface="+mn-ea"/>
            </a:endParaRP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74825" y="1052513"/>
            <a:ext cx="9217025" cy="482441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Ø"/>
              <a:defRPr/>
            </a:pP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/>
                <a:ea typeface="楷体_GB2312"/>
                <a:cs typeface="楷体_GB2312"/>
              </a:rPr>
              <a:t>类名：学生</a:t>
            </a: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_GB2312"/>
              <a:ea typeface="楷体_GB2312"/>
              <a:cs typeface="楷体_GB231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Ø"/>
              <a:defRPr/>
            </a:pP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/>
                <a:ea typeface="楷体_GB2312"/>
                <a:cs typeface="楷体_GB2312"/>
              </a:rPr>
              <a:t>抽象数据描述：</a:t>
            </a: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_GB2312"/>
              <a:ea typeface="楷体_GB2312"/>
              <a:cs typeface="楷体_GB2312"/>
            </a:endParaRPr>
          </a:p>
          <a:p>
            <a:pPr marL="669925" marR="0" lvl="1" indent="-325755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Ø"/>
              <a:defRPr/>
            </a:pPr>
            <a:r>
              <a:rPr kumimoji="0" lang="zh-CN" altLang="en-US" sz="19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/>
                <a:ea typeface="楷体_GB2312"/>
                <a:cs typeface="楷体_GB2312"/>
              </a:rPr>
              <a:t>成员变量：学号、姓名、性别、年龄；</a:t>
            </a:r>
            <a:endParaRPr kumimoji="0" lang="zh-CN" altLang="en-US" sz="19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_GB2312"/>
              <a:ea typeface="楷体_GB2312"/>
              <a:cs typeface="楷体_GB2312"/>
            </a:endParaRPr>
          </a:p>
          <a:p>
            <a:pPr marL="669925" marR="0" lvl="1" indent="-325755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Ø"/>
              <a:defRPr/>
            </a:pPr>
            <a:r>
              <a:rPr kumimoji="0" lang="zh-CN" altLang="en-US" sz="19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/>
                <a:ea typeface="楷体_GB2312"/>
                <a:cs typeface="楷体_GB2312"/>
              </a:rPr>
              <a:t>成员方法：返回学生信息</a:t>
            </a:r>
            <a:endParaRPr kumimoji="0" lang="zh-CN" altLang="en-US" sz="19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_GB2312"/>
              <a:ea typeface="楷体_GB2312"/>
              <a:cs typeface="楷体_GB231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Ø"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/>
                <a:ea typeface="楷体_GB2312"/>
                <a:cs typeface="楷体_GB2312"/>
              </a:rPr>
              <a:t>C#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/>
                <a:ea typeface="楷体_GB2312"/>
                <a:cs typeface="楷体_GB2312"/>
              </a:rPr>
              <a:t>中的类                                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楷体_GB2312"/>
                <a:ea typeface="楷体_GB2312"/>
                <a:cs typeface="楷体_GB2312"/>
              </a:rPr>
              <a:t>Java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楷体_GB2312"/>
                <a:ea typeface="楷体_GB2312"/>
                <a:cs typeface="楷体_GB2312"/>
              </a:rPr>
              <a:t>中的对象</a:t>
            </a: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楷体_GB2312"/>
              <a:ea typeface="楷体_GB2312"/>
              <a:cs typeface="楷体_GB231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public class Student{</a:t>
            </a:r>
            <a:endParaRPr kumimoji="0" lang="en-US" altLang="zh-CN" sz="1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//</a:t>
            </a: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学号</a:t>
            </a:r>
            <a:endParaRPr kumimoji="0" lang="en-US" altLang="zh-CN" sz="1400" b="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69925" marR="0" lvl="1" indent="-325755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15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+mn-ea"/>
              </a:rPr>
              <a:t>     public </a:t>
            </a:r>
            <a:r>
              <a:rPr kumimoji="0" lang="en-US" altLang="zh-CN" sz="15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+mn-ea"/>
              </a:rPr>
              <a:t>int</a:t>
            </a:r>
            <a:r>
              <a:rPr kumimoji="0" lang="en-US" altLang="zh-CN" sz="15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+mn-ea"/>
              </a:rPr>
              <a:t>  </a:t>
            </a:r>
            <a:r>
              <a:rPr kumimoji="0" lang="en-US" altLang="zh-CN" sz="1500" b="0" i="0" u="sng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+mn-ea"/>
              </a:rPr>
              <a:t>  </a:t>
            </a:r>
            <a:r>
              <a:rPr kumimoji="0" lang="en-US" altLang="zh-CN" sz="15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+mn-ea"/>
              </a:rPr>
              <a:t>stuNum</a:t>
            </a:r>
            <a:r>
              <a:rPr kumimoji="0" lang="en-US" altLang="zh-CN" sz="15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+mn-ea"/>
              </a:rPr>
              <a:t>;</a:t>
            </a:r>
            <a:endParaRPr kumimoji="0" lang="en-US" altLang="zh-CN" sz="1500" b="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669925" marR="0" lvl="1" indent="-325755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15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+mn-ea"/>
              </a:rPr>
              <a:t>     /</a:t>
            </a:r>
            <a:r>
              <a:rPr kumimoji="0" lang="en-US" altLang="zh-CN" sz="15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</a:rPr>
              <a:t>/</a:t>
            </a:r>
            <a:r>
              <a:rPr kumimoji="0" lang="zh-CN" alt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</a:rPr>
              <a:t>姓名</a:t>
            </a:r>
            <a:r>
              <a:rPr kumimoji="0" lang="en-US" altLang="zh-CN" sz="15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</a:rPr>
              <a:t>                                                        </a:t>
            </a:r>
            <a:endParaRPr kumimoji="0" lang="en-US" altLang="zh-CN" sz="1500" b="0" i="0" u="none" strike="noStrike" kern="0" cap="none" spc="0" normalizeH="0" baseline="0" noProof="0" dirty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669925" marR="0" lvl="1" indent="-325755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15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+mn-ea"/>
              </a:rPr>
              <a:t>     public string </a:t>
            </a:r>
            <a:r>
              <a:rPr kumimoji="0" lang="en-US" altLang="zh-CN" sz="1500" b="0" i="0" u="sng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+mn-ea"/>
              </a:rPr>
              <a:t>  </a:t>
            </a:r>
            <a:r>
              <a:rPr kumimoji="0" lang="en-US" altLang="zh-CN" sz="15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+mn-ea"/>
              </a:rPr>
              <a:t>stuName</a:t>
            </a:r>
            <a:r>
              <a:rPr kumimoji="0" lang="en-US" altLang="zh-CN" sz="15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+mn-ea"/>
              </a:rPr>
              <a:t>;</a:t>
            </a:r>
            <a:endParaRPr kumimoji="0" lang="en-US" altLang="zh-CN" sz="1500" b="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669925" marR="0" lvl="1" indent="-325755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15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+mn-ea"/>
              </a:rPr>
              <a:t>    /</a:t>
            </a:r>
            <a:r>
              <a:rPr kumimoji="0" lang="en-US" altLang="zh-CN" sz="15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</a:rPr>
              <a:t>/</a:t>
            </a:r>
            <a:r>
              <a:rPr kumimoji="0" lang="zh-CN" alt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</a:rPr>
              <a:t>性别</a:t>
            </a:r>
            <a:r>
              <a:rPr kumimoji="0" lang="en-US" altLang="zh-CN" sz="15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</a:rPr>
              <a:t>                                                        </a:t>
            </a:r>
            <a:r>
              <a:rPr kumimoji="0" lang="en-US" altLang="zh-CN" sz="15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+mn-ea"/>
              </a:rPr>
              <a:t>	                                         </a:t>
            </a:r>
            <a:endParaRPr kumimoji="0" lang="en-US" altLang="zh-CN" sz="1500" b="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669925" marR="0" lvl="1" indent="-325755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15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+mn-ea"/>
              </a:rPr>
              <a:t>     public char </a:t>
            </a:r>
            <a:r>
              <a:rPr kumimoji="0" lang="en-US" altLang="zh-CN" sz="1500" b="0" i="0" u="sng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+mn-ea"/>
              </a:rPr>
              <a:t>  </a:t>
            </a:r>
            <a:r>
              <a:rPr kumimoji="0" lang="en-US" altLang="zh-CN" sz="15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+mn-ea"/>
              </a:rPr>
              <a:t>stuSex</a:t>
            </a:r>
            <a:r>
              <a:rPr kumimoji="0" lang="en-US" altLang="zh-CN" sz="15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+mn-ea"/>
              </a:rPr>
              <a:t>;</a:t>
            </a:r>
            <a:endParaRPr kumimoji="0" lang="en-US" altLang="zh-CN" sz="1500" b="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669925" marR="0" lvl="1" indent="-325755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15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+mn-ea"/>
              </a:rPr>
              <a:t>    /</a:t>
            </a:r>
            <a:r>
              <a:rPr kumimoji="0" lang="en-US" altLang="zh-CN" sz="15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</a:rPr>
              <a:t>/</a:t>
            </a:r>
            <a:r>
              <a:rPr kumimoji="0" lang="zh-CN" alt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</a:rPr>
              <a:t>年龄</a:t>
            </a:r>
            <a:r>
              <a:rPr kumimoji="0" lang="en-US" altLang="zh-CN" sz="15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</a:rPr>
              <a:t>                                                        </a:t>
            </a:r>
            <a:endParaRPr kumimoji="0" lang="en-US" altLang="zh-CN" sz="1500" b="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669925" marR="0" lvl="1" indent="-325755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15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+mn-ea"/>
              </a:rPr>
              <a:t>     public </a:t>
            </a:r>
            <a:r>
              <a:rPr kumimoji="0" lang="en-US" altLang="zh-CN" sz="15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+mn-ea"/>
              </a:rPr>
              <a:t>int</a:t>
            </a:r>
            <a:r>
              <a:rPr kumimoji="0" lang="en-US" altLang="zh-CN" sz="15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+mn-ea"/>
              </a:rPr>
              <a:t>  </a:t>
            </a:r>
            <a:r>
              <a:rPr kumimoji="0" lang="en-US" altLang="zh-CN" sz="1500" b="0" i="0" u="sng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+mn-ea"/>
              </a:rPr>
              <a:t>  </a:t>
            </a:r>
            <a:r>
              <a:rPr kumimoji="0" lang="en-US" altLang="zh-CN" sz="15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+mn-ea"/>
              </a:rPr>
              <a:t>stuAge</a:t>
            </a:r>
            <a:r>
              <a:rPr kumimoji="0" lang="en-US" altLang="zh-CN" sz="15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+mn-ea"/>
              </a:rPr>
              <a:t>;</a:t>
            </a:r>
            <a:endParaRPr kumimoji="0" lang="en-US" altLang="zh-CN" sz="1500" b="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669925" marR="0" lvl="1" indent="-325755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15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     </a:t>
            </a:r>
            <a:r>
              <a:rPr kumimoji="0" lang="en-US" altLang="zh-CN" sz="15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+mn-ea"/>
              </a:rPr>
              <a:t> /</a:t>
            </a:r>
            <a:r>
              <a:rPr kumimoji="0" lang="en-US" altLang="zh-CN" sz="15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</a:rPr>
              <a:t>/</a:t>
            </a:r>
            <a:r>
              <a:rPr kumimoji="0" lang="zh-CN" alt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</a:rPr>
              <a:t>返回信息</a:t>
            </a:r>
            <a:r>
              <a:rPr kumimoji="0" lang="en-US" altLang="zh-CN" sz="15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</a:rPr>
              <a:t>                                                       </a:t>
            </a:r>
            <a:endParaRPr kumimoji="0" lang="en-US" altLang="zh-CN" sz="15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669925" marR="0" lvl="1" indent="-325755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15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     public string </a:t>
            </a:r>
            <a:r>
              <a:rPr kumimoji="0" lang="en-US" altLang="zh-CN" sz="15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GetStuInfo</a:t>
            </a:r>
            <a:r>
              <a:rPr kumimoji="0" lang="en-US" altLang="zh-CN" sz="15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(){</a:t>
            </a:r>
            <a:endParaRPr kumimoji="0" lang="en-US" altLang="zh-CN" sz="15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669925" marR="0" lvl="1" indent="-325755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15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          string  _info="</a:t>
            </a:r>
            <a:r>
              <a:rPr kumimoji="0" lang="zh-CN" alt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学号</a:t>
            </a:r>
            <a:r>
              <a:rPr kumimoji="0" lang="en-US" altLang="zh-CN" sz="15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:"+_</a:t>
            </a:r>
            <a:r>
              <a:rPr kumimoji="0" lang="en-US" altLang="zh-CN" sz="15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stuNum</a:t>
            </a:r>
            <a:r>
              <a:rPr kumimoji="0" lang="en-US" altLang="zh-CN" sz="15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+"\t </a:t>
            </a:r>
            <a:r>
              <a:rPr kumimoji="0" lang="zh-CN" alt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姓名</a:t>
            </a:r>
            <a:r>
              <a:rPr kumimoji="0" lang="en-US" altLang="zh-CN" sz="15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:"+_</a:t>
            </a:r>
            <a:r>
              <a:rPr kumimoji="0" lang="en-US" altLang="zh-CN" sz="15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stuName</a:t>
            </a:r>
            <a:r>
              <a:rPr kumimoji="0" lang="en-US" altLang="zh-CN" sz="15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+"\t </a:t>
            </a:r>
            <a:r>
              <a:rPr kumimoji="0" lang="zh-CN" alt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性别</a:t>
            </a:r>
            <a:r>
              <a:rPr kumimoji="0" lang="en-US" altLang="zh-CN" sz="15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:"+_</a:t>
            </a:r>
            <a:r>
              <a:rPr kumimoji="0" lang="en-US" altLang="zh-CN" sz="15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stuSex</a:t>
            </a:r>
            <a:r>
              <a:rPr kumimoji="0" lang="en-US" altLang="zh-CN" sz="15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+"\t </a:t>
            </a:r>
            <a:r>
              <a:rPr kumimoji="0" lang="zh-CN" alt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年龄</a:t>
            </a:r>
            <a:r>
              <a:rPr kumimoji="0" lang="en-US" altLang="zh-CN" sz="15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:"+_</a:t>
            </a:r>
            <a:r>
              <a:rPr kumimoji="0" lang="en-US" altLang="zh-CN" sz="15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stuAge</a:t>
            </a:r>
            <a:r>
              <a:rPr kumimoji="0" lang="en-US" altLang="zh-CN" sz="15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;</a:t>
            </a:r>
            <a:endParaRPr kumimoji="0" lang="en-US" altLang="zh-CN" sz="15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1022350" marR="0" lvl="2" indent="-351155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    return   _info;</a:t>
            </a:r>
            <a:endParaRPr kumimoji="0" lang="en-US" altLang="zh-CN" sz="1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}</a:t>
            </a:r>
            <a:endParaRPr kumimoji="0" lang="en-US" altLang="zh-CN" sz="1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}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动作按钮: 前进或下一项 4">
            <a:hlinkClick r:id="rId1" action="ppaction://hlinkfile" highlightClick="1"/>
          </p:cNvPr>
          <p:cNvSpPr/>
          <p:nvPr/>
        </p:nvSpPr>
        <p:spPr>
          <a:xfrm>
            <a:off x="8832850" y="5516563"/>
            <a:ext cx="1366838" cy="682625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程序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Class3.1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日期占位符 3"/>
          <p:cNvSpPr txBox="1">
            <a:spLocks noGrp="1"/>
          </p:cNvSpPr>
          <p:nvPr/>
        </p:nvSpPr>
        <p:spPr bwMode="auto">
          <a:xfrm>
            <a:off x="1981200" y="6243638"/>
            <a:ext cx="2133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marR="0" defTabSz="914400">
              <a:buClrTx/>
              <a:buSzTx/>
              <a:buFontTx/>
              <a:buNone/>
              <a:defRPr/>
            </a:pPr>
            <a:fld id="{B69A607B-4265-47C3-B2FA-464B9D88894E}" type="datetime1">
              <a:rPr kumimoji="0" lang="zh-CN" altLang="en-US" sz="1200" kern="1200" cap="none" spc="0" normalizeH="0" baseline="0" noProof="0"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kern="1200" cap="none" spc="0" normalizeH="0" baseline="0" noProof="0"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86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zh-CN" altLang="en-US" dirty="0"/>
              <a:t>类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6868" name="内容占位符 5"/>
          <p:cNvSpPr>
            <a:spLocks noGrp="1"/>
          </p:cNvSpPr>
          <p:nvPr>
            <p:ph idx="1"/>
          </p:nvPr>
        </p:nvSpPr>
        <p:spPr>
          <a:xfrm>
            <a:off x="1981200" y="1125538"/>
            <a:ext cx="8147050" cy="1295400"/>
          </a:xfrm>
        </p:spPr>
        <p:txBody>
          <a:bodyPr vert="horz" wrap="square" lIns="91440" tIns="45720" rIns="91440" bIns="45720" anchor="t"/>
          <a:p>
            <a:r>
              <a:rPr lang="zh-CN" altLang="en-US" dirty="0"/>
              <a:t>许多对象的共性抽取出来定义出一个</a:t>
            </a:r>
            <a:r>
              <a:rPr lang="zh-CN" altLang="en-US" dirty="0">
                <a:solidFill>
                  <a:srgbClr val="FF0000"/>
                </a:solidFill>
              </a:rPr>
              <a:t>类</a:t>
            </a:r>
            <a:r>
              <a:rPr lang="zh-CN" altLang="en-US" dirty="0"/>
              <a:t>。在编程过程中对象的抽象就是类，类的</a:t>
            </a:r>
            <a:r>
              <a:rPr lang="zh-CN" altLang="en-US" dirty="0">
                <a:solidFill>
                  <a:srgbClr val="FF0000"/>
                </a:solidFill>
              </a:rPr>
              <a:t>实例</a:t>
            </a:r>
            <a:r>
              <a:rPr lang="zh-CN" altLang="en-US" dirty="0"/>
              <a:t>就是对象。</a:t>
            </a:r>
            <a:endParaRPr lang="en-US" altLang="zh-CN"/>
          </a:p>
          <a:p>
            <a:r>
              <a:rPr lang="zh-CN" altLang="en-US" dirty="0"/>
              <a:t>对象的状态和操作抽象为类的</a:t>
            </a:r>
            <a:r>
              <a:rPr lang="zh-CN" altLang="en-US" dirty="0">
                <a:solidFill>
                  <a:srgbClr val="FF0000"/>
                </a:solidFill>
              </a:rPr>
              <a:t>属性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FF0000"/>
                </a:solidFill>
              </a:rPr>
              <a:t>方法</a:t>
            </a:r>
            <a:r>
              <a:rPr lang="zh-CN" altLang="en-US" dirty="0"/>
              <a:t>。</a:t>
            </a:r>
            <a:endParaRPr lang="zh-CN" altLang="en-US" dirty="0"/>
          </a:p>
        </p:txBody>
      </p:sp>
      <p:pic>
        <p:nvPicPr>
          <p:cNvPr id="36869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35413" y="2708275"/>
            <a:ext cx="4183062" cy="29527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日期占位符 3"/>
          <p:cNvSpPr txBox="1">
            <a:spLocks noGrp="1"/>
          </p:cNvSpPr>
          <p:nvPr/>
        </p:nvSpPr>
        <p:spPr bwMode="auto">
          <a:xfrm>
            <a:off x="1981200" y="6243638"/>
            <a:ext cx="2133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marR="0" defTabSz="914400">
              <a:buClrTx/>
              <a:buSzTx/>
              <a:buFontTx/>
              <a:buNone/>
              <a:defRPr/>
            </a:pPr>
            <a:fld id="{DADEEB78-60A2-48BE-B5F3-0ED1CFAEA21A}" type="datetime1">
              <a:rPr kumimoji="0" lang="zh-CN" altLang="en-US" sz="1200" kern="1200" cap="none" spc="0" normalizeH="0" baseline="0" noProof="0"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kern="1200" cap="none" spc="0" normalizeH="0" baseline="0" noProof="0"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89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zh-CN" altLang="en-US" dirty="0"/>
              <a:t>知识点</a:t>
            </a:r>
            <a:r>
              <a:rPr lang="en-US" altLang="zh-CN"/>
              <a:t>4 —</a:t>
            </a:r>
            <a:r>
              <a:rPr lang="zh-CN" altLang="en-US" dirty="0"/>
              <a:t>类 </a:t>
            </a:r>
            <a:r>
              <a:rPr lang="en-US" altLang="zh-CN">
                <a:solidFill>
                  <a:srgbClr val="FF0000"/>
                </a:solidFill>
              </a:rPr>
              <a:t>(</a:t>
            </a:r>
            <a:r>
              <a:rPr lang="zh-CN" altLang="en-US" dirty="0">
                <a:solidFill>
                  <a:srgbClr val="FF0000"/>
                </a:solidFill>
              </a:rPr>
              <a:t>记笔记</a:t>
            </a:r>
            <a:r>
              <a:rPr lang="en-US" altLang="zh-CN">
                <a:solidFill>
                  <a:srgbClr val="FF0000"/>
                </a:solidFill>
              </a:rPr>
              <a:t>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7892" name="Rectangle 3"/>
          <p:cNvSpPr>
            <a:spLocks noGrp="1"/>
          </p:cNvSpPr>
          <p:nvPr>
            <p:ph type="body"/>
          </p:nvPr>
        </p:nvSpPr>
        <p:spPr>
          <a:xfrm>
            <a:off x="1992313" y="914400"/>
            <a:ext cx="8229600" cy="5064125"/>
          </a:xfrm>
        </p:spPr>
        <p:txBody>
          <a:bodyPr vert="horz" wrap="square" lIns="91440" tIns="45720" rIns="91440" bIns="45720" anchor="t"/>
          <a:p>
            <a:pPr marL="0" indent="0" eaLnBrk="1" hangingPunct="1">
              <a:lnSpc>
                <a:spcPct val="90000"/>
              </a:lnSpc>
              <a:buNone/>
            </a:pPr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2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类</a:t>
            </a:r>
            <a:r>
              <a:rPr lang="zh-CN" altLang="en-US" sz="2200" dirty="0">
                <a:latin typeface="楷体_GB2312" pitchFamily="49" charset="-122"/>
                <a:ea typeface="楷体_GB2312" pitchFamily="49" charset="-122"/>
              </a:rPr>
              <a:t>：一种抽象的数据类型，是同种对象的集合与抽象。描述了一类对象的状态和行为，其基本成分包括：</a:t>
            </a:r>
            <a:endParaRPr lang="zh-CN" altLang="en-US" sz="2200" dirty="0">
              <a:latin typeface="楷体_GB2312" pitchFamily="49" charset="-122"/>
              <a:ea typeface="楷体_GB2312" pitchFamily="49" charset="-122"/>
            </a:endParaRPr>
          </a:p>
          <a:p>
            <a:pPr lvl="2" eaLnBrk="1" hangingPunct="1">
              <a:lnSpc>
                <a:spcPct val="90000"/>
              </a:lnSpc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类名</a:t>
            </a:r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  <a:p>
            <a:pPr lvl="2" eaLnBrk="1" hangingPunct="1">
              <a:lnSpc>
                <a:spcPct val="90000"/>
              </a:lnSpc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成员变量</a:t>
            </a:r>
            <a:endParaRPr lang="en-US" altLang="zh-CN">
              <a:latin typeface="楷体_GB2312" pitchFamily="49" charset="-122"/>
              <a:ea typeface="楷体_GB2312" pitchFamily="49" charset="-122"/>
            </a:endParaRPr>
          </a:p>
          <a:p>
            <a:pPr lvl="2" eaLnBrk="1" hangingPunct="1">
              <a:lnSpc>
                <a:spcPct val="90000"/>
              </a:lnSpc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成员方法</a:t>
            </a:r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  <a:p>
            <a:pPr lvl="1" eaLnBrk="1" hangingPunct="1">
              <a:lnSpc>
                <a:spcPct val="90000"/>
              </a:lnSpc>
              <a:buNone/>
            </a:pPr>
            <a:r>
              <a:rPr lang="zh-CN" altLang="en-US" sz="2200" dirty="0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zh-CN" altLang="en-US" sz="22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人，性别，吃饭的过程</a:t>
            </a:r>
            <a:r>
              <a:rPr lang="zh-CN" altLang="en-US" sz="2200" dirty="0">
                <a:latin typeface="楷体_GB2312" pitchFamily="49" charset="-122"/>
                <a:ea typeface="楷体_GB2312" pitchFamily="49" charset="-122"/>
              </a:rPr>
              <a:t>）</a:t>
            </a:r>
            <a:endParaRPr lang="zh-CN" altLang="en-US" sz="2200" dirty="0">
              <a:latin typeface="楷体_GB2312" pitchFamily="49" charset="-122"/>
              <a:ea typeface="楷体_GB2312" pitchFamily="49" charset="-122"/>
            </a:endParaRPr>
          </a:p>
          <a:p>
            <a:pPr lvl="1" eaLnBrk="1" hangingPunct="1">
              <a:lnSpc>
                <a:spcPct val="90000"/>
              </a:lnSpc>
            </a:pP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2" name="Oval 7"/>
          <p:cNvSpPr/>
          <p:nvPr/>
        </p:nvSpPr>
        <p:spPr>
          <a:xfrm>
            <a:off x="2279650" y="2924175"/>
            <a:ext cx="4392613" cy="431800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zh-CN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40963" name="Oval 7"/>
          <p:cNvSpPr/>
          <p:nvPr/>
        </p:nvSpPr>
        <p:spPr>
          <a:xfrm>
            <a:off x="2135188" y="2492375"/>
            <a:ext cx="3960812" cy="431800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zh-CN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40964" name="Oval 7"/>
          <p:cNvSpPr/>
          <p:nvPr/>
        </p:nvSpPr>
        <p:spPr>
          <a:xfrm>
            <a:off x="2208213" y="1412875"/>
            <a:ext cx="2519362" cy="431800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zh-CN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40965" name="Oval 7"/>
          <p:cNvSpPr/>
          <p:nvPr/>
        </p:nvSpPr>
        <p:spPr>
          <a:xfrm>
            <a:off x="1992313" y="1052513"/>
            <a:ext cx="2303462" cy="431800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zh-CN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40966" name="Rectangle 2"/>
          <p:cNvSpPr>
            <a:spLocks noGrp="1"/>
          </p:cNvSpPr>
          <p:nvPr>
            <p:ph type="title"/>
          </p:nvPr>
        </p:nvSpPr>
        <p:spPr>
          <a:solidFill>
            <a:schemeClr val="bg1">
              <a:alpha val="100000"/>
            </a:schemeClr>
          </a:solidFill>
        </p:spPr>
        <p:txBody>
          <a:bodyPr vert="horz" wrap="square" lIns="91440" tIns="45720" rIns="91440" bIns="45720" anchor="t"/>
          <a:p>
            <a:pPr eaLnBrk="1" hangingPunct="1"/>
            <a:r>
              <a:rPr lang="en-US" altLang="zh-CN" sz="3600"/>
              <a:t>C#</a:t>
            </a:r>
            <a:r>
              <a:rPr lang="zh-CN" altLang="en-US" sz="3600" dirty="0"/>
              <a:t>定义类的通用格式</a:t>
            </a:r>
            <a:r>
              <a:rPr lang="zh-CN" altLang="en-US" sz="3600" dirty="0">
                <a:solidFill>
                  <a:srgbClr val="FF0000"/>
                </a:solidFill>
                <a:sym typeface="Wingdings" panose="05000000000000000000" pitchFamily="2" charset="2"/>
              </a:rPr>
              <a:t>（记笔记）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  <p:sp>
        <p:nvSpPr>
          <p:cNvPr id="40967" name="Rectangle 3"/>
          <p:cNvSpPr>
            <a:spLocks noGrp="1"/>
          </p:cNvSpPr>
          <p:nvPr>
            <p:ph type="body"/>
          </p:nvPr>
        </p:nvSpPr>
        <p:spPr>
          <a:xfrm>
            <a:off x="1919288" y="1125538"/>
            <a:ext cx="8223250" cy="4606925"/>
          </a:xfrm>
        </p:spPr>
        <p:txBody>
          <a:bodyPr vert="horz" wrap="square" lIns="91440" tIns="45720" rIns="91440" bIns="45720" anchor="t"/>
          <a:p>
            <a:pPr eaLnBrk="1" hangingPunct="1">
              <a:lnSpc>
                <a:spcPct val="90000"/>
              </a:lnSpc>
              <a:buNone/>
            </a:pPr>
            <a:r>
              <a:rPr lang="en-US" altLang="zh-CN" sz="2000"/>
              <a:t>public class Student{</a:t>
            </a:r>
            <a:endParaRPr lang="en-US" altLang="zh-CN" sz="2000"/>
          </a:p>
          <a:p>
            <a:pPr lvl="1" eaLnBrk="1" hangingPunct="1">
              <a:lnSpc>
                <a:spcPct val="90000"/>
              </a:lnSpc>
              <a:buNone/>
            </a:pPr>
            <a:r>
              <a:rPr lang="en-US" altLang="zh-CN" sz="2200"/>
              <a:t>public </a:t>
            </a:r>
            <a:r>
              <a:rPr lang="en-US" altLang="zh-CN" sz="2200" err="1"/>
              <a:t>int</a:t>
            </a:r>
            <a:r>
              <a:rPr lang="en-US" altLang="zh-CN" sz="2200"/>
              <a:t> </a:t>
            </a:r>
            <a:r>
              <a:rPr lang="en-US" altLang="zh-CN" sz="2200" err="1"/>
              <a:t>stuNum</a:t>
            </a:r>
            <a:r>
              <a:rPr lang="en-US" altLang="zh-CN" sz="2200"/>
              <a:t>;</a:t>
            </a:r>
            <a:endParaRPr lang="en-US" altLang="zh-CN" sz="2200"/>
          </a:p>
          <a:p>
            <a:pPr lvl="1" eaLnBrk="1" hangingPunct="1">
              <a:lnSpc>
                <a:spcPct val="90000"/>
              </a:lnSpc>
              <a:buNone/>
            </a:pPr>
            <a:r>
              <a:rPr lang="en-US" altLang="zh-CN" sz="2200"/>
              <a:t>public string </a:t>
            </a:r>
            <a:r>
              <a:rPr lang="en-US" altLang="zh-CN" sz="2200" err="1"/>
              <a:t>stuName</a:t>
            </a:r>
            <a:r>
              <a:rPr lang="en-US" altLang="zh-CN" sz="2200"/>
              <a:t>;</a:t>
            </a:r>
            <a:endParaRPr lang="en-US" altLang="zh-CN" sz="2200"/>
          </a:p>
          <a:p>
            <a:pPr lvl="1" eaLnBrk="1" hangingPunct="1">
              <a:lnSpc>
                <a:spcPct val="90000"/>
              </a:lnSpc>
              <a:buNone/>
            </a:pPr>
            <a:r>
              <a:rPr lang="en-US" altLang="zh-CN" sz="2200"/>
              <a:t>……</a:t>
            </a:r>
            <a:endParaRPr lang="en-US" altLang="zh-CN" sz="2200"/>
          </a:p>
          <a:p>
            <a:pPr lvl="1" eaLnBrk="1" hangingPunct="1">
              <a:lnSpc>
                <a:spcPct val="90000"/>
              </a:lnSpc>
              <a:buNone/>
            </a:pPr>
            <a:r>
              <a:rPr lang="en-US" altLang="zh-CN" sz="2200"/>
              <a:t>public </a:t>
            </a:r>
            <a:r>
              <a:rPr lang="en-US" altLang="zh-CN" sz="2400"/>
              <a:t>string </a:t>
            </a:r>
            <a:r>
              <a:rPr lang="en-US" altLang="zh-CN" sz="2400" err="1"/>
              <a:t>GetStuInfo</a:t>
            </a:r>
            <a:r>
              <a:rPr lang="en-US" altLang="zh-CN" sz="2400"/>
              <a:t>()</a:t>
            </a:r>
            <a:r>
              <a:rPr lang="en-US" altLang="zh-CN" sz="2200"/>
              <a:t>{</a:t>
            </a:r>
            <a:endParaRPr lang="en-US" altLang="zh-CN" sz="2200"/>
          </a:p>
          <a:p>
            <a:pPr lvl="1" eaLnBrk="1" hangingPunct="1">
              <a:lnSpc>
                <a:spcPct val="90000"/>
              </a:lnSpc>
              <a:buNone/>
            </a:pPr>
            <a:r>
              <a:rPr lang="en-US" altLang="zh-CN" sz="2400"/>
              <a:t> </a:t>
            </a:r>
            <a:r>
              <a:rPr lang="zh-CN" altLang="en-US" sz="2400" dirty="0"/>
              <a:t>  </a:t>
            </a:r>
            <a:r>
              <a:rPr lang="en-US" altLang="zh-CN" sz="2400"/>
              <a:t> string  </a:t>
            </a:r>
            <a:r>
              <a:rPr lang="en-US" altLang="zh-CN" sz="2400" u="sng"/>
              <a:t>  </a:t>
            </a:r>
            <a:r>
              <a:rPr lang="en-US" altLang="zh-CN" sz="2400"/>
              <a:t>info="</a:t>
            </a:r>
            <a:r>
              <a:rPr lang="zh-CN" altLang="en-US" sz="2400" dirty="0"/>
              <a:t>学号</a:t>
            </a:r>
            <a:r>
              <a:rPr lang="en-US" altLang="zh-CN" sz="2400"/>
              <a:t>:“…;</a:t>
            </a:r>
            <a:endParaRPr lang="en-US" altLang="zh-CN" sz="2200"/>
          </a:p>
          <a:p>
            <a:pPr lvl="1" eaLnBrk="1" hangingPunct="1">
              <a:lnSpc>
                <a:spcPct val="90000"/>
              </a:lnSpc>
              <a:buNone/>
            </a:pPr>
            <a:r>
              <a:rPr lang="en-US" altLang="zh-CN" sz="2200"/>
              <a:t>}</a:t>
            </a:r>
            <a:endParaRPr lang="en-US" altLang="zh-CN" sz="2200"/>
          </a:p>
          <a:p>
            <a:pPr lvl="1" eaLnBrk="1" hangingPunct="1">
              <a:lnSpc>
                <a:spcPct val="90000"/>
              </a:lnSpc>
              <a:buNone/>
            </a:pPr>
            <a:r>
              <a:rPr lang="en-US" altLang="zh-CN" sz="2000"/>
              <a:t>}</a:t>
            </a:r>
            <a:endParaRPr lang="en-US" altLang="zh-CN" sz="2000"/>
          </a:p>
          <a:p>
            <a:pPr eaLnBrk="1" hangingPunct="1">
              <a:lnSpc>
                <a:spcPct val="90000"/>
              </a:lnSpc>
              <a:buNone/>
            </a:pPr>
            <a:endParaRPr lang="en-US" altLang="zh-CN" sz="2400"/>
          </a:p>
        </p:txBody>
      </p:sp>
      <p:sp>
        <p:nvSpPr>
          <p:cNvPr id="40968" name="AutoShape 4"/>
          <p:cNvSpPr/>
          <p:nvPr/>
        </p:nvSpPr>
        <p:spPr>
          <a:xfrm flipH="1">
            <a:off x="1847850" y="1268413"/>
            <a:ext cx="215900" cy="2736850"/>
          </a:xfrm>
          <a:prstGeom prst="rightBrace">
            <a:avLst>
              <a:gd name="adj1" fmla="val 67255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Arial" panose="020B0604020202020204" pitchFamily="34" charset="0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4438650" y="1268413"/>
            <a:ext cx="720725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970" name="TextBox 12"/>
          <p:cNvSpPr txBox="1"/>
          <p:nvPr/>
        </p:nvSpPr>
        <p:spPr>
          <a:xfrm>
            <a:off x="5159375" y="1052513"/>
            <a:ext cx="46101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b="1" dirty="0">
                <a:solidFill>
                  <a:srgbClr val="FF0000"/>
                </a:solidFill>
                <a:latin typeface="Arial" panose="020B0604020202020204" pitchFamily="34" charset="0"/>
              </a:rPr>
              <a:t>访问修饰符、类关键字、类名</a:t>
            </a:r>
            <a:r>
              <a:rPr lang="en-US" altLang="zh-CN" b="1">
                <a:solidFill>
                  <a:srgbClr val="FF0000"/>
                </a:solidFill>
                <a:latin typeface="Arial" panose="020B0604020202020204" pitchFamily="34" charset="0"/>
              </a:rPr>
              <a:t>(</a:t>
            </a:r>
            <a:r>
              <a:rPr lang="zh-CN" altLang="en-US" b="1" dirty="0">
                <a:solidFill>
                  <a:srgbClr val="FF0000"/>
                </a:solidFill>
                <a:latin typeface="Arial" panose="020B0604020202020204" pitchFamily="34" charset="0"/>
              </a:rPr>
              <a:t>首字母大写</a:t>
            </a:r>
            <a:r>
              <a:rPr lang="en-US" altLang="zh-CN" b="1">
                <a:solidFill>
                  <a:srgbClr val="FF0000"/>
                </a:solidFill>
                <a:latin typeface="Arial" panose="020B0604020202020204" pitchFamily="34" charset="0"/>
              </a:rPr>
              <a:t>)</a:t>
            </a:r>
            <a:endParaRPr lang="zh-CN" altLang="en-US" b="1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>
            <a:off x="4656138" y="1628775"/>
            <a:ext cx="12954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972" name="TextBox 14"/>
          <p:cNvSpPr txBox="1"/>
          <p:nvPr/>
        </p:nvSpPr>
        <p:spPr>
          <a:xfrm>
            <a:off x="5880100" y="1484313"/>
            <a:ext cx="3455988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b="1" dirty="0">
                <a:solidFill>
                  <a:srgbClr val="FF0000"/>
                </a:solidFill>
                <a:latin typeface="Arial" panose="020B0604020202020204" pitchFamily="34" charset="0"/>
              </a:rPr>
              <a:t>访问修饰符、字段类型、字段名</a:t>
            </a:r>
            <a:endParaRPr lang="zh-CN" altLang="en-US" b="1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cxnSp>
        <p:nvCxnSpPr>
          <p:cNvPr id="19" name="直接箭头连接符 18"/>
          <p:cNvCxnSpPr/>
          <p:nvPr/>
        </p:nvCxnSpPr>
        <p:spPr>
          <a:xfrm>
            <a:off x="6096000" y="2708275"/>
            <a:ext cx="576263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974" name="TextBox 19"/>
          <p:cNvSpPr txBox="1"/>
          <p:nvPr/>
        </p:nvSpPr>
        <p:spPr>
          <a:xfrm>
            <a:off x="6600825" y="2492375"/>
            <a:ext cx="424815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b="1" dirty="0">
                <a:solidFill>
                  <a:srgbClr val="FF0000"/>
                </a:solidFill>
                <a:latin typeface="Arial" panose="020B0604020202020204" pitchFamily="34" charset="0"/>
              </a:rPr>
              <a:t>访问修饰符、方法返回值类型、方法名</a:t>
            </a:r>
            <a:endParaRPr lang="zh-CN" altLang="en-US" b="1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cxnSp>
        <p:nvCxnSpPr>
          <p:cNvPr id="21" name="直接箭头连接符 20"/>
          <p:cNvCxnSpPr/>
          <p:nvPr/>
        </p:nvCxnSpPr>
        <p:spPr>
          <a:xfrm>
            <a:off x="6167438" y="3141663"/>
            <a:ext cx="936625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976" name="TextBox 22"/>
          <p:cNvSpPr txBox="1"/>
          <p:nvPr/>
        </p:nvSpPr>
        <p:spPr>
          <a:xfrm>
            <a:off x="7104063" y="2924175"/>
            <a:ext cx="1152525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b="1" dirty="0">
                <a:solidFill>
                  <a:srgbClr val="FF0000"/>
                </a:solidFill>
                <a:latin typeface="Arial" panose="020B0604020202020204" pitchFamily="34" charset="0"/>
              </a:rPr>
              <a:t> 方法体</a:t>
            </a:r>
            <a:endParaRPr lang="zh-CN" altLang="en-US" b="1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40977" name="TextBox 37"/>
          <p:cNvSpPr txBox="1"/>
          <p:nvPr/>
        </p:nvSpPr>
        <p:spPr>
          <a:xfrm>
            <a:off x="1526223" y="1989138"/>
            <a:ext cx="459740" cy="1152525"/>
          </a:xfrm>
          <a:prstGeom prst="rect">
            <a:avLst/>
          </a:prstGeom>
          <a:noFill/>
          <a:ln w="9525">
            <a:noFill/>
          </a:ln>
        </p:spPr>
        <p:txBody>
          <a:bodyPr vert="eaVert">
            <a:spAutoFit/>
          </a:bodyPr>
          <a:p>
            <a:r>
              <a:rPr lang="zh-CN" altLang="en-US" b="1" dirty="0">
                <a:latin typeface="Arial" panose="020B0604020202020204" pitchFamily="34" charset="0"/>
              </a:rPr>
              <a:t>定义类</a:t>
            </a:r>
            <a:endParaRPr lang="zh-CN" altLang="en-US" b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楷体_GB2312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1059</Words>
  <Application>WPS 演示</Application>
  <PresentationFormat>宽屏</PresentationFormat>
  <Paragraphs>67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8" baseType="lpstr">
      <vt:lpstr>Arial</vt:lpstr>
      <vt:lpstr>宋体</vt:lpstr>
      <vt:lpstr>Wingdings</vt:lpstr>
      <vt:lpstr>Arial Unicode MS</vt:lpstr>
      <vt:lpstr>Calibri Light</vt:lpstr>
      <vt:lpstr>Calibri</vt:lpstr>
      <vt:lpstr>微软雅黑</vt:lpstr>
      <vt:lpstr>楷体_GB2312</vt:lpstr>
      <vt:lpstr>Garamond</vt:lpstr>
      <vt:lpstr>楷体_GB2312</vt:lpstr>
      <vt:lpstr>Almonte Snow</vt:lpstr>
      <vt:lpstr>新宋体</vt:lpstr>
      <vt:lpstr>楷体_GB2312</vt:lpstr>
      <vt:lpstr>Edge</vt:lpstr>
      <vt:lpstr>程序3.1—创建类</vt:lpstr>
      <vt:lpstr>类</vt:lpstr>
      <vt:lpstr>知识点4 —类 (记笔记)</vt:lpstr>
      <vt:lpstr>C#定义类的通用格式（记笔记）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wongl</dc:creator>
  <cp:lastModifiedBy>wongl</cp:lastModifiedBy>
  <cp:revision>1</cp:revision>
  <dcterms:created xsi:type="dcterms:W3CDTF">2018-03-07T13:24:11Z</dcterms:created>
  <dcterms:modified xsi:type="dcterms:W3CDTF">2018-03-07T13:42:18Z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2052-10.1.0.6929</vt:lpwstr>
  </property>
</Properties>
</file>