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0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Users\pan39\Desktop\&#24037;&#20855;\&#32032;&#24615;&#27979;&#35797;\&#24555;&#36895;&#24130;.c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9E7BE-9749-4942-A1A8-739707876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3620" y="175160"/>
            <a:ext cx="8001000" cy="2971801"/>
          </a:xfrm>
        </p:spPr>
        <p:txBody>
          <a:bodyPr/>
          <a:lstStyle/>
          <a:p>
            <a:pPr algn="ctr"/>
            <a:r>
              <a:rPr lang="zh-CN" altLang="en-US" dirty="0"/>
              <a:t>由黎曼猜想引发的思考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FF326E-3538-4B56-A572-55D52DF8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2145" y="3437906"/>
            <a:ext cx="6400800" cy="1947333"/>
          </a:xfrm>
        </p:spPr>
        <p:txBody>
          <a:bodyPr/>
          <a:lstStyle/>
          <a:p>
            <a:r>
              <a:rPr lang="en-US" altLang="zh-CN" dirty="0"/>
              <a:t>————Miller-Rabin</a:t>
            </a:r>
            <a:r>
              <a:rPr lang="zh-CN" altLang="en-US" dirty="0"/>
              <a:t>素性测试</a:t>
            </a:r>
          </a:p>
        </p:txBody>
      </p:sp>
    </p:spTree>
    <p:extLst>
      <p:ext uri="{BB962C8B-B14F-4D97-AF65-F5344CB8AC3E}">
        <p14:creationId xmlns:p14="http://schemas.microsoft.com/office/powerpoint/2010/main" val="407898904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E26DB11-F171-4E1D-BCC3-24AE0098BF87}"/>
              </a:ext>
            </a:extLst>
          </p:cNvPr>
          <p:cNvSpPr txBox="1"/>
          <p:nvPr/>
        </p:nvSpPr>
        <p:spPr>
          <a:xfrm>
            <a:off x="2672937" y="3004457"/>
            <a:ext cx="6846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我是怎么注意到这个东西的</a:t>
            </a:r>
          </a:p>
        </p:txBody>
      </p:sp>
    </p:spTree>
    <p:extLst>
      <p:ext uri="{BB962C8B-B14F-4D97-AF65-F5344CB8AC3E}">
        <p14:creationId xmlns:p14="http://schemas.microsoft.com/office/powerpoint/2010/main" val="83487729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04E414-B8D6-4A5B-89FC-79E85C96B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8534400" cy="3615267"/>
          </a:xfrm>
        </p:spPr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Miller-Rabin</a:t>
            </a:r>
            <a:r>
              <a:rPr lang="zh-CN" altLang="en-US" dirty="0"/>
              <a:t>素性测试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E28499-40C8-4C46-9D83-EBD6CD354215}"/>
              </a:ext>
            </a:extLst>
          </p:cNvPr>
          <p:cNvSpPr txBox="1"/>
          <p:nvPr/>
        </p:nvSpPr>
        <p:spPr>
          <a:xfrm>
            <a:off x="1127108" y="2606478"/>
            <a:ext cx="100190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米勒</a:t>
            </a:r>
            <a:r>
              <a:rPr lang="en-US" altLang="zh-CN" dirty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拉宾素性检验是一种素数判定法则，利用随机化算法判断一个数是合数还是可能是素数。</a:t>
            </a:r>
            <a:endParaRPr lang="en-US" altLang="zh-CN" dirty="0">
              <a:solidFill>
                <a:schemeClr val="bg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卡内基梅隆大学的计算机系教授</a:t>
            </a:r>
            <a:r>
              <a:rPr lang="en-US" altLang="zh-CN" dirty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Gary Lee Miller</a:t>
            </a:r>
            <a:r>
              <a:rPr lang="zh-CN" altLang="en-US" dirty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首先提出了基于广义黎曼猜想的确定性算法，</a:t>
            </a:r>
            <a:endParaRPr lang="en-US" altLang="zh-CN" dirty="0">
              <a:solidFill>
                <a:schemeClr val="bg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由于广义黎曼猜想并没有被证明，其后由以色列耶路撒冷希伯来大学的</a:t>
            </a:r>
            <a:r>
              <a:rPr lang="en-US" altLang="zh-CN" dirty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Michael O. Rabin</a:t>
            </a:r>
            <a:r>
              <a:rPr lang="zh-CN" altLang="en-US" dirty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教</a:t>
            </a:r>
            <a:endParaRPr lang="en-US" altLang="zh-CN" dirty="0">
              <a:solidFill>
                <a:schemeClr val="bg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授作出修改，提出了不依赖于该假设的随机化算法。</a:t>
            </a:r>
          </a:p>
        </p:txBody>
      </p:sp>
    </p:spTree>
    <p:extLst>
      <p:ext uri="{BB962C8B-B14F-4D97-AF65-F5344CB8AC3E}">
        <p14:creationId xmlns:p14="http://schemas.microsoft.com/office/powerpoint/2010/main" val="223446509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0A32D0-035C-4F32-AF3C-816888C189D2}"/>
              </a:ext>
            </a:extLst>
          </p:cNvPr>
          <p:cNvSpPr txBox="1"/>
          <p:nvPr/>
        </p:nvSpPr>
        <p:spPr>
          <a:xfrm>
            <a:off x="1484416" y="8134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先导</a:t>
            </a:r>
            <a:r>
              <a:rPr lang="zh-CN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知识</a:t>
            </a:r>
            <a:r>
              <a:rPr lang="zh-CN" altLang="en-US" sz="2400" dirty="0"/>
              <a:t>补充：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C50DBB-AB2F-4D56-AF4F-8EF160F3A0B4}"/>
              </a:ext>
            </a:extLst>
          </p:cNvPr>
          <p:cNvSpPr txBox="1"/>
          <p:nvPr/>
        </p:nvSpPr>
        <p:spPr>
          <a:xfrm>
            <a:off x="2220685" y="2101933"/>
            <a:ext cx="28921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数学：</a:t>
            </a:r>
            <a:endParaRPr lang="en-US" altLang="zh-CN" sz="2000" dirty="0"/>
          </a:p>
          <a:p>
            <a:r>
              <a:rPr lang="en-US" altLang="zh-CN" sz="2000" dirty="0">
                <a:hlinkClick r:id="rId2" action="ppaction://hlinksldjump"/>
              </a:rPr>
              <a:t>1</a:t>
            </a:r>
            <a:r>
              <a:rPr lang="zh-CN" altLang="en-US" sz="2000" dirty="0">
                <a:hlinkClick r:id="rId2" action="ppaction://hlinksldjump"/>
              </a:rPr>
              <a:t>、费马小定理</a:t>
            </a:r>
            <a:endParaRPr lang="en-US" altLang="zh-CN" sz="2000" dirty="0"/>
          </a:p>
          <a:p>
            <a:r>
              <a:rPr lang="en-US" altLang="zh-CN" sz="2000" dirty="0">
                <a:hlinkClick r:id="rId3" action="ppaction://hlinksldjump"/>
              </a:rPr>
              <a:t>2</a:t>
            </a:r>
            <a:r>
              <a:rPr lang="zh-CN" altLang="en-US" sz="2000" dirty="0">
                <a:hlinkClick r:id="rId3" action="ppaction://hlinksldjump"/>
              </a:rPr>
              <a:t>、一个基本的数论符号</a:t>
            </a:r>
            <a:endParaRPr lang="en-US" altLang="zh-CN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9E15DF-6761-4C66-94C5-1A0CE0660CE1}"/>
              </a:ext>
            </a:extLst>
          </p:cNvPr>
          <p:cNvSpPr txBox="1"/>
          <p:nvPr/>
        </p:nvSpPr>
        <p:spPr>
          <a:xfrm>
            <a:off x="2327564" y="3829792"/>
            <a:ext cx="1364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程序：</a:t>
            </a:r>
            <a:endParaRPr lang="en-US" altLang="zh-CN" sz="20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zh-CN" sz="2000" dirty="0">
                <a:latin typeface="苹方 中等" panose="020B0400000000000000" pitchFamily="34" charset="-122"/>
                <a:ea typeface="苹方 中等" panose="020B0400000000000000" pitchFamily="34" charset="-122"/>
                <a:hlinkClick r:id="rId4" action="ppaction://hlinkfile"/>
              </a:rPr>
              <a:t>1</a:t>
            </a:r>
            <a:r>
              <a:rPr lang="zh-CN" altLang="en-US" sz="2000" dirty="0">
                <a:latin typeface="苹方 中等" panose="020B0400000000000000" pitchFamily="34" charset="-122"/>
                <a:ea typeface="苹方 中等" panose="020B0400000000000000" pitchFamily="34" charset="-122"/>
                <a:hlinkClick r:id="rId4" action="ppaction://hlinkfile"/>
              </a:rPr>
              <a:t>、快速幂</a:t>
            </a:r>
            <a:endParaRPr lang="en-US" altLang="zh-CN" sz="20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030311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5FA74-4820-4910-8821-52942A330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84" y="-186267"/>
            <a:ext cx="8534400" cy="3615267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小费马定理：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C05344-9A05-4190-9C55-CEAB45CB4699}"/>
              </a:ext>
            </a:extLst>
          </p:cNvPr>
          <p:cNvSpPr txBox="1"/>
          <p:nvPr/>
        </p:nvSpPr>
        <p:spPr>
          <a:xfrm>
            <a:off x="48394" y="2814801"/>
            <a:ext cx="91454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费马小定理是数论中的一个定理：假如 </a:t>
            </a:r>
            <a:r>
              <a:rPr lang="en-US" altLang="zh-CN" dirty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是一个整数</a:t>
            </a:r>
            <a:r>
              <a:rPr lang="en-US" altLang="zh-CN" dirty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, p</a:t>
            </a:r>
            <a:r>
              <a:rPr lang="zh-CN" altLang="en-US" dirty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是一个质数，那么       是</a:t>
            </a:r>
            <a:r>
              <a:rPr lang="en-US" altLang="zh-CN" dirty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p</a:t>
            </a:r>
            <a:r>
              <a:rPr lang="zh-CN" altLang="en-US" dirty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的倍数</a:t>
            </a:r>
          </a:p>
          <a:p>
            <a:endParaRPr lang="zh-CN" altLang="en-US" dirty="0">
              <a:solidFill>
                <a:schemeClr val="bg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如果</a:t>
            </a:r>
            <a:r>
              <a:rPr lang="en-US" altLang="zh-CN" dirty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不是</a:t>
            </a:r>
            <a:r>
              <a:rPr lang="en-US" altLang="zh-CN" dirty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p</a:t>
            </a:r>
            <a:r>
              <a:rPr lang="zh-CN" altLang="en-US" dirty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的倍数，则        是</a:t>
            </a:r>
            <a:r>
              <a:rPr lang="en-US" altLang="zh-CN" dirty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p</a:t>
            </a:r>
            <a:r>
              <a:rPr lang="zh-CN" altLang="en-US" dirty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的倍数</a:t>
            </a:r>
          </a:p>
          <a:p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A3646A8-4BC8-4E87-8F57-77DB2E31DA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548378"/>
              </p:ext>
            </p:extLst>
          </p:nvPr>
        </p:nvGraphicFramePr>
        <p:xfrm>
          <a:off x="7467600" y="2814801"/>
          <a:ext cx="481363" cy="30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317160" imgH="203040" progId="Equation.DSMT4">
                  <p:embed/>
                </p:oleObj>
              </mc:Choice>
              <mc:Fallback>
                <p:oleObj name="Equation" r:id="rId3" imgW="317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67600" y="2814801"/>
                        <a:ext cx="481363" cy="30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1F66E19-2661-45A8-B749-CF29E85763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449030"/>
              </p:ext>
            </p:extLst>
          </p:nvPr>
        </p:nvGraphicFramePr>
        <p:xfrm>
          <a:off x="6553200" y="37084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53200" y="37084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7D1BA90-707B-4350-95DB-368B39BE47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666148"/>
              </p:ext>
            </p:extLst>
          </p:nvPr>
        </p:nvGraphicFramePr>
        <p:xfrm>
          <a:off x="2477541" y="3353995"/>
          <a:ext cx="592230" cy="326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7" imgW="368280" imgH="203040" progId="Equation.DSMT4">
                  <p:embed/>
                </p:oleObj>
              </mc:Choice>
              <mc:Fallback>
                <p:oleObj name="Equation" r:id="rId7" imgW="368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77541" y="3353995"/>
                        <a:ext cx="592230" cy="3267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906822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B0DD24-9748-462F-8AEB-9818466E4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521" y="-121723"/>
            <a:ext cx="8534400" cy="3615267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同余：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E28B25-2AB4-47FC-BB7D-C9D71E805D2B}"/>
              </a:ext>
            </a:extLst>
          </p:cNvPr>
          <p:cNvSpPr txBox="1"/>
          <p:nvPr/>
        </p:nvSpPr>
        <p:spPr>
          <a:xfrm>
            <a:off x="1002298" y="2865625"/>
            <a:ext cx="101874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同余（英语：</a:t>
            </a:r>
            <a:r>
              <a:rPr lang="en-US" altLang="zh-CN" sz="2000" dirty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congruence modulo[1]</a:t>
            </a:r>
            <a:r>
              <a:rPr lang="zh-CN" altLang="en-US" sz="2000" dirty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，符号：≡）是数论中的一种等价关系</a:t>
            </a:r>
            <a:r>
              <a:rPr lang="en-US" altLang="zh-CN" sz="2000" dirty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[2]</a:t>
            </a:r>
            <a:r>
              <a:rPr lang="zh-CN" altLang="en-US" sz="2000" dirty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。当两个</a:t>
            </a:r>
            <a:endParaRPr lang="en-US" altLang="zh-CN" sz="2000" dirty="0">
              <a:solidFill>
                <a:schemeClr val="bg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整数除以同一个正整数，若得相同余数，则二整数同余。同余是抽象代数中的同余关系的</a:t>
            </a:r>
            <a:endParaRPr lang="en-US" altLang="zh-CN" sz="2000" dirty="0">
              <a:solidFill>
                <a:schemeClr val="bg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原型</a:t>
            </a:r>
            <a:r>
              <a:rPr lang="en-US" altLang="zh-CN" sz="2000" dirty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[3]</a:t>
            </a:r>
            <a:r>
              <a:rPr lang="zh-CN" altLang="en-US" sz="2000" dirty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。最先引用同余的概念与“≡”符号者为德国数学家高斯。</a:t>
            </a:r>
          </a:p>
        </p:txBody>
      </p:sp>
    </p:spTree>
    <p:extLst>
      <p:ext uri="{BB962C8B-B14F-4D97-AF65-F5344CB8AC3E}">
        <p14:creationId xmlns:p14="http://schemas.microsoft.com/office/powerpoint/2010/main" val="317433378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6365407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235</TotalTime>
  <Words>245</Words>
  <Application>Microsoft Office PowerPoint</Application>
  <PresentationFormat>宽屏</PresentationFormat>
  <Paragraphs>22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苹方 中等</vt:lpstr>
      <vt:lpstr>幼圆</vt:lpstr>
      <vt:lpstr>Century Gothic</vt:lpstr>
      <vt:lpstr>Wingdings 3</vt:lpstr>
      <vt:lpstr>切片</vt:lpstr>
      <vt:lpstr>MathType 6.0 Equation</vt:lpstr>
      <vt:lpstr>由黎曼猜想引发的思考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由黎曼猜想引发的思考</dc:title>
  <dc:creator>jim Raynor</dc:creator>
  <cp:lastModifiedBy>jim Raynor</cp:lastModifiedBy>
  <cp:revision>5</cp:revision>
  <dcterms:created xsi:type="dcterms:W3CDTF">2018-11-09T09:29:12Z</dcterms:created>
  <dcterms:modified xsi:type="dcterms:W3CDTF">2018-11-09T13:24:33Z</dcterms:modified>
</cp:coreProperties>
</file>