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5" r:id="rId3"/>
    <p:sldId id="286" r:id="rId4"/>
    <p:sldId id="474" r:id="rId5"/>
    <p:sldId id="492" r:id="rId6"/>
    <p:sldId id="493" r:id="rId7"/>
    <p:sldId id="508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261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>
        <p:scale>
          <a:sx n="75" d="100"/>
          <a:sy n="75" d="100"/>
        </p:scale>
        <p:origin x="-324" y="-120"/>
      </p:cViewPr>
      <p:guideLst>
        <p:guide orient="horz" pos="1614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83E3-574D-4E46-A03B-8CF84CA31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6FEC-2D5C-4E6F-8241-B9B75AE14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3703-E649-4DC5-AD2F-FA0FDEFC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FB42-CE7D-4CAE-A66B-1C960258EE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0013"/>
            <a:ext cx="83820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957263"/>
            <a:ext cx="3848100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957263"/>
            <a:ext cx="3849687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-252536" y="3003798"/>
            <a:ext cx="9577064" cy="2139702"/>
            <a:chOff x="-252536" y="3003798"/>
            <a:chExt cx="9577064" cy="2139702"/>
          </a:xfrm>
        </p:grpSpPr>
        <p:sp>
          <p:nvSpPr>
            <p:cNvPr id="5" name="Rectangle 4"/>
            <p:cNvSpPr/>
            <p:nvPr/>
          </p:nvSpPr>
          <p:spPr>
            <a:xfrm>
              <a:off x="0" y="3363838"/>
              <a:ext cx="9144000" cy="1779662"/>
            </a:xfrm>
            <a:prstGeom prst="rect">
              <a:avLst/>
            </a:prstGeom>
            <a:gradFill>
              <a:gsLst>
                <a:gs pos="100000">
                  <a:srgbClr val="7D8496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252536" y="3003798"/>
              <a:ext cx="957706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7374206" y="3533400"/>
              <a:ext cx="1007700" cy="144053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56176" y="3956489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讲解  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李飞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605" y="1448435"/>
            <a:ext cx="751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九</a:t>
            </a: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</a:t>
            </a:r>
            <a:r>
              <a:rPr lang="en-US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GUI</a:t>
            </a:r>
            <a:r>
              <a:rPr lang="zh-CN" altLang="en-US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开发</a:t>
            </a:r>
            <a:endParaRPr lang="zh-CN" altLang="en-US" sz="3600" dirty="0">
              <a:solidFill>
                <a:srgbClr val="4A4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1120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使用按钮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按钮可以通过用户激活而执行某个动作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Lazy Buttons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、创建根窗体和框架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from tkinter import *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root = Tk()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root.title("Lazy Buttons")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root.geometry("200x85")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app = Frame(root)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app.grid()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创建按钮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bttn1 = Button(app, text = "I do nothing!")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bttn2 = Button(app)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bttn2.configure(text = "Me too!")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configure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bttn3["text"]= "Same here!"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用类似字典的方式修改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进入根窗体事件循环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root.mainloop()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2404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利用类创建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GUI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5892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lazy_button2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程序：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lazy_button2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lazy_button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的面向对象版本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 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tkinter</a:t>
            </a:r>
            <a:endParaRPr lang="en-US" altLang="zh-CN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 </a:t>
            </a:r>
            <a:r>
              <a:rPr lang="zh-CN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类，创建一个基于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Frame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类，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对象作为容器承载所有的按钮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  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定义构造器：    def __init__(self, master):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super(Application, self).__init__(master)    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self.create_widgets()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 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定义一个创建小部件的方法，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bttn1</a:t>
            </a:r>
            <a:r>
              <a:rPr lang="zh-CN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bttn2</a:t>
            </a:r>
            <a:r>
              <a:rPr lang="zh-CN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bttn3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都是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对象的特征，在创建这些按钮的时候，传入它们构造器的是s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elf,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于是这个Appl</a:t>
            </a:r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ication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对象就成为这些按钮的容器。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  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</a:t>
            </a:r>
            <a:r>
              <a:rPr lang="en-US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en-US" sz="19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对象。</a:t>
            </a:r>
            <a:endParaRPr lang="zh-CN" altLang="en-US" sz="19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53632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将小部件与事件处理器绑定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Click Counter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程序介绍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twinter,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类，</a:t>
            </a:r>
            <a:endParaRPr lang="zh-CN" altLang="zh-CN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增加 self.bttn_clicks = 0  增加记录用户点击次数</a:t>
            </a:r>
            <a:endParaRPr lang="zh-CN" altLang="zh-CN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的特性。</a:t>
            </a:r>
            <a:endParaRPr lang="zh-CN" altLang="zh-CN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绑定事件处理器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self.bttn["command"] = self.update_count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创建事件处理器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def update_count(self):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   self.bttn_clicks += 1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   self.bttn["text"] = "Total Clicks: " +      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   str(self.bttn_clicks)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44500" y="-59690"/>
            <a:ext cx="772731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Text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和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Entry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小部件及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Grid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布局管理器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22860" y="664845"/>
            <a:ext cx="92519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用于获取或显示单行文本，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获取或显示多行文本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用于对小部件合理布局，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Longevity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程序，输入正确密码，显示长寿的秘诀。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布局管理器放置小部件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self.inst_lbl = Label(self, text = "Enter password for the secret of longevity")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self.inst_lbl.grid(row = 0, column = 0, columnspan = 2, sticky = W)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指定位置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060700" y="1675765"/>
          <a:ext cx="3021965" cy="179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019425" imgH="1790700" progId="Paint.Picture">
                  <p:embed/>
                </p:oleObj>
              </mc:Choice>
              <mc:Fallback>
                <p:oleObj name="" r:id="rId1" imgW="3019425" imgH="17907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1675765"/>
                        <a:ext cx="3021965" cy="179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8238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Grid()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调整布局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115" y="650240"/>
            <a:ext cx="68726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self.bttn1 = Button(self, text = "row=0,column=0")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self.bttn1.grid(row = 0, column = 0)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self.bttn2 = Button(self, text = "row=0,column=1")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self.bttn2.grid(row = 0, column = 1)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rowspan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显示跨越几行，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sticky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显示左对齐还是右对齐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49555" y="770255"/>
          <a:ext cx="2526030" cy="135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057525" imgH="1800225" progId="Paint.Picture">
                  <p:embed/>
                </p:oleObj>
              </mc:Choice>
              <mc:Fallback>
                <p:oleObj name="" r:id="rId1" imgW="3057525" imgH="1800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" y="770255"/>
                        <a:ext cx="2526030" cy="135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9555" y="2397125"/>
            <a:ext cx="23837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Entry</a:t>
            </a: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小部件</a:t>
            </a:r>
            <a:endParaRPr lang="zh-CN" altLang="en-US" sz="24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785" y="3042285"/>
            <a:ext cx="5473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self.pw_ent = Entry(self)</a:t>
            </a:r>
            <a:endParaRPr lang="zh-CN" altLang="en-US"/>
          </a:p>
          <a:p>
            <a:r>
              <a:rPr lang="zh-CN" altLang="en-US"/>
              <a:t>self.pw_ent.grid(row = 1, column = 1, sticky = W)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9555" y="351155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创建提交按钮</a:t>
            </a:r>
            <a:endParaRPr lang="zh-CN" altLang="en-US" sz="24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9905" y="4122420"/>
            <a:ext cx="7439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self.submit_bttn = Button(self, text = "Submit", command = self.reveal)</a:t>
            </a:r>
            <a:endParaRPr lang="zh-CN" altLang="en-US"/>
          </a:p>
          <a:p>
            <a:r>
              <a:rPr lang="zh-CN" altLang="en-US"/>
              <a:t> self.submit_bttn.grid(row = 2, column = 0, sticky = W)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18300" y="3687445"/>
            <a:ext cx="590550" cy="259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绑定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>
            <a:off x="7013575" y="3946525"/>
            <a:ext cx="108712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311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Text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小部件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655955"/>
            <a:ext cx="8361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self.secret_txt = Text(self, width = 35, height = 5, wrap = WORD)</a:t>
            </a:r>
            <a:endParaRPr lang="zh-CN" altLang="en-US"/>
          </a:p>
          <a:p>
            <a:r>
              <a:rPr lang="zh-CN" altLang="en-US"/>
              <a:t>        self.secret_txt.grid(row = 3, column = 0, columnspan = 2, sticky = W)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1129665"/>
            <a:ext cx="50539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利用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Entry</a:t>
            </a: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或者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Text</a:t>
            </a: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获取或者显示文本</a:t>
            </a:r>
            <a:endParaRPr lang="zh-CN" altLang="en-US" sz="24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8360" y="1648460"/>
            <a:ext cx="503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contents = self.pw_ent.get()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774825"/>
            <a:ext cx="37674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Text</a:t>
            </a: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部件中删除和插入文本</a:t>
            </a:r>
            <a:endParaRPr lang="zh-CN" altLang="en-US" sz="24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2419985"/>
            <a:ext cx="4692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self.secret_txt.delete(0.0, END)</a:t>
            </a:r>
            <a:endParaRPr lang="zh-CN" altLang="en-US"/>
          </a:p>
          <a:p>
            <a:r>
              <a:rPr lang="zh-CN" altLang="en-US"/>
              <a:t>        self.secret_txt.insert(0.0, message)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" y="2884805"/>
            <a:ext cx="1402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结尾工作</a:t>
            </a:r>
            <a:endParaRPr lang="zh-CN" altLang="en-US" sz="24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8360" y="3529965"/>
            <a:ext cx="70167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root = Tk()</a:t>
            </a:r>
            <a:endParaRPr lang="zh-CN" altLang="en-US"/>
          </a:p>
          <a:p>
            <a:r>
              <a:rPr lang="zh-CN" altLang="en-US"/>
              <a:t>root.title("Longevity")</a:t>
            </a:r>
            <a:endParaRPr lang="zh-CN" altLang="en-US"/>
          </a:p>
          <a:p>
            <a:r>
              <a:rPr lang="zh-CN" altLang="en-US"/>
              <a:t>root.geometry("300x150")</a:t>
            </a:r>
            <a:endParaRPr lang="zh-CN" altLang="en-US"/>
          </a:p>
          <a:p>
            <a:r>
              <a:rPr lang="zh-CN" altLang="en-US"/>
              <a:t>app = Application(root)</a:t>
            </a:r>
            <a:endParaRPr lang="zh-CN" altLang="en-US"/>
          </a:p>
          <a:p>
            <a:r>
              <a:rPr lang="zh-CN" altLang="en-US"/>
              <a:t>root.mainloop()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518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使用复选框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0" y="614045"/>
            <a:ext cx="33223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复选框用于同时选择多个选项</a:t>
            </a:r>
            <a:endParaRPr lang="zh-CN" altLang="en-US"/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377055" y="313055"/>
          <a:ext cx="2176145" cy="157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76550" imgH="2247900" progId="Paint.Picture">
                  <p:embed/>
                </p:oleObj>
              </mc:Choice>
              <mc:Fallback>
                <p:oleObj name="" r:id="rId1" imgW="2876550" imgH="2247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7055" y="313055"/>
                        <a:ext cx="2176145" cy="157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57630" y="1637665"/>
            <a:ext cx="6176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Label(self,</a:t>
            </a:r>
            <a:endParaRPr lang="zh-CN" altLang="en-US"/>
          </a:p>
          <a:p>
            <a:r>
              <a:rPr lang="zh-CN" altLang="en-US"/>
              <a:t>              text = "Choose your favorite movie types"</a:t>
            </a:r>
            <a:endParaRPr lang="zh-CN" altLang="en-US"/>
          </a:p>
          <a:p>
            <a:r>
              <a:rPr lang="zh-CN" altLang="en-US"/>
              <a:t>              ).grid(row = 0, column = 0, sticky = W)</a:t>
            </a:r>
            <a:endParaRPr lang="zh-CN" altLang="en-US"/>
          </a:p>
          <a:p>
            <a:r>
              <a:rPr lang="zh-CN" altLang="en-US"/>
              <a:t>这里没有赋给变量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2160" y="778510"/>
            <a:ext cx="264604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uFillTx/>
                <a:latin typeface="Times New Roman" panose="02020603050405020304" charset="0"/>
                <a:sym typeface="+mn-ea"/>
              </a:rPr>
              <a:t> Movie Chooser </a:t>
            </a:r>
            <a:r>
              <a:rPr lang="zh-CN" altLang="en-US" sz="2000">
                <a:uFillTx/>
                <a:latin typeface="Times New Roman" panose="02020603050405020304" charset="0"/>
                <a:sym typeface="+mn-ea"/>
              </a:rPr>
              <a:t>程序：</a:t>
            </a:r>
            <a:endParaRPr lang="zh-CN" altLang="en-US" sz="20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2160" y="1173480"/>
            <a:ext cx="1198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创建标签</a:t>
            </a:r>
            <a:endParaRPr lang="zh-CN" altLang="en-US" sz="20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160" y="2684145"/>
            <a:ext cx="399288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创建复选框并获取复选框状态</a:t>
            </a:r>
            <a:endParaRPr lang="zh-CN" altLang="en-US" sz="20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100" y="3135630"/>
            <a:ext cx="49269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self.likes_comedy = BooleanVar()</a:t>
            </a:r>
            <a:endParaRPr lang="zh-CN" altLang="en-US"/>
          </a:p>
          <a:p>
            <a:r>
              <a:rPr lang="zh-CN" altLang="en-US"/>
              <a:t>        Checkbutton(self,</a:t>
            </a:r>
            <a:endParaRPr lang="zh-CN" altLang="en-US"/>
          </a:p>
          <a:p>
            <a:r>
              <a:rPr lang="zh-CN" altLang="en-US"/>
              <a:t>                    text = "Comedy",</a:t>
            </a:r>
            <a:endParaRPr lang="zh-CN" altLang="en-US"/>
          </a:p>
          <a:p>
            <a:r>
              <a:rPr lang="zh-CN" altLang="en-US"/>
              <a:t>                    variable = self.likes_comedy,</a:t>
            </a:r>
            <a:endParaRPr lang="zh-CN" altLang="en-US"/>
          </a:p>
          <a:p>
            <a:r>
              <a:rPr lang="zh-CN" altLang="en-US"/>
              <a:t>                    command = self.update_text</a:t>
            </a:r>
            <a:endParaRPr lang="zh-CN" altLang="en-US"/>
          </a:p>
          <a:p>
            <a:r>
              <a:rPr lang="zh-CN" altLang="en-US"/>
              <a:t>                    ).grid(row = 2, column = 0, sticky = W)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518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使用单选框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一次送一组选项中，只能选一个，选择单选框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Movie Chooser2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程序：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准备工作：引入模块、编写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APPlocation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类，定义构造器。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创建单选框，并获取选定值：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Radiobutton(self,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text = "Comedy",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variable = self.favorite,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value = "comedy.",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command = self.update_text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).grid(row = 2, column = 0, sticky = W)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26745" y="2580640"/>
          <a:ext cx="2348865" cy="19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895600" imgH="2247900" progId="Paint.Picture">
                  <p:embed/>
                </p:oleObj>
              </mc:Choice>
              <mc:Fallback>
                <p:oleObj name="" r:id="rId1" imgW="2895600" imgH="2247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745" y="2580640"/>
                        <a:ext cx="2348865" cy="190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5229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Mad Lib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程序详解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2)Application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类的构造器方法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3)Application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create_widgets()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4)Application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tell_story()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程序主体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90" y="2571751"/>
            <a:ext cx="7340625" cy="2571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 bwMode="auto">
          <a:xfrm>
            <a:off x="2100580" y="1422400"/>
            <a:ext cx="5020945" cy="1361440"/>
            <a:chOff x="3288640" y="1133560"/>
            <a:chExt cx="4618717" cy="1363155"/>
          </a:xfrm>
        </p:grpSpPr>
        <p:sp>
          <p:nvSpPr>
            <p:cNvPr id="4" name="Rectangle 3"/>
            <p:cNvSpPr/>
            <p:nvPr/>
          </p:nvSpPr>
          <p:spPr>
            <a:xfrm>
              <a:off x="3772102" y="1861296"/>
              <a:ext cx="4135255" cy="49235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 第十章  图形图像开发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88640" y="1133560"/>
              <a:ext cx="1018227" cy="5843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50" dirty="0">
                  <a:ln w="11430"/>
                  <a:gradFill>
                    <a:gsLst>
                      <a:gs pos="25000">
                        <a:srgbClr val="FF0000"/>
                      </a:gs>
                      <a:gs pos="100000">
                        <a:srgbClr val="C0000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下节</a:t>
              </a:r>
              <a:endParaRPr lang="en-US" altLang="zh-CN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7349" y="2096149"/>
              <a:ext cx="184756" cy="400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b="1" spc="-5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220" y="393700"/>
            <a:ext cx="5601970" cy="623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Mad Lib</a:t>
            </a:r>
            <a:r>
              <a:rPr lang="zh-CN" altLang="en-US" sz="17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游戏介绍</a:t>
            </a:r>
            <a:endParaRPr lang="zh-CN" altLang="en-US" sz="17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</a:t>
            </a: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GUI</a:t>
            </a: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设计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理解事件驱动编程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使用根窗体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使用标签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使用按钮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利用类创建</a:t>
            </a: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GUI</a:t>
            </a:r>
            <a:endParaRPr lang="en-US" altLang="zh-CN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将小部件与事件处理器绑定起来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Entry</a:t>
            </a: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小部件以及</a:t>
            </a: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Grid</a:t>
            </a: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布局管理器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使用复选框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使用单选框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Mad Lib</a:t>
            </a:r>
            <a:r>
              <a:rPr lang="zh-CN" altLang="en-US" sz="17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程序讲解</a:t>
            </a:r>
            <a:endParaRPr lang="zh-CN" altLang="en-US" sz="17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3162057" y="-18008"/>
            <a:ext cx="11272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endParaRPr lang="en-US" altLang="zh-CN" sz="3200" b="1" spc="50" dirty="0">
              <a:ln w="11430"/>
              <a:gradFill>
                <a:gsLst>
                  <a:gs pos="25000">
                    <a:srgbClr val="FF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5229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Mad Lib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游戏介绍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308292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Mad Lib可以在用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户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的帮助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编出一个故事。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户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提供一个人名、一个名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、一个动词，然后从给定的那些形容词中选几个出来，最后再选一个身体部位。程序在得到所有这终信息之后，就会利用它们来创建一个故事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3743325" y="770255"/>
          <a:ext cx="5223510" cy="33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219700" imgH="3343275" progId="Paint.Picture">
                  <p:embed/>
                </p:oleObj>
              </mc:Choice>
              <mc:Fallback>
                <p:oleObj name="" r:id="rId1" imgW="5219700" imgH="33432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3325" y="770255"/>
                        <a:ext cx="5223510" cy="334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2404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什么是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GUI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设计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533525" y="2860040"/>
            <a:ext cx="662305" cy="128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59790" y="2931795"/>
            <a:ext cx="68770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按钮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9790" y="1419860"/>
            <a:ext cx="68770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标签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547495" y="1419860"/>
            <a:ext cx="57658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59790" y="-327025"/>
            <a:ext cx="68770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按钮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9850" y="554355"/>
            <a:ext cx="127444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单行文本框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14" name="对象 13"/>
          <p:cNvGraphicFramePr/>
          <p:nvPr/>
        </p:nvGraphicFramePr>
        <p:xfrm>
          <a:off x="2124075" y="975360"/>
          <a:ext cx="5223510" cy="33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5219700" imgH="3343275" progId="Paint.Picture">
                  <p:embed/>
                </p:oleObj>
              </mc:Choice>
              <mc:Fallback>
                <p:oleObj name="" r:id="rId1" imgW="5219700" imgH="33432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975360"/>
                        <a:ext cx="5223510" cy="334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4361815" y="770255"/>
            <a:ext cx="155575" cy="79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412355" y="2133600"/>
            <a:ext cx="916305" cy="206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复选框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17" name="直接箭头连接符 16"/>
          <p:cNvCxnSpPr>
            <a:stCxn id="16" idx="1"/>
          </p:cNvCxnSpPr>
          <p:nvPr/>
        </p:nvCxnSpPr>
        <p:spPr>
          <a:xfrm flipH="1">
            <a:off x="6372225" y="2237105"/>
            <a:ext cx="1040130" cy="4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38670" y="554355"/>
            <a:ext cx="67754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框架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308215" y="734060"/>
            <a:ext cx="10414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12355" y="2468880"/>
            <a:ext cx="916305" cy="206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单选框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5868035" y="2499995"/>
            <a:ext cx="1479550" cy="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40625" y="3574415"/>
            <a:ext cx="879475" cy="508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多行文本框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6372225" y="3508375"/>
            <a:ext cx="116840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1920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Tkinter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模块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857250"/>
          <a:ext cx="63988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481455"/>
                <a:gridCol w="3408680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tkinter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Frame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承载其他的</a:t>
                      </a:r>
                      <a:r>
                        <a:rPr lang="en-US" altLang="zh-CN"/>
                        <a:t>GUI</a:t>
                      </a: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标签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Label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显示不可编辑的文本或图标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按钮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Button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当用户点击激活时执行一个动作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</a:t>
                      </a:r>
                      <a:r>
                        <a:rPr lang="zh-CN" altLang="en-US"/>
                        <a:t>行文本框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Entry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接受并显示一行文本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多</a:t>
                      </a:r>
                      <a:r>
                        <a:rPr lang="zh-CN" altLang="en-US"/>
                        <a:t>行文本框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接受并显示多行文本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复选框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Checkbutton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允许用户选择或反选一个选项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单选框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Radiobutton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允许用户从多个选项中选择一个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602805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理解事件驱动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(</a:t>
            </a:r>
            <a:r>
              <a:rPr lang="en-US" altLang="zh-CN" sz="3200" dirty="0" smtClean="0"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event driven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编程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9790" y="-327025"/>
            <a:ext cx="687705" cy="215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按钮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4615" y="1339215"/>
            <a:ext cx="796925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1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0010" y="1322070"/>
            <a:ext cx="149606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事件处理器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31540" y="1491615"/>
            <a:ext cx="157226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4615" y="770255"/>
            <a:ext cx="796925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uFillTx/>
              </a:rPr>
              <a:t>event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010" y="770255"/>
            <a:ext cx="149606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uFillTx/>
              </a:rPr>
              <a:t>event handler 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69640" y="1190625"/>
            <a:ext cx="1496060" cy="3009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绑定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 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34615" y="1936115"/>
            <a:ext cx="796925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2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34615" y="2601595"/>
            <a:ext cx="796925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3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4615" y="3249295"/>
            <a:ext cx="796925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4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0010" y="1936115"/>
            <a:ext cx="149606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事件处理器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60010" y="2601595"/>
            <a:ext cx="149606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事件处理器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60010" y="3249295"/>
            <a:ext cx="149606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事件处理器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cxnSp>
        <p:nvCxnSpPr>
          <p:cNvPr id="34" name="直接箭头连接符 33"/>
          <p:cNvCxnSpPr>
            <a:endCxn id="31" idx="1"/>
          </p:cNvCxnSpPr>
          <p:nvPr/>
        </p:nvCxnSpPr>
        <p:spPr>
          <a:xfrm>
            <a:off x="3431540" y="2103755"/>
            <a:ext cx="172847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1"/>
          </p:cNvCxnSpPr>
          <p:nvPr/>
        </p:nvCxnSpPr>
        <p:spPr>
          <a:xfrm flipV="1">
            <a:off x="3393440" y="2086610"/>
            <a:ext cx="1766570" cy="68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393440" y="3382645"/>
            <a:ext cx="157226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>
            <a:off x="2019935" y="1491615"/>
            <a:ext cx="614680" cy="1936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7495" y="1953895"/>
            <a:ext cx="433705" cy="1012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消息队列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7200" y="3550285"/>
            <a:ext cx="79609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先定义对象、事件、事件处理器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启动事件循环在等待消息（事件）队列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 消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息队列中，新增消息后，表示有事件进入，运行相应的事件处理器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518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创建根窗体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GUI程序的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是它的根窗体(root window)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其他的GUI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素都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在上面的，如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果把GUI想象成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棵树，那么根窗体就是树根。虽然树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以向各个方向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出枝丫，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但那些枝桠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都是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接或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接地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定在这个树根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的.，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1696720"/>
            <a:ext cx="337756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Simple GUI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程序：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785110"/>
            <a:ext cx="27787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IDLE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运行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）双击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94860" y="2836545"/>
            <a:ext cx="27787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c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）控制台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d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GUI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根窗框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7116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Simple GUI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程序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664845"/>
            <a:ext cx="83623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from tkinter import *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root = Tk()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修整根窗体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root.title("Simple GUI")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root.geometry("200x100")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zh-CN" altLang="en-US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进入根窗体事件循环</a:t>
            </a:r>
            <a:endParaRPr lang="zh-CN" altLang="en-US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root.mainloop()</a:t>
            </a:r>
            <a:endParaRPr lang="en-US" altLang="zh-CN" sz="24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6565" y="-59690"/>
            <a:ext cx="21120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sym typeface="+mn-ea"/>
              </a:rPr>
              <a:t>使用标签</a:t>
            </a:r>
            <a:endParaRPr lang="zh-CN" altLang="zh-CN" sz="3200" dirty="0" smtClean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标签是不能修改的文字或者图标，点击也没有反应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033145"/>
            <a:ext cx="836231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Labeler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引入模块与创建根窗体：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from tkinter import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root = Tk()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root.title("Labeler")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root.geometry("200x50")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创建框架：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app = Frame(root)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#root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是框架的容器，也是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app.grid()    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#grid()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是布局控制器，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里的小部件都有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创建标签：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lbl = Label(app, text = "I'm a label!") #app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是容器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lbl.grid()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进入根窗体的事件循环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root.mainloop()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4404</Words>
  <Application>WPS 演示</Application>
  <PresentationFormat>全屏显示(16:9)</PresentationFormat>
  <Paragraphs>375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幼圆</vt:lpstr>
      <vt:lpstr>华文细黑</vt:lpstr>
      <vt:lpstr>华文楷体</vt:lpstr>
      <vt:lpstr>Times New Roman</vt:lpstr>
      <vt:lpstr>楷体</vt:lpstr>
      <vt:lpstr>Calibri</vt:lpstr>
      <vt:lpstr>微软雅黑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Godfrey-wanke</dc:creator>
  <cp:lastModifiedBy>Administrator</cp:lastModifiedBy>
  <cp:revision>74</cp:revision>
  <dcterms:created xsi:type="dcterms:W3CDTF">2016-03-11T02:29:00Z</dcterms:created>
  <dcterms:modified xsi:type="dcterms:W3CDTF">2018-02-14T02:31:50Z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