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5" r:id="rId3"/>
    <p:sldId id="286" r:id="rId4"/>
    <p:sldId id="330" r:id="rId5"/>
    <p:sldId id="331" r:id="rId6"/>
    <p:sldId id="332" r:id="rId7"/>
    <p:sldId id="376" r:id="rId8"/>
    <p:sldId id="377" r:id="rId9"/>
    <p:sldId id="379" r:id="rId10"/>
    <p:sldId id="378" r:id="rId11"/>
    <p:sldId id="381" r:id="rId12"/>
    <p:sldId id="382" r:id="rId13"/>
    <p:sldId id="380" r:id="rId14"/>
    <p:sldId id="333" r:id="rId15"/>
    <p:sldId id="432" r:id="rId16"/>
    <p:sldId id="433" r:id="rId17"/>
    <p:sldId id="444" r:id="rId18"/>
    <p:sldId id="435" r:id="rId19"/>
    <p:sldId id="434" r:id="rId20"/>
    <p:sldId id="436" r:id="rId21"/>
    <p:sldId id="437" r:id="rId22"/>
    <p:sldId id="438" r:id="rId23"/>
    <p:sldId id="439" r:id="rId24"/>
    <p:sldId id="293" r:id="rId25"/>
    <p:sldId id="288" r:id="rId26"/>
    <p:sldId id="294" r:id="rId27"/>
    <p:sldId id="297" r:id="rId28"/>
    <p:sldId id="261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>
        <p:scale>
          <a:sx n="75" d="100"/>
          <a:sy n="75" d="100"/>
        </p:scale>
        <p:origin x="192" y="42"/>
      </p:cViewPr>
      <p:guideLst>
        <p:guide orient="horz" pos="1620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FFBDCA1-AB82-4BFB-B160-77AB14962030}" type="datetimeFigureOut">
              <a:rPr lang="zh-CN" altLang="en-US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1CA450D-EF8C-4558-B3C1-32A9C2A3B1E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33DD4-CCF5-4DBD-8AD2-3B25BE473F3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85BC-E93A-4312-BC6B-D9FE97A431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BCEB8-BD1E-42A6-A8D8-038DDE24DCE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8CDD9-816C-4D0D-852E-5297E34BAC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CCE6-9E10-4F73-8FFD-51C81DCAF2A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4DAA-4218-4F4F-BB36-EA8296A7B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7C10-A3B4-4CC0-BAE3-454F25510A6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A17D-D308-4EF7-B59D-67A23CFEA2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0013"/>
            <a:ext cx="83820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957263"/>
            <a:ext cx="3848100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957263"/>
            <a:ext cx="3849687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A2B6-4579-486A-8300-F28AA9A25E9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C22C-7F0B-4392-9B71-99D1C25D86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601C-AA50-45F7-875E-9BE185C403E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1CE06-5817-4BA1-8E3A-73290AA9A3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0B17-BE80-42B8-8BF3-42D08FEBE09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83E8-B440-4251-BEFF-696E0D5CD5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04C0E-DEDC-46DB-ABD0-AB28425491EE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DFD84-5601-42F1-BD83-7A2E08A2A0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66DA-F21C-40CD-8F1E-3DD52C92400D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3640-A02F-4B29-A37D-7EC8B341D1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E3608-BA7F-4510-ABBC-FAAE2B85C40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DA49-6823-4CA6-9976-B6EA03ECEA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90FCC-ACE7-4577-9F9C-8BB954D40E4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A8C80-A6CC-4237-A685-D6283A40B7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1251F-4EB7-48B2-A078-9F461AD1C1A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6E86-DA48-4CEC-BCF1-2C3F98DD27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0DEDB-7B06-44E5-9B64-E6611CB45A8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82CB11-4144-4082-BAD6-A9470BBE81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 bwMode="auto">
          <a:xfrm>
            <a:off x="-252413" y="3003550"/>
            <a:ext cx="9577388" cy="2139950"/>
            <a:chOff x="-252536" y="3003798"/>
            <a:chExt cx="9577064" cy="2139702"/>
          </a:xfrm>
        </p:grpSpPr>
        <p:sp>
          <p:nvSpPr>
            <p:cNvPr id="5" name="Rectangle 4"/>
            <p:cNvSpPr/>
            <p:nvPr/>
          </p:nvSpPr>
          <p:spPr>
            <a:xfrm>
              <a:off x="-132" y="3364119"/>
              <a:ext cx="9143691" cy="1779381"/>
            </a:xfrm>
            <a:prstGeom prst="rect">
              <a:avLst/>
            </a:prstGeom>
            <a:gradFill>
              <a:gsLst>
                <a:gs pos="100000">
                  <a:srgbClr val="7D8496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252536" y="3003798"/>
              <a:ext cx="9577064" cy="3603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 flipH="1">
              <a:off x="7374206" y="3533400"/>
              <a:ext cx="1007700" cy="144053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6155985" y="3956188"/>
              <a:ext cx="1439814" cy="338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讲解    李飞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288" y="1447800"/>
            <a:ext cx="751840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十二</a:t>
            </a: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数据分析与程序设计</a:t>
            </a:r>
            <a:endParaRPr lang="zh-CN" sz="3600" dirty="0">
              <a:solidFill>
                <a:srgbClr val="4A4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375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集合计算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8060"/>
            <a:ext cx="6476365" cy="2286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375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线性代数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703580"/>
            <a:ext cx="7000240" cy="36188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44106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numpy.random</a:t>
            </a:r>
            <a:r>
              <a:rPr lang="zh-CN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函数</a:t>
            </a:r>
            <a:endParaRPr lang="zh-CN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922655"/>
            <a:ext cx="6314440" cy="28187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3420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pandas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基本使用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770255"/>
            <a:ext cx="83934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两个主要数据结构：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Series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和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Series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是一种类似于一维数组的对象，它由一组数据（各种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numpy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数据类型）以及一组相关的数据标签（即索引）组成。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Series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的字符串表现形式为：索引在左边，值在右边。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与普通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numpy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数组相比，可以通过索引的方式选取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Series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的单个或一组值。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19989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Dataframe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770255"/>
            <a:ext cx="8393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D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ataframee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是一个表格型的数据结构，它含有一组有序的列，每列可以是不同的值类型（数值、字符串、布尔值等）。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即有行索引也有列索引，它可以被看做由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Series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组成的字典（共用同一个索引）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构建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的方法有很多，最</a:t>
            </a:r>
            <a:r>
              <a:rPr lang="zh-CN" altLang="en-US" sz="2000">
                <a:uFillTx/>
                <a:sym typeface="+mn-ea"/>
              </a:rPr>
              <a:t>常用的一种是直接传入一个由等长列表或</a:t>
            </a:r>
            <a:r>
              <a:rPr lang="en-US" altLang="zh-CN" sz="2000">
                <a:uFillTx/>
                <a:sym typeface="+mn-ea"/>
              </a:rPr>
              <a:t>Numpy</a:t>
            </a:r>
            <a:r>
              <a:rPr lang="zh-CN" altLang="en-US" sz="2000">
                <a:uFillTx/>
                <a:sym typeface="+mn-ea"/>
              </a:rPr>
              <a:t>数组组成的字典。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另一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种常见的数据形式是嵌套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字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典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也就是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字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典的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字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典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46773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Pandas的索引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对象</a:t>
            </a:r>
            <a:r>
              <a:rPr lang="zh-CN" altLang="zh-CN" sz="3200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zh-CN" altLang="zh-CN" sz="3200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930" y="701675"/>
            <a:ext cx="89439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pandas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的索引对象负责管理轴标签和其他元数据(比如轴名称等)。构建S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eries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或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DataFrame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时。所用到的任何数组或其他序列的标签都会被转换成一个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Index</a:t>
            </a:r>
            <a:endParaRPr lang="en-US" altLang="zh-CN" sz="2000">
              <a:solidFill>
                <a:schemeClr val="tx1"/>
              </a:solidFill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334770"/>
            <a:ext cx="7090410" cy="38309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8392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读写文本格式数据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370" y="770255"/>
            <a:ext cx="83934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95" y="915670"/>
            <a:ext cx="8019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ponda</a:t>
            </a:r>
            <a:r>
              <a:rPr lang="en-US" altLang="zh-CN"/>
              <a:t>s</a:t>
            </a:r>
            <a:r>
              <a:rPr lang="zh-CN" altLang="en-US"/>
              <a:t>提供了一些用于将表格型数据读取为</a:t>
            </a:r>
            <a:r>
              <a:rPr lang="en-US" altLang="zh-CN"/>
              <a:t>DataFrame</a:t>
            </a:r>
            <a:r>
              <a:rPr lang="zh-CN" altLang="en-US"/>
              <a:t>对象的函数。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494155"/>
            <a:ext cx="8514080" cy="26377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64185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read_csv/read_table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函数的参数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667385"/>
            <a:ext cx="8628380" cy="39808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027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其他数据源读取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988695"/>
            <a:ext cx="426275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/>
              <a:t>xls</a:t>
            </a:r>
            <a:r>
              <a:rPr lang="zh-CN" altLang="en-US" sz="2000"/>
              <a:t>数据读取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生成xlsx工作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JSON数据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使用HTML和Web API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使用数据库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74968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数据规整化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清理、转换、合并、重塑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770255"/>
            <a:ext cx="83934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679450"/>
            <a:ext cx="73069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数据清洗：主要指原始数据中删除一些不重要的、重复的、噪音的数据。。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合并数据集：根据一个或多个键将不同的</a:t>
            </a:r>
            <a:r>
              <a:rPr lang="en-US" altLang="zh-CN" sz="2000"/>
              <a:t>dataframe</a:t>
            </a:r>
            <a:r>
              <a:rPr lang="zh-CN" altLang="en-US" sz="2000"/>
              <a:t>中的行合并起来。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数据转换：移除重复数据、函数映射、数据标准化、替换等。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重塑和轴向旋转：将数据的列</a:t>
            </a:r>
            <a:r>
              <a:rPr lang="en-US" altLang="zh-CN" sz="2000"/>
              <a:t>“</a:t>
            </a:r>
            <a:r>
              <a:rPr lang="zh-CN" altLang="en-US" sz="2000"/>
              <a:t>旋转</a:t>
            </a:r>
            <a:r>
              <a:rPr lang="en-US" altLang="zh-CN" sz="2000"/>
              <a:t>”</a:t>
            </a:r>
            <a:r>
              <a:rPr lang="zh-CN" altLang="en-US" sz="2000"/>
              <a:t>为行，将数据的行</a:t>
            </a:r>
            <a:r>
              <a:rPr lang="en-US" altLang="zh-CN" sz="2000"/>
              <a:t>“</a:t>
            </a:r>
            <a:r>
              <a:rPr lang="zh-CN" altLang="en-US" sz="2000"/>
              <a:t>旋转</a:t>
            </a:r>
            <a:r>
              <a:rPr lang="en-US" altLang="zh-CN" sz="2000"/>
              <a:t>”</a:t>
            </a:r>
            <a:r>
              <a:rPr lang="zh-CN" altLang="en-US" sz="2000"/>
              <a:t>为列</a:t>
            </a:r>
            <a:endParaRPr lang="zh-CN" altLang="en-US" sz="2000"/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字符串操作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/>
        </p:nvSpPr>
        <p:spPr>
          <a:xfrm>
            <a:off x="2569602" y="519837"/>
            <a:ext cx="112723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endParaRPr lang="en-US" altLang="zh-CN" sz="3200" b="1" spc="50" dirty="0">
              <a:ln w="11430"/>
              <a:gradFill>
                <a:gsLst>
                  <a:gs pos="25000">
                    <a:srgbClr val="FF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495" y="1104900"/>
            <a:ext cx="4786630" cy="4184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numpy：数组和矢量计算</a:t>
            </a:r>
            <a:endParaRPr lang="en-US" altLang="zh-CN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pandas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基本使用</a:t>
            </a:r>
            <a:endParaRPr lang="zh-CN" altLang="en-US" sz="2000" dirty="0" smtClean="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读写文本格式数据</a:t>
            </a:r>
            <a:endParaRPr lang="en-US" altLang="zh-CN" sz="2000" dirty="0" smtClean="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数据规整化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：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清理、转换、合并、重塑</a:t>
            </a:r>
            <a:endParaRPr lang="en-US" altLang="zh-CN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matplotlib基本使用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两个程序例子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0" indent="0" algn="l" defTabSz="9144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342900" indent="-342900" algn="l" fontAlgn="auto"/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  <a:p>
            <a:pPr algn="l" fontAlgn="auto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7833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matplotlib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基本使用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540" y="770255"/>
            <a:ext cx="75838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        plt </a:t>
            </a:r>
            <a:r>
              <a:rPr lang="zh-CN" altLang="en-US" sz="2000" dirty="0">
                <a:solidFill>
                  <a:schemeClr val="tx1"/>
                </a:solidFill>
                <a:uFillTx/>
                <a:sym typeface="+mn-ea"/>
              </a:rPr>
              <a:t>子库提供了一批操作和绘图函数，每个函数代表对图像进行的一个操作，比如创建绘图区域、添加标注或者修改坐标轴等。这些函数采用</a:t>
            </a:r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plt.&lt;b&gt;()</a:t>
            </a:r>
            <a:r>
              <a:rPr lang="zh-CN" altLang="en-US" sz="2000" dirty="0">
                <a:solidFill>
                  <a:schemeClr val="tx1"/>
                </a:solidFill>
                <a:uFillTx/>
                <a:sym typeface="+mn-ea"/>
              </a:rPr>
              <a:t>形式调用，其中</a:t>
            </a:r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&lt;b&gt;</a:t>
            </a:r>
            <a:r>
              <a:rPr lang="zh-CN" altLang="en-US" sz="2000" dirty="0">
                <a:solidFill>
                  <a:schemeClr val="tx1"/>
                </a:solidFill>
                <a:uFillTx/>
                <a:sym typeface="+mn-ea"/>
              </a:rPr>
              <a:t>是具体函数名称。</a:t>
            </a:r>
            <a:endParaRPr lang="zh-CN" altLang="en-US" sz="2000" dirty="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7475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73" y="2025650"/>
            <a:ext cx="7062787" cy="1620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9992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pyplot.subplots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的选项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770255"/>
            <a:ext cx="83934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257300"/>
            <a:ext cx="8390255" cy="26282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81368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Matplotlib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作图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628650"/>
            <a:ext cx="83934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误差条形图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饼图</a:t>
            </a:r>
            <a:endParaRPr lang="zh-CN" altLang="en-US" sz="2000"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等高线图</a:t>
            </a:r>
            <a:endParaRPr lang="zh-CN" altLang="en-US" sz="2000"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3D图像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      3d柱形图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</a:rPr>
              <a:t>      3d直方图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248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两个程序例子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3565" y="1459865"/>
            <a:ext cx="732980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       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首先，选取一个属性，按这个属性的不同取值对实例集进行分类;并以该属性作为根节点，以这个属性的诸取值作为根节点的分枝，进行画树。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        然后，考察所得的每一个子类，看其中的实例的结论是否完全相同。如果完全相同，则以这个相同的结论作为相应分枝路径末端的叶子节点；否则，选取一个非父节点的属性，按这个属性的不同取值对该子集进行分类，并以该属性作为节点，以这个属性的诸取值作为节点的分枝，继续进行画树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        如此继续，直到所分的子集全都满足:实例结论完全相同，而得到所有的叶子节点为止。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629920"/>
            <a:ext cx="2824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）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决策树算法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38325" y="2571750"/>
            <a:ext cx="734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91230" y="999490"/>
            <a:ext cx="175260" cy="234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spc="-5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12825" y="450215"/>
          <a:ext cx="6990715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9496425" imgH="7153275" progId="Paint.Picture">
                  <p:embed/>
                </p:oleObj>
              </mc:Choice>
              <mc:Fallback>
                <p:oleObj name="" r:id="rId2" imgW="9496425" imgH="71532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2825" y="450215"/>
                        <a:ext cx="6990715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518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决策树算法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357630" y="847090"/>
          <a:ext cx="5036185" cy="374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248400" imgH="5257800" progId="Paint.Picture">
                  <p:embed/>
                </p:oleObj>
              </mc:Choice>
              <mc:Fallback>
                <p:oleObj name="" r:id="rId1" imgW="6248400" imgH="525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630" y="847090"/>
                        <a:ext cx="5036185" cy="3747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443865"/>
            <a:ext cx="5982970" cy="4677410"/>
          </a:xfrm>
          <a:prstGeom prst="rect">
            <a:avLst/>
          </a:prstGeom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71145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K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线图绘制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38325" y="2571750"/>
            <a:ext cx="734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 bwMode="auto">
          <a:xfrm>
            <a:off x="2100263" y="1422400"/>
            <a:ext cx="5021262" cy="1362075"/>
            <a:chOff x="3288640" y="1133560"/>
            <a:chExt cx="4618717" cy="1363155"/>
          </a:xfrm>
        </p:grpSpPr>
        <p:sp>
          <p:nvSpPr>
            <p:cNvPr id="4" name="Rectangle 3"/>
            <p:cNvSpPr/>
            <p:nvPr/>
          </p:nvSpPr>
          <p:spPr>
            <a:xfrm>
              <a:off x="3771977" y="1861212"/>
              <a:ext cx="4135380" cy="49251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 第十三章  网络编程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88640" y="1133560"/>
              <a:ext cx="1018227" cy="58430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50" dirty="0">
                  <a:ln w="11430"/>
                  <a:gradFill>
                    <a:gsLst>
                      <a:gs pos="25000">
                        <a:srgbClr val="FF0000"/>
                      </a:gs>
                      <a:gs pos="100000">
                        <a:srgbClr val="C0000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下节</a:t>
              </a:r>
              <a:endParaRPr lang="en-US" altLang="zh-CN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7281" y="2096348"/>
              <a:ext cx="185450" cy="400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b="1" spc="-5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48666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：数组和矢量计算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715" y="1310640"/>
            <a:ext cx="73298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省略很多循环，提高编码效率。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有许多成熟的函数可供调用。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运行效率比较高。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>
                <a:solidFill>
                  <a:schemeClr val="tx1"/>
                </a:solidFill>
                <a:uFillTx/>
              </a:rPr>
              <a:t>Numpy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代码大部分由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写成，比纯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python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代码效率高，调用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写的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API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>
                <a:solidFill>
                  <a:schemeClr val="tx1"/>
                </a:solidFill>
                <a:uFillTx/>
              </a:rPr>
              <a:t>Numpy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开源、免费、易获得。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850265"/>
            <a:ext cx="3171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+mj-lt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为什么使用</a:t>
            </a:r>
            <a:r>
              <a:rPr lang="en-US" altLang="zh-CN" sz="240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numpy</a:t>
            </a:r>
            <a:endParaRPr lang="en-US" altLang="zh-CN" sz="240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47879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</a:t>
            </a: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ndarray: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多维数组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980" y="6654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创建ndarray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01545" y="665480"/>
            <a:ext cx="6875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</a:t>
            </a:r>
            <a:r>
              <a:rPr lang="en-US" altLang="zh-CN"/>
              <a:t>array</a:t>
            </a:r>
            <a:r>
              <a:rPr lang="zh-CN" altLang="en-US"/>
              <a:t>函数。它接受一切序列型的对象、</a:t>
            </a:r>
            <a:r>
              <a:rPr lang="en-US" altLang="zh-CN"/>
              <a:t>zeros</a:t>
            </a:r>
            <a:r>
              <a:rPr lang="zh-CN" altLang="en-US"/>
              <a:t>、</a:t>
            </a:r>
            <a:r>
              <a:rPr lang="en-US" altLang="zh-CN"/>
              <a:t>ones</a:t>
            </a:r>
            <a:r>
              <a:rPr lang="zh-CN" altLang="en-US"/>
              <a:t>也可以创建全</a:t>
            </a:r>
            <a:r>
              <a:rPr lang="en-US" altLang="zh-CN"/>
              <a:t>0</a:t>
            </a:r>
            <a:r>
              <a:rPr lang="zh-CN" altLang="en-US"/>
              <a:t>或者全</a:t>
            </a:r>
            <a:r>
              <a:rPr lang="en-US" altLang="zh-CN"/>
              <a:t>1</a:t>
            </a:r>
            <a:r>
              <a:rPr lang="zh-CN" altLang="en-US"/>
              <a:t>数组，</a:t>
            </a:r>
            <a:r>
              <a:rPr lang="en-US" altLang="zh-CN"/>
              <a:t>empty</a:t>
            </a:r>
            <a:r>
              <a:rPr lang="zh-CN" altLang="en-US"/>
              <a:t>可以创建一个没有任何具体值的数组。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66395" y="1310640"/>
          <a:ext cx="85731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/>
                <a:gridCol w="66554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将输入数据(列表、元组、数组或其他序列类型)转换为</a:t>
                      </a:r>
                      <a:r>
                        <a:rPr lang="en-US" altLang="zh-CN"/>
                        <a:t>ndarray.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asarray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将输入转换为</a:t>
                      </a:r>
                      <a:r>
                        <a:rPr lang="en-US" altLang="zh-CN"/>
                        <a:t>ndarray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/>
                        <a:t>如果输入本身就是</a:t>
                      </a:r>
                      <a:r>
                        <a:rPr lang="en-US" altLang="zh-CN"/>
                        <a:t>ndarray</a:t>
                      </a:r>
                      <a:r>
                        <a:rPr lang="zh-CN" altLang="en-US"/>
                        <a:t>就不进行复制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类似于内置的range。但返回的是一个ndarray而不是列表。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ones\ones_like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根据指定的形状和dtype创建一个全1数组。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zeros\zeros_like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根据指定的形状和dtype创建一个全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r>
                        <a:rPr lang="zh-CN" altLang="en-US" sz="1800">
                          <a:sym typeface="+mn-ea"/>
                        </a:rPr>
                        <a:t>数组。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empty\empty_like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创建新数组，只分配内存空间但不填充任何值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eye\identity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创建一个正方的N</a:t>
                      </a:r>
                      <a:r>
                        <a:rPr lang="zh-CN" altLang="en-US">
                          <a:latin typeface="Arial" panose="020B0604020202020204" pitchFamily="34" charset="0"/>
                        </a:rPr>
                        <a:t>×</a:t>
                      </a:r>
                      <a:r>
                        <a:rPr lang="zh-CN" altLang="en-US"/>
                        <a:t>N单位知阵(对角线为1，其余为</a:t>
                      </a:r>
                      <a:r>
                        <a:rPr lang="en-US" altLang="zh-CN"/>
                        <a:t>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6428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ndarray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的运算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770255"/>
            <a:ext cx="76511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数组和标量之间的运算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基本的索引和切片</a:t>
            </a:r>
            <a:endParaRPr lang="zh-CN" altLang="en-US" sz="2000">
              <a:solidFill>
                <a:schemeClr val="tx1"/>
              </a:solidFill>
              <a:uFillTx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Font typeface="+mj-lt"/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      如果你想要得到的是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ndarray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切片的一份副本而非视图，就需要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要显式地进行复制操作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,如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arr[5:8]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.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copy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()。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uFillTx/>
              </a:rPr>
              <a:t>切片索引，可以一次传入多个切片，就像传入多个索引那样，也通过将整数索引和切片混合，得到低维度的切片。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/>
              <a:t>数组转置和轴对称</a:t>
            </a:r>
            <a:endParaRPr lang="zh-CN" altLang="en-US"/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/>
              <a:t>计算矩阵内积：</a:t>
            </a:r>
            <a:r>
              <a:rPr lang="en-US" altLang="zh-CN"/>
              <a:t>dot()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6428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ndarray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的运算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770255"/>
            <a:ext cx="76511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</a:rPr>
              <a:t>数组和标量之间的运算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基本的索引和切片</a:t>
            </a:r>
            <a:endParaRPr lang="zh-CN" altLang="en-US" sz="2000">
              <a:solidFill>
                <a:schemeClr val="tx1"/>
              </a:solidFill>
              <a:uFillTx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Font typeface="+mj-lt"/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      如果你想要得到的是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ndarray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切片的一份副本而非视图，就需要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要显式地进行复制操作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,如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arr[5:8]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.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copy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()。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uFillTx/>
              </a:rPr>
              <a:t>切片索引，可以一次传入多个切片，就像传入多个索引那样，也通过将整数索引和切片混合，得到低维度的切片。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/>
              <a:t>数组转置和轴对称</a:t>
            </a:r>
            <a:endParaRPr lang="zh-CN" altLang="en-US"/>
          </a:p>
          <a:p>
            <a:pPr marL="342900" indent="0" eaLnBrk="1" latinLnBrk="0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/>
              <a:t>数组函数：</a:t>
            </a:r>
            <a:r>
              <a:rPr lang="en-US" altLang="zh-CN"/>
              <a:t>hstack(),concatenate(),dstack(),dot()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5081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ndarray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的通用函数（一元）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558800"/>
            <a:ext cx="5619750" cy="44157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5081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ndarray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的通用函数（二元）</a:t>
            </a:r>
            <a:endParaRPr lang="en-US" altLang="zh-CN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558800"/>
            <a:ext cx="5911850" cy="40265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29375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统计方法</a:t>
            </a:r>
            <a:endParaRPr lang="zh-CN" altLang="en-US" sz="32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667385"/>
            <a:ext cx="6181090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309495"/>
            <a:ext cx="5161915" cy="5238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演示</Application>
  <PresentationFormat>On-screen Show (16:9)</PresentationFormat>
  <Paragraphs>213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幼圆</vt:lpstr>
      <vt:lpstr>华文细黑</vt:lpstr>
      <vt:lpstr>华文楷体</vt:lpstr>
      <vt:lpstr>Wingdings</vt:lpstr>
      <vt:lpstr>Times New Roman</vt:lpstr>
      <vt:lpstr>楷体</vt:lpstr>
      <vt:lpstr>微软雅黑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Godfrey-wanke</dc:creator>
  <cp:lastModifiedBy>Administrator</cp:lastModifiedBy>
  <cp:revision>109</cp:revision>
  <dcterms:created xsi:type="dcterms:W3CDTF">2016-03-11T02:29:00Z</dcterms:created>
  <dcterms:modified xsi:type="dcterms:W3CDTF">2018-03-25T14:46:10Z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