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365" r:id="rId4"/>
    <p:sldId id="376" r:id="rId5"/>
    <p:sldId id="366" r:id="rId6"/>
    <p:sldId id="367" r:id="rId7"/>
    <p:sldId id="368" r:id="rId8"/>
    <p:sldId id="369" r:id="rId9"/>
    <p:sldId id="377" r:id="rId10"/>
    <p:sldId id="370" r:id="rId11"/>
    <p:sldId id="371" r:id="rId12"/>
    <p:sldId id="372" r:id="rId13"/>
    <p:sldId id="373" r:id="rId14"/>
    <p:sldId id="374" r:id="rId15"/>
    <p:sldId id="375" r:id="rId16"/>
    <p:sldId id="378" r:id="rId17"/>
    <p:sldId id="380" r:id="rId18"/>
    <p:sldId id="382" r:id="rId19"/>
    <p:sldId id="383" r:id="rId20"/>
    <p:sldId id="393" r:id="rId21"/>
    <p:sldId id="394" r:id="rId22"/>
    <p:sldId id="261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>
      <p:cViewPr>
        <p:scale>
          <a:sx n="75" d="100"/>
          <a:sy n="75" d="100"/>
        </p:scale>
        <p:origin x="-32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683E3-574D-4E46-A03B-8CF84CA31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06FEC-2D5C-4E6F-8241-B9B75AE14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2.wdp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-91246" y="3003798"/>
            <a:ext cx="9326880" cy="2139702"/>
            <a:chOff x="-91246" y="3003798"/>
            <a:chExt cx="9326880" cy="2139702"/>
          </a:xfrm>
        </p:grpSpPr>
        <p:sp>
          <p:nvSpPr>
            <p:cNvPr id="5" name="Rectangle 4"/>
            <p:cNvSpPr/>
            <p:nvPr/>
          </p:nvSpPr>
          <p:spPr>
            <a:xfrm>
              <a:off x="0" y="3363838"/>
              <a:ext cx="9144000" cy="1779662"/>
            </a:xfrm>
            <a:prstGeom prst="rect">
              <a:avLst/>
            </a:prstGeom>
            <a:gradFill>
              <a:gsLst>
                <a:gs pos="100000">
                  <a:srgbClr val="7D8496"/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91246" y="3003798"/>
              <a:ext cx="9326880" cy="3600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7374206" y="3533400"/>
              <a:ext cx="1007700" cy="1440538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56176" y="3956489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讲解  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李飞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6605" y="1448435"/>
            <a:ext cx="751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六</a:t>
            </a:r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文件和异常</a:t>
            </a:r>
            <a:endParaRPr lang="zh-CN" sz="3600" dirty="0">
              <a:solidFill>
                <a:srgbClr val="4A4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556181" y="180658"/>
            <a:ext cx="9956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实例</a:t>
            </a:r>
            <a:endParaRPr kumimoji="0" lang="zh-CN" altLang="zh-CN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61444" name="矩形 1"/>
          <p:cNvSpPr/>
          <p:nvPr/>
        </p:nvSpPr>
        <p:spPr>
          <a:xfrm>
            <a:off x="916940" y="764540"/>
            <a:ext cx="642493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最后一个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except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语句没有指定任何类型，表示它对应的语句块可以处理所有其他异常。这个过程与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if-elif-else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语句类似，是分支结构的一种表达方式，一段代码如下 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4910" y="2102485"/>
            <a:ext cx="6334125" cy="2143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try: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alp = "ABCDEFGHIJKLMNOPQRSTUVWXYZ"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idx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eval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(input("</a:t>
            </a:r>
            <a:r>
              <a:rPr lang="zh-CN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请输入一个整数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"))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print(alp[</a:t>
            </a:r>
            <a:r>
              <a:rPr lang="en-US" altLang="zh-CN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idx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except </a:t>
            </a:r>
            <a:r>
              <a:rPr lang="en-US" altLang="zh-CN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NameError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</a:t>
            </a:r>
            <a:r>
              <a:rPr lang="zh-CN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输入错误，请输入一个整数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!")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except: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</a:t>
            </a:r>
            <a:r>
              <a:rPr lang="zh-CN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其他错误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525066" y="180658"/>
            <a:ext cx="9956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实例</a:t>
            </a:r>
            <a:endParaRPr kumimoji="0" lang="zh-CN" altLang="zh-CN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5335" y="966153"/>
            <a:ext cx="780224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该程序将用户输入的数字作为索引从字符串alp中返回一个字符，当用户输入非整数字符时，except NameError异常被捕获到，提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升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用户输入类型错误，当用户输入数字不在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01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256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之间时，异常被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except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捕获，程序打印其他错误信息，执行过程和结果如下：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283" y="3097689"/>
          <a:ext cx="4114800" cy="152400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152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323136" y="350838"/>
            <a:ext cx="30276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异常的其他用法</a:t>
            </a:r>
            <a:endParaRPr kumimoji="0" lang="zh-CN" alt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63492" name="矩形 2"/>
          <p:cNvSpPr/>
          <p:nvPr/>
        </p:nvSpPr>
        <p:spPr>
          <a:xfrm>
            <a:off x="1694736" y="806688"/>
            <a:ext cx="6070997" cy="410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除了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except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保留字外，异常语句还可以与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finally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保留字配合使用，语法格式如下：</a:t>
            </a:r>
            <a:endParaRPr lang="zh-CN" altLang="zh-CN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try: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&lt;</a:t>
            </a:r>
            <a:r>
              <a:rPr lang="zh-CN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1&gt;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except &lt;</a:t>
            </a:r>
            <a:r>
              <a:rPr lang="zh-CN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异常类型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1&gt;: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&lt;</a:t>
            </a:r>
            <a:r>
              <a:rPr lang="zh-CN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2&gt;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else: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&lt;</a:t>
            </a:r>
            <a:r>
              <a:rPr lang="zh-CN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3&gt;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finally: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&lt;</a:t>
            </a:r>
            <a:r>
              <a:rPr lang="zh-CN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4&gt;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zh-CN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427911" y="278448"/>
            <a:ext cx="30276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异常的其他用法</a:t>
            </a:r>
            <a:endParaRPr kumimoji="0" lang="zh-CN" altLang="zh-CN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pic>
        <p:nvPicPr>
          <p:cNvPr id="6451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953770"/>
            <a:ext cx="5093335" cy="3236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37461" y="278448"/>
            <a:ext cx="9956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实例</a:t>
            </a:r>
            <a:endParaRPr kumimoji="0" lang="zh-CN" altLang="zh-CN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65540" name="矩形 1"/>
          <p:cNvSpPr/>
          <p:nvPr/>
        </p:nvSpPr>
        <p:spPr>
          <a:xfrm>
            <a:off x="470853" y="862569"/>
            <a:ext cx="4386580" cy="553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finally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修改代码如下：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49" name="矩形 4"/>
          <p:cNvSpPr/>
          <p:nvPr/>
        </p:nvSpPr>
        <p:spPr>
          <a:xfrm>
            <a:off x="5242639" y="862569"/>
            <a:ext cx="2989580" cy="553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执行过程和结果如下：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47452" y="1706563"/>
          <a:ext cx="3185795" cy="2909570"/>
        </p:xfrm>
        <a:graphic>
          <a:graphicData uri="http://schemas.openxmlformats.org/drawingml/2006/table">
            <a:tbl>
              <a:tblPr/>
              <a:tblGrid>
                <a:gridCol w="3185795"/>
              </a:tblGrid>
              <a:tr h="29095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71170" y="1563370"/>
            <a:ext cx="5370830" cy="2656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try: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alp = "ABCDEFGHIJKLMNOPQRSTUVWXYZ"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1600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idx</a:t>
            </a: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1600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eval</a:t>
            </a: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(input("</a:t>
            </a:r>
            <a:r>
              <a:rPr lang="zh-CN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请输入一个整数</a:t>
            </a: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"))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print(alp[</a:t>
            </a:r>
            <a:r>
              <a:rPr lang="en-US" altLang="zh-CN" sz="1600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idx</a:t>
            </a: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except </a:t>
            </a:r>
            <a:r>
              <a:rPr lang="en-US" altLang="zh-CN" sz="1600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NameError</a:t>
            </a: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</a:t>
            </a:r>
            <a:r>
              <a:rPr lang="zh-CN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输入错误，请输入一个整数</a:t>
            </a: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!")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else: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print("</a:t>
            </a:r>
            <a:r>
              <a:rPr lang="zh-CN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没有发生异常</a:t>
            </a: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finally: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</a:t>
            </a:r>
            <a:r>
              <a:rPr lang="zh-CN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程序执行完毕，不知道是否发生了异常</a:t>
            </a:r>
            <a:r>
              <a:rPr lang="en-US" altLang="zh-CN" sz="1600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99135" y="372110"/>
            <a:ext cx="2790825" cy="616585"/>
          </a:xfrm>
        </p:spPr>
        <p:txBody>
          <a:bodyPr vert="horz" wrap="square" lIns="68580" tIns="34290" rIns="68580" bIns="34290" anchor="ctr">
            <a:normAutofit/>
          </a:bodyPr>
          <a:p>
            <a:r>
              <a:rPr lang="zh-CN" altLang="zh-CN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捕捉所有异常</a:t>
            </a:r>
            <a:endParaRPr lang="zh-CN" altLang="zh-CN" sz="3200" kern="1200" dirty="0"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anchor="t"/>
          <a:p>
            <a:r>
              <a:rPr lang="zh-CN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在捕捉异常时，如果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except</a:t>
            </a:r>
            <a:r>
              <a:rPr lang="zh-CN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语句中没有指明异常类型，则不管发生何种类型的异常，均会执行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except</a:t>
            </a:r>
            <a:r>
              <a:rPr lang="zh-CN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语句块中的异常处理代码。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6205" y="1957705"/>
            <a:ext cx="4822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try:</a:t>
            </a:r>
            <a:endParaRPr lang="zh-CN" altLang="en-US"/>
          </a:p>
          <a:p>
            <a:r>
              <a:rPr lang="zh-CN" altLang="en-US"/>
              <a:t>    2/0   #引发除0异常</a:t>
            </a:r>
            <a:endParaRPr lang="zh-CN" altLang="en-US"/>
          </a:p>
          <a:p>
            <a:r>
              <a:rPr lang="zh-CN" altLang="en-US"/>
              <a:t>except:</a:t>
            </a:r>
            <a:endParaRPr lang="zh-CN" altLang="en-US"/>
          </a:p>
          <a:p>
            <a:r>
              <a:rPr lang="zh-CN" altLang="en-US"/>
              <a:t>    print('出错了')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x=[1,2,3]</a:t>
            </a:r>
            <a:endParaRPr lang="zh-CN" altLang="en-US"/>
          </a:p>
          <a:p>
            <a:r>
              <a:rPr lang="zh-CN" altLang="en-US"/>
              <a:t>try:</a:t>
            </a:r>
            <a:endParaRPr lang="zh-CN" altLang="en-US"/>
          </a:p>
          <a:p>
            <a:r>
              <a:rPr lang="zh-CN" altLang="en-US"/>
              <a:t>    print(x[3])   #引发下标超出范围异常</a:t>
            </a:r>
            <a:endParaRPr lang="zh-CN" altLang="en-US"/>
          </a:p>
          <a:p>
            <a:r>
              <a:rPr lang="zh-CN" altLang="en-US"/>
              <a:t>except:</a:t>
            </a:r>
            <a:endParaRPr lang="zh-CN" altLang="en-US"/>
          </a:p>
          <a:p>
            <a:r>
              <a:rPr lang="zh-CN" altLang="en-US"/>
              <a:t>    print('出错了')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74625" y="139700"/>
            <a:ext cx="4224020" cy="651510"/>
          </a:xfrm>
        </p:spPr>
        <p:txBody>
          <a:bodyPr vert="horz" wrap="square" lIns="68580" tIns="34290" rIns="68580" bIns="34290" anchor="ctr">
            <a:normAutofit fontScale="90000"/>
          </a:bodyPr>
          <a:p>
            <a:r>
              <a:rPr lang="en-US" altLang="zh-CN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try…finally</a:t>
            </a:r>
            <a:r>
              <a:rPr lang="zh-CN" altLang="en-US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终止行为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930911"/>
            <a:ext cx="8229600" cy="3394472"/>
          </a:xfrm>
        </p:spPr>
        <p:txBody>
          <a:bodyPr vert="horz" wrap="square" lIns="68580" tIns="34290" rIns="68580" bIns="34290" anchor="t"/>
          <a:p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在异常处理结构中，可以使用</a:t>
            </a:r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finally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定义终止行为。不管</a:t>
            </a:r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try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语句块中是否发生异常，</a:t>
            </a:r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finally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语句块中的代码都会执行。例如：</a:t>
            </a:r>
            <a:endPara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6360" y="1637665"/>
            <a:ext cx="59639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 dosome()    #定义函数</a:t>
            </a:r>
            <a:endParaRPr lang="zh-CN" altLang="en-US"/>
          </a:p>
          <a:p>
            <a:r>
              <a:rPr lang="zh-CN" altLang="en-US"/>
              <a:t>    try:</a:t>
            </a:r>
            <a:endParaRPr lang="zh-CN" altLang="en-US"/>
          </a:p>
          <a:p>
            <a:r>
              <a:rPr lang="zh-CN" altLang="en-US"/>
              <a:t>        print(5/0)    #引发除0异常</a:t>
            </a:r>
            <a:endParaRPr lang="zh-CN" altLang="en-US"/>
          </a:p>
          <a:p>
            <a:r>
              <a:rPr lang="zh-CN" altLang="en-US"/>
              <a:t>    except:</a:t>
            </a:r>
            <a:endParaRPr lang="zh-CN" altLang="en-US"/>
          </a:p>
          <a:p>
            <a:r>
              <a:rPr lang="zh-CN" altLang="en-US"/>
              <a:t>        print("出错了")     #发生异常时执行</a:t>
            </a:r>
            <a:endParaRPr lang="zh-CN" altLang="en-US"/>
          </a:p>
          <a:p>
            <a:r>
              <a:rPr lang="zh-CN" altLang="en-US"/>
              <a:t>    finally:</a:t>
            </a:r>
            <a:endParaRPr lang="zh-CN" altLang="en-US"/>
          </a:p>
          <a:p>
            <a:r>
              <a:rPr lang="zh-CN" altLang="en-US"/>
              <a:t>        print("finally部分已经执行")    #不管异常都会执行</a:t>
            </a:r>
            <a:endParaRPr lang="zh-CN" altLang="en-US"/>
          </a:p>
          <a:p>
            <a:r>
              <a:rPr lang="zh-CN" altLang="en-US"/>
              <a:t>    print('over')    #正常执行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dosome()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47650" y="373380"/>
            <a:ext cx="5422265" cy="651510"/>
          </a:xfrm>
        </p:spPr>
        <p:txBody>
          <a:bodyPr vert="horz" wrap="square" lIns="68580" tIns="34290" rIns="68580" bIns="34290" anchor="ctr">
            <a:normAutofit/>
          </a:bodyPr>
          <a:p>
            <a:r>
              <a:rPr lang="zh-CN" altLang="en-US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主动引发异常：</a:t>
            </a:r>
            <a:r>
              <a:rPr lang="en-US" altLang="zh-CN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raise</a:t>
            </a:r>
            <a:r>
              <a:rPr lang="zh-CN" altLang="en-US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语句</a:t>
            </a:r>
            <a:endParaRPr lang="zh-CN" altLang="en-US" sz="3200" kern="1200" dirty="0"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anchor="t"/>
          <a:p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raise</a:t>
            </a:r>
            <a:r>
              <a:rPr lang="zh-CN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语句基本格式如下：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r>
              <a:rPr lang="en-US" altLang="zh-CN" sz="2000" kern="1200" dirty="0">
                <a:latin typeface="+mn-ea"/>
                <a:cs typeface="+mn-cs"/>
              </a:rPr>
              <a:t>Python</a:t>
            </a:r>
            <a:r>
              <a:rPr lang="zh-CN" altLang="zh-CN" sz="2000" kern="1200" dirty="0">
                <a:latin typeface="+mn-ea"/>
                <a:cs typeface="+mn-cs"/>
              </a:rPr>
              <a:t>执行</a:t>
            </a:r>
            <a:r>
              <a:rPr lang="en-US" altLang="zh-CN" sz="2000" kern="1200" dirty="0">
                <a:latin typeface="+mn-ea"/>
                <a:cs typeface="+mn-cs"/>
              </a:rPr>
              <a:t>raise</a:t>
            </a:r>
            <a:r>
              <a:rPr lang="zh-CN" altLang="zh-CN" sz="2000" kern="1200" dirty="0">
                <a:latin typeface="+mn-ea"/>
                <a:cs typeface="+mn-cs"/>
              </a:rPr>
              <a:t>语句时，会引发异常并传递异常类的实例对象。</a:t>
            </a:r>
            <a:endParaRPr lang="zh-CN" altLang="zh-CN" sz="2000" kern="1200" dirty="0">
              <a:latin typeface="+mn-ea"/>
              <a:cs typeface="+mn-cs"/>
            </a:endParaRPr>
          </a:p>
          <a:p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16" y="1762125"/>
            <a:ext cx="5916215" cy="80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14960" y="220980"/>
            <a:ext cx="4351020" cy="651510"/>
          </a:xfrm>
        </p:spPr>
        <p:txBody>
          <a:bodyPr vert="horz" wrap="square" lIns="68580" tIns="34290" rIns="68580" bIns="34290" anchor="ctr">
            <a:normAutofit/>
          </a:bodyPr>
          <a:p>
            <a:r>
              <a:rPr lang="en-US" altLang="zh-CN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raise</a:t>
            </a:r>
            <a:r>
              <a:rPr lang="zh-CN" altLang="en-US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语句用例</a:t>
            </a:r>
            <a:endParaRPr lang="zh-CN" altLang="en-US" sz="3200" kern="1200" dirty="0"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874396"/>
            <a:ext cx="8229600" cy="3394472"/>
          </a:xfrm>
        </p:spPr>
        <p:txBody>
          <a:bodyPr vert="horz" wrap="square" lIns="68580" tIns="34290" rIns="68580" bIns="34290" anchor="t"/>
          <a:p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raise</a:t>
            </a:r>
            <a:r>
              <a:rPr lang="zh-CN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语句中指定异常类名时，创建该类的实例对象，然后引发异常。例如：</a:t>
            </a:r>
            <a:endParaRPr lang="zh-CN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用异常类实例对象引发异常，例如：</a:t>
            </a:r>
            <a:endParaRPr lang="zh-CN" altLang="en-US" sz="2000" kern="1200" dirty="0"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pPr marL="0" indent="0"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7110" y="17354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raise IndexError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2970" y="283019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x=IndexError()</a:t>
            </a:r>
            <a:endParaRPr lang="zh-CN" altLang="en-US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raise x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386205" y="465455"/>
            <a:ext cx="3215005" cy="651510"/>
          </a:xfrm>
        </p:spPr>
        <p:txBody>
          <a:bodyPr vert="horz" wrap="square" lIns="68580" tIns="34290" rIns="68580" bIns="34290" anchor="ctr">
            <a:normAutofit/>
          </a:bodyPr>
          <a:p>
            <a:pPr algn="ctr"/>
            <a:r>
              <a:rPr lang="en-US" altLang="zh-CN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assert语句</a:t>
            </a:r>
            <a:endParaRPr lang="en-US" altLang="zh-CN" sz="3200" kern="1200" dirty="0"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623060"/>
          </a:xfrm>
        </p:spPr>
        <p:txBody>
          <a:bodyPr vert="horz" wrap="square" lIns="68580" tIns="34290" rIns="68580" bIns="34290" anchor="t"/>
          <a:p>
            <a:r>
              <a:rPr lang="en-US" altLang="zh-CN" sz="21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assert</a:t>
            </a:r>
            <a:r>
              <a:rPr lang="zh-CN" altLang="zh-CN" sz="21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语句在“测试表达式”的值为假时，引发</a:t>
            </a:r>
            <a:r>
              <a:rPr lang="en-US" altLang="zh-CN" sz="21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AssertionError</a:t>
            </a:r>
            <a:r>
              <a:rPr lang="zh-CN" altLang="zh-CN" sz="21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异常，</a:t>
            </a:r>
            <a:r>
              <a:rPr lang="en-US" altLang="zh-CN" sz="21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</a:t>
            </a:r>
            <a:r>
              <a:rPr lang="zh-CN" altLang="zh-CN" sz="21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作为异常描述信息。</a:t>
            </a:r>
            <a:endParaRPr lang="en-US" altLang="zh-CN" sz="21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21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assert</a:t>
            </a:r>
            <a:r>
              <a:rPr lang="zh-CN" altLang="zh-CN" sz="21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语句基本格式如下：</a:t>
            </a:r>
            <a:endParaRPr lang="en-US" altLang="zh-CN" sz="21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3705" y="2584450"/>
            <a:ext cx="3587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assert 测试表达式，data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515" y="687705"/>
            <a:ext cx="56019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文件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一个 实例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文件的打开和关闭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文件的读取和写入方式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批量数据读取与写入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异常</a:t>
            </a:r>
            <a:endParaRPr lang="zh-CN" altLang="en-US" sz="20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基本异常处理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异常的高级用法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3162057" y="-18008"/>
            <a:ext cx="11272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 smtClean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目录 </a:t>
            </a:r>
            <a:endParaRPr lang="en-US" altLang="zh-CN" sz="3200" b="1" spc="50" dirty="0">
              <a:ln w="11430"/>
              <a:gradFill>
                <a:gsLst>
                  <a:gs pos="25000">
                    <a:srgbClr val="FF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16890" y="264160"/>
            <a:ext cx="1398905" cy="598170"/>
          </a:xfrm>
        </p:spPr>
        <p:txBody>
          <a:bodyPr vert="horz" wrap="square" lIns="68580" tIns="34290" rIns="68580" bIns="34290" anchor="ctr">
            <a:normAutofit/>
          </a:bodyPr>
          <a:p>
            <a:r>
              <a:rPr lang="zh-CN" altLang="en-US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实例</a:t>
            </a:r>
            <a:endParaRPr lang="zh-CN" altLang="en-US" sz="3200" kern="1200" dirty="0"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4615" y="986790"/>
            <a:ext cx="4636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x=0</a:t>
            </a:r>
            <a:endParaRPr lang="zh-CN" altLang="en-US"/>
          </a:p>
          <a:p>
            <a:r>
              <a:rPr lang="zh-CN" altLang="en-US"/>
              <a:t>assert x!=0,'变量x的值不能为0'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8715" y="1821815"/>
            <a:ext cx="6072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下面的代码用</a:t>
            </a:r>
            <a:r>
              <a:rPr lang="en-US" altLang="zh-CN"/>
              <a:t>try</a:t>
            </a:r>
            <a:r>
              <a:rPr lang="zh-CN" altLang="en-US"/>
              <a:t>来捕捉</a:t>
            </a:r>
            <a:r>
              <a:rPr lang="en-US" altLang="zh-CN"/>
              <a:t>assert</a:t>
            </a:r>
            <a:r>
              <a:rPr lang="zh-CN" altLang="en-US"/>
              <a:t>语句引发的</a:t>
            </a:r>
            <a:r>
              <a:rPr lang="en-US" altLang="zh-CN"/>
              <a:t>AssertionError</a:t>
            </a:r>
            <a:r>
              <a:rPr lang="zh-CN" altLang="en-US"/>
              <a:t>异常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64615" y="2318385"/>
            <a:ext cx="5197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try:</a:t>
            </a:r>
            <a:endParaRPr lang="zh-CN" altLang="en-US"/>
          </a:p>
          <a:p>
            <a:r>
              <a:rPr lang="zh-CN" altLang="en-US"/>
              <a:t>    import math</a:t>
            </a:r>
            <a:endParaRPr lang="zh-CN" altLang="en-US"/>
          </a:p>
          <a:p>
            <a:r>
              <a:rPr lang="zh-CN" altLang="en-US"/>
              <a:t>    x=-5</a:t>
            </a:r>
            <a:endParaRPr lang="zh-CN" altLang="en-US"/>
          </a:p>
          <a:p>
            <a:r>
              <a:rPr lang="zh-CN" altLang="en-US"/>
              <a:t>    assert x&gt;=0,'参数x必须为非负数'</a:t>
            </a:r>
            <a:endParaRPr lang="zh-CN" altLang="en-US"/>
          </a:p>
          <a:p>
            <a:r>
              <a:rPr lang="zh-CN" altLang="en-US"/>
              <a:t>except Exception as ex:</a:t>
            </a:r>
            <a:endParaRPr lang="zh-CN" altLang="en-US"/>
          </a:p>
          <a:p>
            <a:r>
              <a:rPr lang="zh-CN" altLang="en-US"/>
              <a:t>    print('异常类型:',ex.__class__.__name__)</a:t>
            </a:r>
            <a:endParaRPr lang="zh-CN" altLang="en-US"/>
          </a:p>
          <a:p>
            <a:r>
              <a:rPr lang="zh-CN" altLang="en-US"/>
              <a:t>    print('异常信息：',ex)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90" y="2571751"/>
            <a:ext cx="7340625" cy="25717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 bwMode="auto">
          <a:xfrm>
            <a:off x="2100859" y="1422535"/>
            <a:ext cx="4618062" cy="1361602"/>
            <a:chOff x="3288640" y="1133560"/>
            <a:chExt cx="4618717" cy="1363155"/>
          </a:xfrm>
        </p:grpSpPr>
        <p:sp>
          <p:nvSpPr>
            <p:cNvPr id="4" name="Rectangle 3"/>
            <p:cNvSpPr/>
            <p:nvPr/>
          </p:nvSpPr>
          <p:spPr>
            <a:xfrm>
              <a:off x="3772102" y="1861296"/>
              <a:ext cx="4135255" cy="49235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第七章  软件对象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88640" y="1133560"/>
              <a:ext cx="1018227" cy="584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50" dirty="0">
                  <a:ln w="11430"/>
                  <a:gradFill>
                    <a:gsLst>
                      <a:gs pos="25000">
                        <a:srgbClr val="FF0000"/>
                      </a:gs>
                      <a:gs pos="100000">
                        <a:srgbClr val="C0000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下节</a:t>
              </a:r>
              <a:endParaRPr lang="en-US" altLang="zh-CN" sz="3200" b="1" spc="50" dirty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7349" y="2096149"/>
              <a:ext cx="184756" cy="4005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b="1" spc="-5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438785" y="440690"/>
            <a:ext cx="20599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异常处理</a:t>
            </a:r>
            <a:endParaRPr lang="zh-CN" altLang="en-US" sz="3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47" name="文本框 1"/>
          <p:cNvSpPr txBox="1"/>
          <p:nvPr/>
        </p:nvSpPr>
        <p:spPr>
          <a:xfrm>
            <a:off x="1574165" y="1071880"/>
            <a:ext cx="6448425" cy="287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0A478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异常是程序在运行过程中，在特定条件下引发的错误。例如，打开不存在的文件、序列索引越界、不兼容类型之间执行运算等，都会产生异常。异常并非语法错误或程序逻辑错误。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在运行程序时，首先会扫描程序检查语法错误。程序逻辑错误属于设计问题，非程序本身问题。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  异常可以在程序运行过程中进行捕捉，进行处理，从而避免程序意外崩溃。对程序执行异常处理，是一种良好的编程习惯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。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587931" y="366078"/>
            <a:ext cx="617601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基本异常处理</a:t>
            </a:r>
            <a:r>
              <a: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: try-except</a:t>
            </a:r>
            <a:r>
              <a:rPr kumimoji="0" lang="zh-CN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语句</a:t>
            </a:r>
            <a:endParaRPr kumimoji="0" lang="zh-CN" altLang="zh-CN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3449" y="1048743"/>
            <a:ext cx="6977063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b="0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观察下面这段小程序：</a:t>
            </a:r>
            <a:endParaRPr kumimoji="0" lang="zh-CN" altLang="zh-CN" b="0" i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当用户输入的不是数字呢？	</a:t>
            </a:r>
            <a:endParaRPr kumimoji="0" lang="zh-CN" altLang="en-US" b="0" i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86305" y="2248138"/>
          <a:ext cx="4196715" cy="2540000"/>
        </p:xfrm>
        <a:graphic>
          <a:graphicData uri="http://schemas.openxmlformats.org/drawingml/2006/table">
            <a:tbl>
              <a:tblPr/>
              <a:tblGrid>
                <a:gridCol w="4196715"/>
              </a:tblGrid>
              <a:tr h="2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NO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 (most recent call last):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"D:/PythonPL/echoInt.py", line 1, in &lt;module&gt;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"&lt;string&gt;", line 1, in &lt;module&gt;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'No' is not defined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23290" y="1346200"/>
            <a:ext cx="6453505" cy="603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 = eval(input("</a:t>
            </a:r>
            <a:r>
              <a:rPr lang="zh-CN" altLang="zh-CN" b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请输入一个整数</a:t>
            </a: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"))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print(num**2)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824151" y="521018"/>
            <a:ext cx="18084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异常信息</a:t>
            </a:r>
            <a:endParaRPr kumimoji="0" lang="zh-CN" altLang="zh-CN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39491" y="1104781"/>
            <a:ext cx="6335316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Python解释器返回了异常信息，同时程序退出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28308" y="1944917"/>
            <a:ext cx="4914546" cy="20522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296466" y="180658"/>
            <a:ext cx="18084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异常信息</a:t>
            </a:r>
            <a:endParaRPr kumimoji="0" lang="zh-CN" altLang="zh-CN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5650" y="764778"/>
            <a:ext cx="637222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Python异常信息中最重要的部分是异常类型，它表明了发生异常的原因，也是程序处理异常的依据。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try-except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语句实现异常处理，基本的语法格式如下：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try: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	&lt;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1&gt;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except &lt;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异常类型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&gt;: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	&lt;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2&gt;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870506" y="254953"/>
            <a:ext cx="26212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异常处理实例</a:t>
            </a:r>
            <a:endParaRPr kumimoji="0" lang="zh-CN" altLang="zh-CN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59404" name="矩形 3"/>
          <p:cNvSpPr/>
          <p:nvPr/>
        </p:nvSpPr>
        <p:spPr>
          <a:xfrm>
            <a:off x="1354058" y="2483961"/>
            <a:ext cx="2735580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+mn-ea"/>
              </a:rPr>
              <a:t>该程序执行效果如下</a:t>
            </a:r>
            <a:r>
              <a:rPr lang="zh-CN" altLang="zh-CN" sz="1800" dirty="0">
                <a:latin typeface="+mn-ea"/>
                <a:cs typeface="Times New Roman" panose="02020603050405020304" pitchFamily="18" charset="0"/>
              </a:rPr>
              <a:t>：</a:t>
            </a:r>
            <a:endParaRPr lang="zh-CN" altLang="zh-CN" sz="1800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78025" y="3115945"/>
          <a:ext cx="5024755" cy="1061085"/>
        </p:xfrm>
        <a:graphic>
          <a:graphicData uri="http://schemas.openxmlformats.org/drawingml/2006/table">
            <a:tbl>
              <a:tblPr/>
              <a:tblGrid>
                <a:gridCol w="5024755"/>
              </a:tblGrid>
              <a:tr h="106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26210" y="993140"/>
            <a:ext cx="5253355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try: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eval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(input("</a:t>
            </a:r>
            <a:r>
              <a:rPr lang="zh-CN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请输入一个整数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"))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</a:t>
            </a:r>
            <a:r>
              <a:rPr lang="en-US" altLang="zh-CN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**2)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except </a:t>
            </a:r>
            <a:r>
              <a:rPr lang="en-US" altLang="zh-CN" b="1" dirty="0" err="1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NameError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print("</a:t>
            </a:r>
            <a:r>
              <a:rPr lang="zh-CN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输入错误，请输入一个整数</a:t>
            </a:r>
            <a:r>
              <a:rPr lang="en-US" altLang="zh-CN" b="1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!")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90830" y="162560"/>
            <a:ext cx="2581275" cy="734060"/>
          </a:xfrm>
        </p:spPr>
        <p:txBody>
          <a:bodyPr vert="horz" wrap="square" lIns="68580" tIns="34290" rIns="68580" bIns="34290" anchor="ctr">
            <a:normAutofit/>
          </a:bodyPr>
          <a:p>
            <a:r>
              <a:rPr lang="zh-CN" altLang="en-US" sz="3200" kern="1200" dirty="0">
                <a:latin typeface="楷体" panose="02010609060101010101" charset="-122"/>
                <a:ea typeface="楷体" panose="02010609060101010101" charset="-122"/>
                <a:cs typeface="+mj-cs"/>
              </a:rPr>
              <a:t>常见异常类</a:t>
            </a:r>
            <a:endParaRPr lang="zh-CN" altLang="en-US" sz="3200" kern="1200" dirty="0"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7985" y="897255"/>
            <a:ext cx="8298815" cy="3697605"/>
          </a:xfrm>
        </p:spPr>
        <p:txBody>
          <a:bodyPr vert="horz" wrap="square" lIns="68580" tIns="34290" rIns="68580" bIns="34290" anchor="t">
            <a:normAutofit lnSpcReduction="10000"/>
          </a:bodyPr>
          <a:p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AttributeError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：访问对象属性时引发的异常，如属性不存在或则不支持赋值等。</a:t>
            </a:r>
            <a:endParaRPr lang="zh-CN" altLang="zh-CN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EOFError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：使用</a:t>
            </a:r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input()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函数读文件时，遇到文件结束标志</a:t>
            </a:r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EOF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时发生的异常。文件对象的</a:t>
            </a:r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read()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readline()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方法遇到</a:t>
            </a:r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EOF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时返回空字符串，不会引发异常。</a:t>
            </a:r>
            <a:endParaRPr lang="zh-CN" altLang="zh-CN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ImportError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：导入模块出错引发的异常。</a:t>
            </a:r>
            <a:endParaRPr lang="zh-CN" altLang="zh-CN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IndexError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：使用序列对象的下标超出范围时引发的异常。</a:t>
            </a:r>
            <a:endParaRPr lang="zh-CN" altLang="zh-CN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StopIteration</a:t>
            </a:r>
            <a:r>
              <a:rPr lang="zh-CN" altLang="zh-CN" sz="18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：迭代器没有进一步可迭代元素时引发的异常。</a:t>
            </a:r>
            <a:endParaRPr lang="zh-CN" altLang="zh-CN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IndentationError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：使用了不正确的缩进时引发的异常。</a:t>
            </a:r>
            <a:endParaRPr lang="zh-CN" altLang="zh-CN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TabError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：使用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Tab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键和空格缩进时不一致引发的异常。</a:t>
            </a:r>
            <a:endParaRPr lang="zh-CN" altLang="zh-CN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TypeError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：在运算或函数调用时，使用了不兼容的类型时引发的异常。</a:t>
            </a:r>
            <a:endParaRPr lang="zh-CN" altLang="zh-CN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ZeroDivisionError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：除数为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时引发的异常。</a:t>
            </a:r>
            <a:endPara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zh-CN" sz="1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endPara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532686" y="366078"/>
            <a:ext cx="2863215" cy="55308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异常的</a:t>
            </a:r>
            <a:r>
              <a:rPr lang="zh-CN" altLang="en-US" sz="3000" b="1" noProof="0">
                <a:ln>
                  <a:noFill/>
                </a:ln>
                <a:effectLst/>
                <a:uLnTx/>
                <a:uFillTx/>
                <a:sym typeface="+mn-ea"/>
              </a:rPr>
              <a:t>高级</a:t>
            </a: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用法</a:t>
            </a:r>
            <a:endParaRPr kumimoji="0" lang="zh-CN" altLang="zh-CN" sz="3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7948" y="1105178"/>
            <a:ext cx="6426994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try-except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语句可以支持多个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except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语句，语法格式如下：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try: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except &lt;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异常类型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1&gt;: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….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except &lt;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异常类型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N&gt;: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N+1&gt;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except: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N+2&gt;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3141</Words>
  <Application>WPS 演示</Application>
  <PresentationFormat>全屏显示(16:9)</PresentationFormat>
  <Paragraphs>242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华文细黑</vt:lpstr>
      <vt:lpstr>Wingdings</vt:lpstr>
      <vt:lpstr>华文楷体</vt:lpstr>
      <vt:lpstr>楷体</vt:lpstr>
      <vt:lpstr>Courier New</vt:lpstr>
      <vt:lpstr>Times New Roman</vt:lpstr>
      <vt:lpstr>Calibri</vt:lpstr>
      <vt:lpstr>黑体</vt:lpstr>
      <vt:lpstr>微软雅黑</vt:lpstr>
      <vt:lpstr>Arial Unicode MS</vt:lpstr>
      <vt:lpstr>华文中宋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常见异常类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捕捉所有异常</vt:lpstr>
      <vt:lpstr>try…finally终止行为 </vt:lpstr>
      <vt:lpstr>主动引发异常：raise语句</vt:lpstr>
      <vt:lpstr>raise语句用例</vt:lpstr>
      <vt:lpstr>6.2.3 assert语句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Godfrey-wanke</dc:creator>
  <cp:lastModifiedBy>Administrator</cp:lastModifiedBy>
  <cp:revision>44</cp:revision>
  <dcterms:created xsi:type="dcterms:W3CDTF">2016-03-11T02:29:00Z</dcterms:created>
  <dcterms:modified xsi:type="dcterms:W3CDTF">2017-11-19T14:14:55Z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