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85" r:id="rId3"/>
    <p:sldId id="286" r:id="rId4"/>
    <p:sldId id="386" r:id="rId5"/>
    <p:sldId id="390" r:id="rId6"/>
    <p:sldId id="448" r:id="rId7"/>
    <p:sldId id="449" r:id="rId8"/>
    <p:sldId id="451" r:id="rId9"/>
    <p:sldId id="393" r:id="rId10"/>
    <p:sldId id="462" r:id="rId11"/>
    <p:sldId id="450" r:id="rId12"/>
    <p:sldId id="453" r:id="rId13"/>
    <p:sldId id="463" r:id="rId14"/>
    <p:sldId id="464" r:id="rId15"/>
    <p:sldId id="466" r:id="rId16"/>
    <p:sldId id="467" r:id="rId17"/>
    <p:sldId id="468" r:id="rId18"/>
    <p:sldId id="399" r:id="rId19"/>
    <p:sldId id="401" r:id="rId20"/>
    <p:sldId id="403" r:id="rId21"/>
    <p:sldId id="404" r:id="rId22"/>
    <p:sldId id="405" r:id="rId23"/>
    <p:sldId id="406" r:id="rId24"/>
    <p:sldId id="407" r:id="rId25"/>
    <p:sldId id="432" r:id="rId26"/>
    <p:sldId id="434" r:id="rId27"/>
    <p:sldId id="435" r:id="rId28"/>
    <p:sldId id="437" r:id="rId29"/>
    <p:sldId id="438" r:id="rId30"/>
    <p:sldId id="439" r:id="rId31"/>
    <p:sldId id="441" r:id="rId32"/>
    <p:sldId id="442" r:id="rId33"/>
    <p:sldId id="444" r:id="rId34"/>
    <p:sldId id="469" r:id="rId35"/>
    <p:sldId id="261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>
      <p:cViewPr>
        <p:scale>
          <a:sx n="75" d="100"/>
          <a:sy n="75" d="100"/>
        </p:scale>
        <p:origin x="-324" y="-120"/>
      </p:cViewPr>
      <p:guideLst>
        <p:guide orient="horz" pos="1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683E3-574D-4E46-A03B-8CF84CA31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06FEC-2D5C-4E6F-8241-B9B75AE14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3703-E649-4DC5-AD2F-FA0FDEFC2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FB42-CE7D-4CAE-A66B-1C960258EE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0013"/>
            <a:ext cx="8382000" cy="58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957263"/>
            <a:ext cx="3848100" cy="344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957263"/>
            <a:ext cx="3849687" cy="344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BA51-1FA4-4962-8E89-BD98F41E1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8D5F-B8F3-4FC7-881D-473EE7EBAF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2.wdp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-252536" y="3003798"/>
            <a:ext cx="9577064" cy="2139702"/>
            <a:chOff x="-252536" y="3003798"/>
            <a:chExt cx="9577064" cy="2139702"/>
          </a:xfrm>
        </p:grpSpPr>
        <p:sp>
          <p:nvSpPr>
            <p:cNvPr id="5" name="Rectangle 4"/>
            <p:cNvSpPr/>
            <p:nvPr/>
          </p:nvSpPr>
          <p:spPr>
            <a:xfrm>
              <a:off x="0" y="3363838"/>
              <a:ext cx="9144000" cy="1779662"/>
            </a:xfrm>
            <a:prstGeom prst="rect">
              <a:avLst/>
            </a:prstGeom>
            <a:gradFill>
              <a:gsLst>
                <a:gs pos="100000">
                  <a:srgbClr val="7D8496"/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252536" y="3003798"/>
              <a:ext cx="9577064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7374206" y="3533400"/>
              <a:ext cx="1007700" cy="1440538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56176" y="3956489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讲解  </a:t>
              </a: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李飞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6605" y="1448435"/>
            <a:ext cx="751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六</a:t>
            </a:r>
            <a:r>
              <a:rPr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</a:t>
            </a:r>
            <a:r>
              <a:rPr lang="zh-CN" sz="3600" dirty="0"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文件和异常</a:t>
            </a:r>
            <a:endParaRPr lang="zh-CN" sz="3600" dirty="0">
              <a:solidFill>
                <a:srgbClr val="4A4A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579041" y="274638"/>
            <a:ext cx="3027680" cy="82994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文件的写入方法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412" name="矩形 1"/>
          <p:cNvSpPr/>
          <p:nvPr/>
        </p:nvSpPr>
        <p:spPr>
          <a:xfrm>
            <a:off x="869077" y="1363980"/>
            <a:ext cx="644485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>
              <a:lnSpc>
                <a:spcPct val="100000"/>
              </a:lnSpc>
              <a:buNone/>
            </a:pPr>
            <a:r>
              <a:rPr lang="en-US" altLang="zh-CN" sz="2000" dirty="0">
                <a:latin typeface="+mn-ea"/>
              </a:rPr>
              <a:t>Python提供3个与文件</a:t>
            </a:r>
            <a:r>
              <a:rPr lang="zh-CN" altLang="en-US" sz="2000" dirty="0">
                <a:latin typeface="+mn-ea"/>
              </a:rPr>
              <a:t>内</a:t>
            </a:r>
            <a:r>
              <a:rPr lang="en-US" altLang="zh-CN" sz="2000" dirty="0">
                <a:latin typeface="+mn-ea"/>
              </a:rPr>
              <a:t>容写入有关的方法，如表所示。</a:t>
            </a:r>
            <a:endParaRPr lang="en-US" altLang="zh-CN" sz="20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69256" y="2247900"/>
          <a:ext cx="5750560" cy="1371600"/>
        </p:xfrm>
        <a:graphic>
          <a:graphicData uri="http://schemas.openxmlformats.org/drawingml/2006/table">
            <a:tbl>
              <a:tblPr/>
              <a:tblGrid>
                <a:gridCol w="1866900"/>
                <a:gridCol w="3883660"/>
              </a:tblGrid>
              <a:tr h="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方法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&lt;file&gt;.write(s)</a:t>
                      </a:r>
                      <a:endParaRPr kumimoji="0" lang="en-US" altLang="zh-CN" sz="1400" b="0" i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向文件写入一个字符串或字节流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&lt;file&gt;.writelines(lines)</a:t>
                      </a:r>
                      <a:endParaRPr kumimoji="0" lang="en-US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将一个元素为字符串的列表写入文件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&lt;file&gt;.seek(offset)</a:t>
                      </a:r>
                      <a:endParaRPr kumimoji="0" lang="en-US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改变当前文件操作指针的位置，</a:t>
                      </a:r>
                      <a:r>
                        <a:rPr kumimoji="0" lang="en-US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offset</a:t>
                      </a:r>
                      <a:r>
                        <a:rPr kumimoji="0" lang="zh-CN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的值：</a:t>
                      </a:r>
                      <a:endParaRPr kumimoji="0" lang="zh-CN" altLang="zh-CN" sz="1400" b="0" i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kumimoji="0" lang="zh-CN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：文件开头；</a:t>
                      </a:r>
                      <a:r>
                        <a:rPr kumimoji="0" lang="en-US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1: </a:t>
                      </a:r>
                      <a:r>
                        <a:rPr kumimoji="0" lang="zh-CN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当前位置；</a:t>
                      </a:r>
                      <a:r>
                        <a:rPr kumimoji="0" lang="en-US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2: </a:t>
                      </a:r>
                      <a:r>
                        <a:rPr kumimoji="0" lang="zh-CN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文件结尾</a:t>
                      </a:r>
                      <a:endParaRPr kumimoji="0" lang="zh-CN" altLang="zh-CN" sz="1400" b="0" i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381000" y="100330"/>
            <a:ext cx="3291205" cy="575310"/>
          </a:xfrm>
        </p:spPr>
        <p:txBody>
          <a:bodyPr vert="horz" wrap="square" lIns="68580" tIns="34290" rIns="68580" bIns="34290" anchor="ctr">
            <a:normAutofit/>
          </a:bodyPr>
          <a:p>
            <a:pPr marL="685800" indent="-685800" eaLnBrk="1" hangingPunct="1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read()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实例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1845" y="675640"/>
            <a:ext cx="6779260" cy="3443605"/>
          </a:xfrm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read()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方法读取文件内容的例子。在本实例同目录下创建一个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test.txt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文件，编辑其内容如下：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Hello Python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 file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读取文件内容的代码如下：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 = open("test.txt")  #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打开文件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返回一个文件对象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f.read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()             #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调用文件的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read()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方法方法读取文件内容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f.close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()                    #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关闭文件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print(</a:t>
            </a:r>
            <a:r>
              <a:rPr kumimoji="0" lang="en-US" altLang="zh-CN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8"/>
          <p:cNvSpPr/>
          <p:nvPr/>
        </p:nvSpPr>
        <p:spPr>
          <a:xfrm>
            <a:off x="7494826" y="3627041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32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5"/>
          <p:cNvSpPr>
            <a:spLocks noGrp="1"/>
          </p:cNvSpPr>
          <p:nvPr>
            <p:ph type="title"/>
          </p:nvPr>
        </p:nvSpPr>
        <p:spPr>
          <a:xfrm>
            <a:off x="413385" y="75565"/>
            <a:ext cx="3084195" cy="772160"/>
          </a:xfrm>
        </p:spPr>
        <p:txBody>
          <a:bodyPr vert="horz" wrap="square" lIns="68580" tIns="34290" rIns="68580" bIns="34290" anchor="ctr">
            <a:normAutofit fontScale="90000"/>
          </a:bodyPr>
          <a:p>
            <a:pPr eaLnBrk="1" hangingPunct="1"/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readlines()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实例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71" name="Rectangle 9"/>
          <p:cNvSpPr>
            <a:spLocks noGrp="1"/>
          </p:cNvSpPr>
          <p:nvPr>
            <p:ph type="body" sz="half" idx="1"/>
          </p:nvPr>
        </p:nvSpPr>
        <p:spPr>
          <a:xfrm>
            <a:off x="933450" y="957580"/>
            <a:ext cx="6447790" cy="3667125"/>
          </a:xfrm>
        </p:spPr>
        <p:txBody>
          <a:bodyPr vert="horz" wrap="square" lIns="68580" tIns="34290" rIns="68580" bIns="34290" anchor="t"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 = open("test.txt")             #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打开文件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返回一个文件对象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list= f. readlines()             # 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调用文件的   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readlines()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方法方法读取文件内容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f.close()                    #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关闭文件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print(list);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运行结果如下：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['Hello Python\n', 'read file\n']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914400" y="100330"/>
            <a:ext cx="3390900" cy="665480"/>
          </a:xfrm>
        </p:spPr>
        <p:txBody>
          <a:bodyPr vert="horz" wrap="square" lIns="68580" tIns="34290" rIns="68580" bIns="34290" anchor="ctr">
            <a:normAutofit/>
          </a:bodyPr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readline()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实例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3330" y="957580"/>
            <a:ext cx="6471920" cy="3443605"/>
          </a:xfrm>
        </p:spPr>
        <p:txBody>
          <a:bodyPr vert="horz" wrap="square" lIns="68580" tIns="34290" rIns="68580" bIns="34290" numCol="1" anchor="t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 = open("test.txt")         #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打开文件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返回一个文件对象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while True:                  #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循环读取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chunk = </a:t>
            </a: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f.readline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()     #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每次读取一行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if not chunk:            #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如果没有读取到内容，则退出循环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break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print(chunk)             #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打印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chunk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f.close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()                    #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关闭文件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运行结果如下：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Hello Python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 file</a:t>
            </a:r>
            <a:endParaRPr kumimoji="0" lang="en-US" altLang="zh-CN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522730" y="1236980"/>
            <a:ext cx="5584190" cy="2498725"/>
          </a:xfrm>
        </p:spPr>
        <p:txBody>
          <a:bodyPr vert="horz" wrap="square" lIns="68580" tIns="34290" rIns="68580" bIns="34290" anchor="t">
            <a:normAutofit/>
          </a:bodyPr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 = open("test.txt") #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打开文件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返回一个文件对象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 line in f: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print(line)     #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f.close()           #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关闭文件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/>
        </p:nvSpPr>
        <p:spPr>
          <a:xfrm>
            <a:off x="1068705" y="346075"/>
            <a:ext cx="3200400" cy="61150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in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endParaRPr lang="zh-CN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762000" y="188595"/>
            <a:ext cx="3302635" cy="768350"/>
          </a:xfrm>
        </p:spPr>
        <p:txBody>
          <a:bodyPr vert="horz" wrap="square" lIns="68580" tIns="34290" rIns="68580" bIns="34290" anchor="ctr"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write()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实例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11" name="内容占位符 3"/>
          <p:cNvSpPr>
            <a:spLocks noGrp="1"/>
          </p:cNvSpPr>
          <p:nvPr>
            <p:ph idx="1"/>
          </p:nvPr>
        </p:nvSpPr>
        <p:spPr>
          <a:xfrm>
            <a:off x="1827610" y="957263"/>
            <a:ext cx="5887641" cy="3443288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 = open(’1.txt</a:t>
            </a:r>
            <a:r>
              <a:rPr lang="en-US" altLang="zh-CN" sz="21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'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'w')             #</a:t>
            </a:r>
            <a:r>
              <a:rPr kumimoji="0" lang="zh-CN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打开文件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返回一个文件对象</a:t>
            </a:r>
            <a:endParaRPr kumimoji="0" lang="zh-CN" altLang="zh-CN" sz="21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content = input("</a:t>
            </a:r>
            <a:r>
              <a:rPr kumimoji="0" lang="zh-CN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请输入写入的内容：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");</a:t>
            </a:r>
            <a:endParaRPr kumimoji="0" lang="en-US" altLang="zh-CN" sz="21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f.write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(content)             </a:t>
            </a:r>
            <a:endParaRPr kumimoji="0" lang="en-US" altLang="zh-CN" sz="21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f.close</a:t>
            </a:r>
            <a:r>
              <a:rPr kumimoji="0" lang="en-US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()                    #</a:t>
            </a:r>
            <a:r>
              <a:rPr kumimoji="0" lang="zh-CN" altLang="zh-CN" sz="21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关闭文件</a:t>
            </a:r>
            <a:endParaRPr kumimoji="0" lang="zh-CN" altLang="zh-CN" sz="21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zh-CN" sz="21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242491" y="258763"/>
            <a:ext cx="34340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writelines()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实例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7400" y="1383030"/>
            <a:ext cx="580326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</a:t>
            </a:r>
            <a:r>
              <a:rPr lang="en-US" altLang="zh-CN" sz="20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= open(‘1.txt’, "w+")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ls = ["python1", "python2", "python3"]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fo.writelines</a:t>
            </a:r>
            <a:r>
              <a:rPr lang="en-US" altLang="zh-CN" sz="20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(ls)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for line in </a:t>
            </a:r>
            <a:r>
              <a:rPr lang="en-US" altLang="zh-CN" sz="20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</a:t>
            </a:r>
            <a:r>
              <a:rPr lang="en-US" altLang="zh-CN" sz="20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print(line)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fo.close</a:t>
            </a:r>
            <a:r>
              <a:rPr lang="en-US" altLang="zh-CN" sz="200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标题 1"/>
          <p:cNvSpPr>
            <a:spLocks noGrp="1"/>
          </p:cNvSpPr>
          <p:nvPr>
            <p:ph type="title"/>
          </p:nvPr>
        </p:nvSpPr>
        <p:spPr>
          <a:xfrm>
            <a:off x="456883" y="389335"/>
            <a:ext cx="6272213" cy="651272"/>
          </a:xfrm>
        </p:spPr>
        <p:txBody>
          <a:bodyPr vert="horz" wrap="square" lIns="68580" tIns="34290" rIns="68580" bIns="34290" anchor="ctr">
            <a:normAutofit/>
          </a:bodyPr>
          <a:p>
            <a:pPr algn="l" fontAlgn="base">
              <a:buClrTx/>
              <a:buSzTx/>
              <a:buFontTx/>
              <a:defRPr/>
            </a:pPr>
            <a:r>
              <a:rPr lang="en-US" altLang="zh-CN" sz="3200" kern="12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读写文件方式</a:t>
            </a:r>
            <a:endParaRPr lang="en-US" altLang="zh-CN" sz="3200" kern="120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30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anchor="t"/>
          <a:p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方式打开文件时，只能从文件读取数据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1500" y="1717675"/>
            <a:ext cx="4152265" cy="2195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 = open("test.txt"</a:t>
            </a:r>
            <a:r>
              <a:rPr lang="zh-CN" altLang="en-US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'r')  #</a:t>
            </a:r>
            <a:r>
              <a:rPr lang="zh-CN" altLang="en-US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打开文件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返回一个文件对象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str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</a:t>
            </a: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f.read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()             # </a:t>
            </a:r>
            <a:r>
              <a:rPr lang="zh-CN" altLang="en-US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调用文件的 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read()</a:t>
            </a:r>
            <a:r>
              <a:rPr lang="zh-CN" altLang="en-US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方法方法读取文件内容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f.close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()                    #</a:t>
            </a:r>
            <a:r>
              <a:rPr lang="zh-CN" altLang="en-US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关闭文件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</a:t>
            </a: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str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9" name="内容占位符 2"/>
          <p:cNvSpPr>
            <a:spLocks noGrp="1"/>
          </p:cNvSpPr>
          <p:nvPr/>
        </p:nvSpPr>
        <p:spPr>
          <a:xfrm>
            <a:off x="848995" y="57150"/>
            <a:ext cx="8775065" cy="424561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 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r+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方式打开文件时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以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r+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方式打开文件时，可从文件读取数据或者向文件写入数据，在写入数据前，应先使用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seek()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方法设置写入位置，如果在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read()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等方法处理数据后执行写入操作，数据会写在文件末尾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 = open('1.txt', 'r+')             #打开文件,返回一个文件对象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content = input("请输入写入的内容：")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f.seek(3)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f.write (content)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f.close()                    #关闭文件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5" name="内容占位符 2"/>
          <p:cNvSpPr>
            <a:spLocks noGrp="1"/>
          </p:cNvSpPr>
          <p:nvPr>
            <p:ph idx="1"/>
          </p:nvPr>
        </p:nvSpPr>
        <p:spPr>
          <a:xfrm>
            <a:off x="1562100" y="793750"/>
            <a:ext cx="6438900" cy="3394710"/>
          </a:xfrm>
        </p:spPr>
        <p:txBody>
          <a:bodyPr vert="horz" wrap="square" lIns="68580" tIns="34290" rIns="68580" bIns="34290" anchor="t">
            <a:normAutofit lnSpcReduction="10000"/>
          </a:bodyPr>
          <a:p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 以W方式打开文件</a:t>
            </a:r>
            <a:endParaRPr lang="zh-CN" altLang="en-US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以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w方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式打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开文件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时，会创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建一个新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文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件。如果存在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名文件，原来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的文件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会被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删除，所以，使用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方式打开文件时应特别小心，避免删除原来有用的文件。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1000" y="2405380"/>
            <a:ext cx="5473065" cy="1973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 = open(’1.txt', 'w')             #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打开文件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返回一个文件对象</a:t>
            </a:r>
            <a:endParaRPr kumimoji="0" lang="zh-CN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content = input("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请输入写入的内容：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");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f.write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(content)             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f.close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()                    #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关闭文件</a:t>
            </a:r>
            <a:endParaRPr kumimoji="0" lang="zh-CN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515" y="567055"/>
            <a:ext cx="560197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文件</a:t>
            </a:r>
            <a:endParaRPr lang="zh-CN" altLang="en-US" sz="20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一个 实例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文件的打开和关闭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文件的读取和写入方式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批量数据读取与写入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异常</a:t>
            </a:r>
            <a:endParaRPr lang="zh-CN" altLang="en-US" sz="20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基本异常处理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异常的高级用法</a:t>
            </a:r>
            <a:endParaRPr lang="zh-CN" altLang="en-US" sz="20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3162057" y="-18008"/>
            <a:ext cx="11272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 smtClean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目录 </a:t>
            </a:r>
            <a:endParaRPr lang="en-US" altLang="zh-CN" sz="3200" b="1" spc="50" dirty="0">
              <a:ln w="11430"/>
              <a:gradFill>
                <a:gsLst>
                  <a:gs pos="25000">
                    <a:srgbClr val="FF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标题 1"/>
          <p:cNvSpPr>
            <a:spLocks noGrp="1"/>
          </p:cNvSpPr>
          <p:nvPr>
            <p:ph type="title"/>
          </p:nvPr>
        </p:nvSpPr>
        <p:spPr>
          <a:xfrm>
            <a:off x="619760" y="592455"/>
            <a:ext cx="6272530" cy="727710"/>
          </a:xfrm>
        </p:spPr>
        <p:txBody>
          <a:bodyPr vert="horz" wrap="square" lIns="68580" tIns="34290" rIns="68580" bIns="34290" anchor="ctr">
            <a:normAutofit fontScale="90000"/>
          </a:bodyPr>
          <a:p>
            <a:pPr algn="l"/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 以W+方式打开文件</a:t>
            </a:r>
            <a:b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W+与W方式的唯一区别是前者除了允许写文件，还可以读文件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9125" y="1320165"/>
            <a:ext cx="6022340" cy="236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 = open(’1.txt', 'w') #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打开文件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返回一个文件对象</a:t>
            </a:r>
            <a:endParaRPr kumimoji="0" lang="zh-CN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content = input("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请输入写入的内容：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");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f.write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(content)     </a:t>
            </a:r>
            <a:endParaRPr lang="en-US" altLang="zh-CN" kern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str=f.read()      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f.close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()                    #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关闭文件</a:t>
            </a:r>
            <a:endParaRPr lang="zh-CN" altLang="zh-CN" kern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print(str)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标题 1"/>
          <p:cNvSpPr>
            <a:spLocks noGrp="1"/>
          </p:cNvSpPr>
          <p:nvPr/>
        </p:nvSpPr>
        <p:spPr>
          <a:xfrm>
            <a:off x="619760" y="592455"/>
            <a:ext cx="6272530" cy="72771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 以a方式打开文件</a:t>
            </a:r>
            <a:b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方式打开文件时，写入的数据添加到文件末尾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0" y="1452880"/>
            <a:ext cx="5473065" cy="1973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 = open(’1.txt', 'a')             #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打开文件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返回一个文件对象</a:t>
            </a:r>
            <a:endParaRPr kumimoji="0" lang="zh-CN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content = input("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请输入写入的内容：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");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f.write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(content)             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kern="0" noProof="0" dirty="0" err="1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f.close</a:t>
            </a:r>
            <a:r>
              <a:rPr lang="en-US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()                    #</a:t>
            </a:r>
            <a:r>
              <a:rPr lang="zh-CN" altLang="zh-CN" kern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关闭文件</a:t>
            </a:r>
            <a:endParaRPr kumimoji="0" lang="zh-CN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标题 1"/>
          <p:cNvSpPr>
            <a:spLocks noGrp="1"/>
          </p:cNvSpPr>
          <p:nvPr/>
        </p:nvSpPr>
        <p:spPr>
          <a:xfrm>
            <a:off x="901700" y="452755"/>
            <a:ext cx="6272530" cy="72771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 以a+方式打开文件</a:t>
            </a:r>
            <a:b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a+与a方式的唯一区别是前者除了允许写文件，还可以读文件</a:t>
            </a:r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115" y="1377950"/>
            <a:ext cx="59810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 = open('1.txt', '</a:t>
            </a:r>
            <a:r>
              <a:rPr lang="en-US" altLang="zh-CN"/>
              <a:t>a</a:t>
            </a:r>
            <a:r>
              <a:rPr lang="zh-CN" altLang="en-US"/>
              <a:t>') #打开文件,返回一个文件对象</a:t>
            </a:r>
            <a:endParaRPr lang="zh-CN" altLang="en-US"/>
          </a:p>
          <a:p>
            <a:r>
              <a:rPr lang="zh-CN" altLang="en-US"/>
              <a:t>content = input("请输入写入的内容：")</a:t>
            </a:r>
            <a:endParaRPr lang="zh-CN" altLang="en-US"/>
          </a:p>
          <a:p>
            <a:r>
              <a:rPr lang="zh-CN" altLang="en-US"/>
              <a:t>f.write (content)</a:t>
            </a:r>
            <a:endParaRPr lang="zh-CN" altLang="en-US"/>
          </a:p>
          <a:p>
            <a:r>
              <a:rPr lang="zh-CN" altLang="en-US"/>
              <a:t>str=f.read()</a:t>
            </a:r>
            <a:endParaRPr lang="zh-CN" altLang="en-US"/>
          </a:p>
          <a:p>
            <a:r>
              <a:rPr lang="zh-CN" altLang="en-US"/>
              <a:t>f.close()                    #关闭文件</a:t>
            </a:r>
            <a:endParaRPr lang="zh-CN" altLang="en-US"/>
          </a:p>
          <a:p>
            <a:r>
              <a:rPr lang="zh-CN" altLang="en-US"/>
              <a:t>print(str)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>
          <a:xfrm>
            <a:off x="750888" y="173435"/>
            <a:ext cx="6272213" cy="651272"/>
          </a:xfrm>
        </p:spPr>
        <p:txBody>
          <a:bodyPr vert="horz" wrap="square" lIns="68580" tIns="34290" rIns="68580" bIns="34290" anchor="ctr">
            <a:normAutofit/>
          </a:bodyPr>
          <a:p>
            <a:pPr algn="l" fontAlgn="base">
              <a:buClrTx/>
              <a:buSzTx/>
              <a:buFontTx/>
              <a:defRPr/>
            </a:pPr>
            <a:r>
              <a:rPr lang="en-US" altLang="zh-CN" sz="3200" kern="12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读写二进制文件</a:t>
            </a:r>
            <a:endParaRPr lang="en-US" altLang="zh-CN" sz="3200" kern="120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1251" name="内容占位符 2"/>
          <p:cNvSpPr>
            <a:spLocks noGrp="1"/>
          </p:cNvSpPr>
          <p:nvPr>
            <p:ph idx="1"/>
          </p:nvPr>
        </p:nvSpPr>
        <p:spPr>
          <a:xfrm>
            <a:off x="751205" y="874396"/>
            <a:ext cx="8229600" cy="3394472"/>
          </a:xfrm>
        </p:spPr>
        <p:txBody>
          <a:bodyPr vert="horz" wrap="square" lIns="68580" tIns="34290" rIns="68580" bIns="34290" anchor="t"/>
          <a:p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前面讲述的文本文件的各种方法均可用于二进制文件，区别在于：二进制文件读写的是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bytes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字符串，例如，下面的代码先以 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wb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方式创建一个二进制文件，然后分别用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rb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方式打开读文件内容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1285" y="1934210"/>
            <a:ext cx="65646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myfile=open('2.txt','wb')  # 以wb方式打开二进制文件</a:t>
            </a:r>
            <a:endParaRPr lang="zh-CN" altLang="en-US"/>
          </a:p>
          <a:p>
            <a:r>
              <a:rPr lang="zh-CN" altLang="en-US"/>
              <a:t>#myfile.write('aaaaa')     # 出错，二进制文件只能写入byte字符串</a:t>
            </a:r>
            <a:endParaRPr lang="zh-CN" altLang="en-US"/>
          </a:p>
          <a:p>
            <a:r>
              <a:rPr lang="zh-CN" altLang="en-US"/>
              <a:t>myfile.write(b'aaaaa')     #正确，以bytes字符串写入文件</a:t>
            </a:r>
            <a:endParaRPr lang="zh-CN" altLang="en-US"/>
          </a:p>
          <a:p>
            <a:r>
              <a:rPr lang="zh-CN" altLang="en-US"/>
              <a:t>myfile.write(b'bbbbb')</a:t>
            </a:r>
            <a:endParaRPr lang="zh-CN" altLang="en-US"/>
          </a:p>
          <a:p>
            <a:r>
              <a:rPr lang="zh-CN" altLang="en-US"/>
              <a:t>myfile.close()</a:t>
            </a:r>
            <a:endParaRPr lang="zh-CN" altLang="en-US"/>
          </a:p>
          <a:p>
            <a:r>
              <a:rPr lang="zh-CN" altLang="en-US"/>
              <a:t>myfile=open('2.txt','r')   #以r方式打开，作为文本文件访问</a:t>
            </a:r>
            <a:endParaRPr lang="zh-CN" altLang="en-US"/>
          </a:p>
          <a:p>
            <a:r>
              <a:rPr lang="zh-CN" altLang="en-US"/>
              <a:t>print(myfile.read())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批量数据读取与写入</a:t>
            </a:r>
            <a:endParaRPr lang="zh-CN" altLang="en-US" sz="320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zh-CN" b="1" dirty="0"/>
              <a:t>从文件中读取批量数值数据</a:t>
            </a:r>
            <a:endParaRPr lang="zh-CN" altLang="zh-CN" b="1" dirty="0"/>
          </a:p>
          <a:p>
            <a:r>
              <a:rPr lang="en-US" altLang="zh-CN" b="1" dirty="0"/>
              <a:t>2. </a:t>
            </a:r>
            <a:r>
              <a:rPr lang="zh-CN" altLang="zh-CN" b="1" dirty="0"/>
              <a:t>从文件中读取批量结构</a:t>
            </a:r>
            <a:r>
              <a:rPr lang="zh-CN" altLang="zh-CN" b="1" dirty="0" smtClean="0"/>
              <a:t>数据</a:t>
            </a:r>
            <a:endParaRPr lang="en-US" altLang="zh-CN" b="1" dirty="0" smtClean="0"/>
          </a:p>
          <a:p>
            <a:r>
              <a:rPr lang="en-US" altLang="zh-CN" b="1" dirty="0"/>
              <a:t>3. </a:t>
            </a:r>
            <a:r>
              <a:rPr lang="zh-CN" altLang="zh-CN" b="1" dirty="0"/>
              <a:t>输出列表数据到文件</a:t>
            </a:r>
            <a:endParaRPr lang="zh-CN" altLang="zh-CN" b="1" dirty="0"/>
          </a:p>
          <a:p>
            <a:endParaRPr lang="zh-CN" altLang="zh-CN" b="1" dirty="0"/>
          </a:p>
          <a:p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46100" y="808990"/>
            <a:ext cx="6172200" cy="3801870"/>
          </a:xfrm>
        </p:spPr>
        <p:txBody>
          <a:bodyPr>
            <a:normAutofit fontScale="72500"/>
          </a:bodyPr>
          <a:lstStyle/>
          <a:p>
            <a:pPr marL="0" lvl="0" indent="0">
              <a:buNone/>
            </a:pPr>
            <a:r>
              <a:rPr lang="en-US" altLang="zh-CN" dirty="0" smtClean="0">
                <a:latin typeface="+mn-ea"/>
                <a:sym typeface="+mn-ea"/>
              </a:rPr>
              <a:t>1  </a:t>
            </a:r>
            <a:r>
              <a:rPr lang="zh-CN" altLang="en-US" dirty="0" smtClean="0">
                <a:latin typeface="+mn-ea"/>
                <a:sym typeface="+mn-ea"/>
              </a:rPr>
              <a:t>批量数值数据读取</a:t>
            </a:r>
            <a:endParaRPr lang="zh-CN" altLang="en-US" dirty="0" smtClean="0">
              <a:latin typeface="+mn-ea"/>
              <a:ea typeface="+mn-ea"/>
            </a:endParaRPr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）一行</a:t>
            </a:r>
            <a:endParaRPr lang="en-US" altLang="zh-CN" dirty="0" smtClean="0"/>
          </a:p>
          <a:p>
            <a:pPr lvl="1"/>
            <a:r>
              <a:rPr lang="en-US" altLang="zh-CN" dirty="0"/>
              <a:t>data1.txt</a:t>
            </a:r>
            <a:r>
              <a:rPr lang="zh-CN" altLang="zh-CN" dirty="0"/>
              <a:t>中存放一行整数数据，将其读到一个列表</a:t>
            </a:r>
            <a:r>
              <a:rPr lang="en-US" altLang="zh-CN" dirty="0"/>
              <a:t>L1</a:t>
            </a:r>
            <a:r>
              <a:rPr lang="zh-CN" altLang="zh-CN" dirty="0"/>
              <a:t>中。</a:t>
            </a:r>
            <a:endParaRPr lang="zh-CN" altLang="zh-CN" dirty="0"/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）一列</a:t>
            </a:r>
            <a:endParaRPr lang="en-US" altLang="zh-CN" dirty="0" smtClean="0"/>
          </a:p>
          <a:p>
            <a:pPr lvl="1"/>
            <a:r>
              <a:rPr lang="en-US" altLang="zh-CN" dirty="0"/>
              <a:t>data2.txt</a:t>
            </a:r>
            <a:r>
              <a:rPr lang="zh-CN" altLang="zh-CN" dirty="0"/>
              <a:t>中存放与</a:t>
            </a:r>
            <a:r>
              <a:rPr lang="en-US" altLang="zh-CN" dirty="0"/>
              <a:t>data1</a:t>
            </a:r>
            <a:r>
              <a:rPr lang="zh-CN" altLang="zh-CN" dirty="0"/>
              <a:t>相同的整数数据，</a:t>
            </a:r>
            <a:r>
              <a:rPr lang="zh-CN" altLang="zh-CN" dirty="0" smtClean="0"/>
              <a:t>但</a:t>
            </a:r>
            <a:r>
              <a:rPr lang="zh-CN" altLang="en-US" dirty="0" smtClean="0"/>
              <a:t>以</a:t>
            </a:r>
            <a:r>
              <a:rPr lang="zh-CN" altLang="zh-CN" dirty="0" smtClean="0"/>
              <a:t>一列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方式</a:t>
            </a:r>
            <a:r>
              <a:rPr lang="zh-CN" altLang="zh-CN" dirty="0"/>
              <a:t>存放。将其读到一个列表</a:t>
            </a:r>
            <a:r>
              <a:rPr lang="en-US" altLang="zh-CN" dirty="0"/>
              <a:t>L2</a:t>
            </a:r>
            <a:r>
              <a:rPr lang="zh-CN" altLang="zh-CN" dirty="0"/>
              <a:t>中。</a:t>
            </a:r>
            <a:endParaRPr lang="zh-CN" altLang="zh-CN" dirty="0"/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）多行多列</a:t>
            </a:r>
            <a:endParaRPr lang="en-US" altLang="zh-CN" dirty="0" smtClean="0"/>
          </a:p>
          <a:p>
            <a:pPr lvl="1"/>
            <a:r>
              <a:rPr lang="en-US" altLang="zh-CN" dirty="0"/>
              <a:t>data3.txt </a:t>
            </a:r>
            <a:r>
              <a:rPr lang="zh-CN" altLang="zh-CN" dirty="0"/>
              <a:t>中</a:t>
            </a:r>
            <a:r>
              <a:rPr lang="zh-CN" altLang="zh-CN" dirty="0" smtClean="0"/>
              <a:t>存放</a:t>
            </a:r>
            <a:r>
              <a:rPr lang="zh-CN" altLang="en-US" dirty="0" smtClean="0"/>
              <a:t>着</a:t>
            </a:r>
            <a:r>
              <a:rPr lang="en-US" altLang="zh-CN" dirty="0" smtClean="0"/>
              <a:t>10</a:t>
            </a:r>
            <a:r>
              <a:rPr lang="zh-CN" altLang="zh-CN" dirty="0"/>
              <a:t>行</a:t>
            </a:r>
            <a:r>
              <a:rPr lang="en-US" altLang="zh-CN" dirty="0"/>
              <a:t>10</a:t>
            </a:r>
            <a:r>
              <a:rPr lang="zh-CN" altLang="zh-CN" dirty="0" smtClean="0"/>
              <a:t>列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整数</a:t>
            </a:r>
            <a:r>
              <a:rPr lang="zh-CN" altLang="zh-CN" dirty="0"/>
              <a:t>数据，将其读到列表</a:t>
            </a:r>
            <a:r>
              <a:rPr lang="en-US" altLang="zh-CN" dirty="0"/>
              <a:t>L3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sz="1950" b="1" dirty="0">
              <a:solidFill>
                <a:schemeClr val="accent1"/>
              </a:solidFill>
              <a:latin typeface="幼圆" panose="02010509060101010101" pitchFamily="49" charset="-122"/>
              <a:ea typeface="幼圆" panose="02010509060101010101" pitchFamily="49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7000" y="-4802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批量数据读取与写入</a:t>
            </a:r>
            <a:endParaRPr lang="zh-CN" altLang="en-US" sz="320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）一行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4758" y="789024"/>
            <a:ext cx="6149173" cy="3564396"/>
          </a:xfrm>
          <a:ln>
            <a:solidFill>
              <a:schemeClr val="tx1"/>
            </a:solidFill>
          </a:ln>
        </p:spPr>
        <p:txBody>
          <a:bodyPr>
            <a:normAutofit fontScale="3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f = open("data1.txt")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a=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f.read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zh-CN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&gt;&gt;&gt; 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'34 78 47 787 84 25 69 25 58 67 52 77 12 67 325 33'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L1=</a:t>
            </a:r>
            <a:r>
              <a:rPr lang="en-US" altLang="zh-CN" dirty="0" err="1"/>
              <a:t>a.split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f.seek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a=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f.readline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zh-CN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&gt;&gt;&gt; 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'34 78 47 787 84 25 69 25 58 67 52 77 12 67 325 33</a:t>
            </a:r>
            <a:r>
              <a:rPr lang="en-US" altLang="zh-CN" dirty="0" smtClean="0">
                <a:solidFill>
                  <a:srgbClr val="FF0000"/>
                </a:solidFill>
              </a:rPr>
              <a:t>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&gt;&gt;&gt; L1=</a:t>
            </a:r>
            <a:r>
              <a:rPr lang="en-US" altLang="zh-CN" dirty="0" err="1"/>
              <a:t>a.split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方法三：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f.seek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 a=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f.readlines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zh-CN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&gt;&gt;&gt; 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['34 78 47 787 84 25 69 25 58 67 52 77 12 67 325 33']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L1=a[0].split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3240"/>
            <a:ext cx="8229600" cy="461645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）一列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565" y="776605"/>
            <a:ext cx="7341235" cy="3910965"/>
          </a:xfrm>
        </p:spPr>
        <p:txBody>
          <a:bodyPr>
            <a:normAutofit fontScale="35000" lnSpcReduction="20000"/>
          </a:bodyPr>
          <a:lstStyle/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&gt;&gt;&gt; f = open("</a:t>
            </a:r>
            <a:r>
              <a:rPr lang="en-US" altLang="zh-CN" dirty="0" smtClean="0"/>
              <a:t>data2.txt</a:t>
            </a:r>
            <a:r>
              <a:rPr lang="en-US" altLang="zh-CN" dirty="0"/>
              <a:t>")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b="1" dirty="0">
                <a:solidFill>
                  <a:srgbClr val="0070C0"/>
                </a:solidFill>
              </a:rPr>
              <a:t>a=</a:t>
            </a:r>
            <a:r>
              <a:rPr lang="en-US" altLang="zh-CN" b="1" dirty="0" err="1">
                <a:solidFill>
                  <a:srgbClr val="0070C0"/>
                </a:solidFill>
              </a:rPr>
              <a:t>f.read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  <a:endParaRPr lang="zh-CN" altLang="zh-CN" b="1" dirty="0">
              <a:solidFill>
                <a:srgbClr val="0070C0"/>
              </a:solidFill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&gt;&gt;&gt; a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'34\n78\n47\n787\n84\n25\n69\n25\n58\n67\n52\n77\n12\n67\n325\n33'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L2=</a:t>
            </a:r>
            <a:r>
              <a:rPr lang="en-US" altLang="zh-CN" dirty="0" err="1"/>
              <a:t>a.splitlines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&gt;&gt;&gt; L2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['34', '78', '47', '787', '84', '25', '69', '25', '58', '67', '52', '77', '12', '67', '325', '33']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/>
              <a:t>f.seek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&gt;&gt;&gt; L2=</a:t>
            </a:r>
            <a:r>
              <a:rPr lang="en-US" altLang="zh-CN" b="1" dirty="0" err="1" smtClean="0">
                <a:solidFill>
                  <a:srgbClr val="0070C0"/>
                </a:solidFill>
              </a:rPr>
              <a:t>f.readlines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  <a:endParaRPr lang="zh-CN" altLang="zh-CN" b="1" dirty="0">
              <a:solidFill>
                <a:srgbClr val="0070C0"/>
              </a:solidFill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&gt;&gt;&gt; </a:t>
            </a:r>
            <a:r>
              <a:rPr lang="en-US" altLang="zh-CN" dirty="0" smtClean="0"/>
              <a:t>L2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['34\n', '78\n', '47\n', '787\n', '84\n', '25\n', '69\n', '25\n', '58\n', '67\n', '52\n', '77\n', '12\n', '67\n', '325\n', '33']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sz="4000" dirty="0">
                <a:latin typeface="+mn-ea"/>
              </a:rPr>
              <a:t>从上面的运行示例可以看出，</a:t>
            </a:r>
            <a:r>
              <a:rPr lang="en-US" altLang="zh-CN" sz="4000" dirty="0" err="1">
                <a:latin typeface="+mn-ea"/>
              </a:rPr>
              <a:t>readlines</a:t>
            </a:r>
            <a:r>
              <a:rPr lang="zh-CN" altLang="zh-CN" sz="4000" dirty="0">
                <a:latin typeface="+mn-ea"/>
              </a:rPr>
              <a:t>方法适合一列数据的存放格式。</a:t>
            </a:r>
            <a:r>
              <a:rPr lang="en-US" altLang="zh-CN" sz="4000" dirty="0">
                <a:latin typeface="+mn-ea"/>
              </a:rPr>
              <a:t>read</a:t>
            </a:r>
            <a:r>
              <a:rPr lang="zh-CN" altLang="zh-CN" sz="4000" dirty="0">
                <a:latin typeface="+mn-ea"/>
              </a:rPr>
              <a:t>方法读完数据后需要使用作字符串的分离操作。</a:t>
            </a:r>
            <a:r>
              <a:rPr lang="en-US" altLang="zh-CN" sz="4000" dirty="0" err="1">
                <a:latin typeface="+mn-ea"/>
              </a:rPr>
              <a:t>readline</a:t>
            </a:r>
            <a:r>
              <a:rPr lang="zh-CN" altLang="zh-CN" sz="4000" dirty="0">
                <a:latin typeface="+mn-ea"/>
              </a:rPr>
              <a:t>方法每次只能读一行，需要多次执行</a:t>
            </a:r>
            <a:r>
              <a:rPr lang="en-US" altLang="zh-CN" sz="4000" dirty="0" err="1">
                <a:latin typeface="+mn-ea"/>
              </a:rPr>
              <a:t>readline</a:t>
            </a:r>
            <a:r>
              <a:rPr lang="zh-CN" altLang="zh-CN" sz="4000" dirty="0">
                <a:latin typeface="+mn-ea"/>
              </a:rPr>
              <a:t>函数才能读完</a:t>
            </a:r>
            <a:r>
              <a:rPr lang="en-US" altLang="zh-CN" sz="4000" dirty="0">
                <a:latin typeface="+mn-ea"/>
              </a:rPr>
              <a:t>data2</a:t>
            </a:r>
            <a:r>
              <a:rPr lang="zh-CN" altLang="zh-CN" sz="4000" dirty="0">
                <a:latin typeface="+mn-ea"/>
              </a:rPr>
              <a:t>文件显然，</a:t>
            </a:r>
            <a:r>
              <a:rPr lang="en-US" altLang="zh-CN" sz="4000" dirty="0" err="1">
                <a:latin typeface="+mn-ea"/>
              </a:rPr>
              <a:t>readline</a:t>
            </a:r>
            <a:r>
              <a:rPr lang="zh-CN" altLang="zh-CN" sz="4000" dirty="0">
                <a:latin typeface="+mn-ea"/>
              </a:rPr>
              <a:t>不支持一次性读取数据。</a:t>
            </a:r>
            <a:endParaRPr lang="zh-CN" altLang="en-US" sz="4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）多行多列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altLang="zh-CN" dirty="0"/>
              <a:t>&gt;&gt;&gt; f = open("data3.txt")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a=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L3=a</a:t>
            </a:r>
            <a:r>
              <a:rPr lang="en-US" altLang="zh-CN" dirty="0" err="1"/>
              <a:t>.split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f.close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对于多行多列，使用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readline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readlines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方法都需要逐行进行处理，没有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方法方便。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快速列表访问方式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&gt;=list(open(</a:t>
            </a:r>
            <a:r>
              <a:rPr lang="en-US" altLang="zh-CN" sz="20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filename,mode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一个文件中的数据读入一个列表，一行一个元素，读入的数据类型是字符串对象。不用文件的打开和关闭操作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1358900" y="2393950"/>
            <a:ext cx="6172200" cy="2414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&gt;&gt;&gt; L4=list(open("data3.txt</a:t>
            </a:r>
            <a:r>
              <a:rPr lang="en-US" altLang="zh-CN" sz="2000" dirty="0" smtClean="0"/>
              <a:t>"))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&gt;&gt;&gt;L5=[]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L4: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L5.extend(</a:t>
            </a:r>
            <a:r>
              <a:rPr lang="en-US" altLang="zh-CN" sz="2000" dirty="0" err="1"/>
              <a:t>i.split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ym typeface="+mn-ea"/>
              </a:rPr>
              <a:t>'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en-US" altLang="zh-CN" sz="2000" dirty="0" smtClean="0">
                <a:sym typeface="+mn-ea"/>
              </a:rPr>
              <a:t>'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&gt;&gt;&gt;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range(0,len(L5)):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L5[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(L5[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])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330" y="78105"/>
            <a:ext cx="5601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一个实例</a:t>
            </a:r>
            <a:endParaRPr lang="zh-CN" altLang="en-US" sz="320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" name="矩形 2"/>
          <p:cNvSpPr/>
          <p:nvPr/>
        </p:nvSpPr>
        <p:spPr>
          <a:xfrm>
            <a:off x="443230" y="1249045"/>
            <a:ext cx="83165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lnSpc>
                <a:spcPct val="150000"/>
              </a:lnSpc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30" y="1023620"/>
            <a:ext cx="466407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  <a:uFillTx/>
              </a:rPr>
              <a:t>考核评定，某职校对学员进行网络工程师岗位技能测试，测试由网络理论、网络组网实践和网络安全实践三部分成绩构成，考核评定的规定如下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①后两门课实践课都达到so分，总分达到180为合格；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②每门课达到80分.总分255分为优秀；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③总分不到180分或有任意一门实践课不到60分则不合格。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学生的考核成绩已经汇总到grade.txt文件中，每行一位学员的考核成绩信息，依次为;考号、网络理论成绩，网络组网实践成绩和网络安全实践成绩·请对该文件中的学员的考核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r>
              <a:rPr lang="zh-CN" altLang="en-US" sz="1400">
                <a:solidFill>
                  <a:schemeClr val="tx1"/>
                </a:solidFill>
                <a:uFillTx/>
              </a:rPr>
              <a:t>成绩信息进行评定，给出“优秀”、“合格”、“不合格”的评定结果，按每行一条记录(考号，评定结果）写到一个新文件中，如图所示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1080" y="1023620"/>
            <a:ext cx="18167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10132150105  62  70  70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10132150106  61  80  80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10132150107  65  69  69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10132150108  74  50  50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10132150110  80  28  28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10132150111  96  90  90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10132150112  67  85  85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10132150113  78  93  93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10132150114  71  61  61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10132150115  91  52  52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10132150116  75  75  75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10132150117  81  71  71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10132150118  77  90  90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10132150119  63  80  80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10132150120  64  96  96</a:t>
            </a:r>
            <a:endParaRPr lang="zh-CN" altLang="en-US" sz="1200">
              <a:solidFill>
                <a:schemeClr val="tx1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3565" y="1023620"/>
            <a:ext cx="16376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10132150105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10132150106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10132150107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10132150108	不合格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10132150110	不合格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10132150111	优秀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10132150112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10132150113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10132150114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10132150115	不合格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10132150116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10132150117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10132150118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10132150119	合格</a:t>
            </a:r>
            <a:endParaRPr lang="zh-CN" altLang="en-US" sz="1200">
              <a:solidFill>
                <a:schemeClr val="tx1"/>
              </a:solidFill>
              <a:uFillTx/>
            </a:endParaRPr>
          </a:p>
          <a:p>
            <a:r>
              <a:rPr lang="zh-CN" altLang="en-US" sz="1200">
                <a:solidFill>
                  <a:schemeClr val="tx1"/>
                </a:solidFill>
                <a:uFillTx/>
              </a:rPr>
              <a:t>10132150120	合格</a:t>
            </a:r>
            <a:endParaRPr lang="zh-CN" altLang="en-US" sz="1200">
              <a:solidFill>
                <a:schemeClr val="tx1"/>
              </a:solidFill>
              <a:uFillTx/>
            </a:endParaRPr>
          </a:p>
        </p:txBody>
      </p:sp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5029121" y="504508"/>
            <a:ext cx="1097280" cy="4603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原文件</a:t>
            </a:r>
            <a:endParaRPr kumimoji="0" lang="zh-CN" altLang="zh-CN" sz="240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933486" y="504508"/>
            <a:ext cx="1402080" cy="46037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结果文件</a:t>
            </a:r>
            <a:endParaRPr kumimoji="0" lang="zh-CN" altLang="zh-CN" sz="2400" b="0" i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3671570" cy="857250"/>
          </a:xfrm>
        </p:spPr>
        <p:txBody>
          <a:bodyPr/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批量结构数据读取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所谓的结构数据，也就是一个数据，由若干</a:t>
            </a:r>
            <a:r>
              <a:rPr lang="zh-CN" altLang="zh-CN" sz="2000" dirty="0" smtClean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不同属性</a:t>
            </a:r>
            <a:r>
              <a:rPr lang="zh-CN" altLang="zh-CN" sz="2000" dirty="0" smtClean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成员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构成</a:t>
            </a:r>
            <a:r>
              <a:rPr lang="zh-CN" altLang="zh-CN" sz="2000" dirty="0" smtClean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。</a:t>
            </a:r>
            <a:endParaRPr lang="zh-CN" altLang="zh-CN" sz="2000" dirty="0" smtClean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lvl="1"/>
            <a:r>
              <a:rPr lang="zh-CN" altLang="zh-CN" sz="2000" dirty="0" smtClean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例如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一户居民一年的用水数据由（户主、户名、表号、上年抄见数、每月抄见数（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12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个月的数据））构成，一个可能的记录为：</a:t>
            </a:r>
            <a:endParaRPr lang="zh-CN" altLang="zh-CN" sz="20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(‘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黄晓明’，‘东川路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156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弄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号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504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室’，‘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0000359222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’，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772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789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806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847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880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901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950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991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1022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1043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1064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1089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1114</a:t>
            </a:r>
            <a:r>
              <a:rPr lang="en-US" altLang="zh-CN" sz="2000" dirty="0" smtClean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一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个文件中保存着多个这样的数据，文件的组织结构一般为每行一户人家的数据。</a:t>
            </a:r>
            <a:endParaRPr lang="zh-CN" altLang="zh-CN" sz="20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在程序中表示一户居民的数据可以用一个列表，而表示多户居民应该使用下面形式的嵌套列表表示：</a:t>
            </a:r>
            <a:endParaRPr lang="zh-CN" altLang="zh-CN" sz="20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[[]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[]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[]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[]</a:t>
            </a:r>
            <a:r>
              <a:rPr lang="zh-CN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...,[]]</a:t>
            </a:r>
            <a:endParaRPr lang="en-US" altLang="zh-CN" sz="20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0835" y="184150"/>
            <a:ext cx="8559165" cy="3394710"/>
          </a:xfrm>
        </p:spPr>
        <p:txBody>
          <a:bodyPr>
            <a:normAutofit fontScale="87500"/>
          </a:bodyPr>
          <a:lstStyle/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访问数据文件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data4.txt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，文件中存放了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户居民一年的用水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得到嵌套列表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L7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/>
              <a:t>[['</a:t>
            </a:r>
            <a:r>
              <a:rPr lang="zh-CN" altLang="zh-CN" sz="1600" dirty="0"/>
              <a:t>黄晓明</a:t>
            </a:r>
            <a:r>
              <a:rPr lang="en-US" altLang="zh-CN" sz="1600" dirty="0"/>
              <a:t>', '</a:t>
            </a:r>
            <a:r>
              <a:rPr lang="zh-CN" altLang="zh-CN" sz="1600" dirty="0"/>
              <a:t>东川路</a:t>
            </a:r>
            <a:r>
              <a:rPr lang="en-US" altLang="zh-CN" sz="1600" dirty="0"/>
              <a:t>156</a:t>
            </a:r>
            <a:r>
              <a:rPr lang="zh-CN" altLang="zh-CN" sz="1600" dirty="0"/>
              <a:t>弄</a:t>
            </a:r>
            <a:r>
              <a:rPr lang="en-US" altLang="zh-CN" sz="1600" dirty="0"/>
              <a:t>3</a:t>
            </a:r>
            <a:r>
              <a:rPr lang="zh-CN" altLang="zh-CN" sz="1600" dirty="0"/>
              <a:t>号</a:t>
            </a:r>
            <a:r>
              <a:rPr lang="en-US" altLang="zh-CN" sz="1600" dirty="0"/>
              <a:t>504</a:t>
            </a:r>
            <a:r>
              <a:rPr lang="zh-CN" altLang="zh-CN" sz="1600" dirty="0"/>
              <a:t>室</a:t>
            </a:r>
            <a:r>
              <a:rPr lang="en-US" altLang="zh-CN" sz="1600" dirty="0"/>
              <a:t>', '0000359222', 772, 789, 806, 847, 880, 901, 950, 991, 1022, 1043, 1064, 1089, 1114</a:t>
            </a:r>
            <a:r>
              <a:rPr lang="en-US" altLang="zh-CN" sz="1600" dirty="0" smtClean="0"/>
              <a:t>]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, </a:t>
            </a:r>
            <a:r>
              <a:rPr lang="en-US" altLang="zh-CN" sz="1600" dirty="0"/>
              <a:t>['</a:t>
            </a:r>
            <a:r>
              <a:rPr lang="zh-CN" altLang="zh-CN" sz="1600" dirty="0"/>
              <a:t>李红</a:t>
            </a:r>
            <a:r>
              <a:rPr lang="en-US" altLang="zh-CN" sz="1600" dirty="0"/>
              <a:t>', '</a:t>
            </a:r>
            <a:r>
              <a:rPr lang="zh-CN" altLang="zh-CN" sz="1600" dirty="0"/>
              <a:t>东川路</a:t>
            </a:r>
            <a:r>
              <a:rPr lang="en-US" altLang="zh-CN" sz="1600" dirty="0"/>
              <a:t>156</a:t>
            </a:r>
            <a:r>
              <a:rPr lang="zh-CN" altLang="zh-CN" sz="1600" dirty="0"/>
              <a:t>弄</a:t>
            </a:r>
            <a:r>
              <a:rPr lang="en-US" altLang="zh-CN" sz="1600" dirty="0"/>
              <a:t>3</a:t>
            </a:r>
            <a:r>
              <a:rPr lang="zh-CN" altLang="zh-CN" sz="1600" dirty="0"/>
              <a:t>号</a:t>
            </a:r>
            <a:r>
              <a:rPr lang="en-US" altLang="zh-CN" sz="1600" dirty="0"/>
              <a:t>101</a:t>
            </a:r>
            <a:r>
              <a:rPr lang="zh-CN" altLang="zh-CN" sz="1600" dirty="0"/>
              <a:t>室</a:t>
            </a:r>
            <a:r>
              <a:rPr lang="en-US" altLang="zh-CN" sz="1600" dirty="0"/>
              <a:t>', '0000359201', 121, 132, 145, 156, 168, 179, 192, 206, 219, 230, 246, 258, 273</a:t>
            </a:r>
            <a:r>
              <a:rPr lang="en-US" altLang="zh-CN" sz="1600" dirty="0" smtClean="0"/>
              <a:t>]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, </a:t>
            </a:r>
            <a:r>
              <a:rPr lang="en-US" altLang="zh-CN" sz="1600" dirty="0"/>
              <a:t>['</a:t>
            </a:r>
            <a:r>
              <a:rPr lang="zh-CN" altLang="zh-CN" sz="1600" dirty="0"/>
              <a:t>钱多多</a:t>
            </a:r>
            <a:r>
              <a:rPr lang="en-US" altLang="zh-CN" sz="1600" dirty="0"/>
              <a:t>', '</a:t>
            </a:r>
            <a:r>
              <a:rPr lang="zh-CN" altLang="zh-CN" sz="1600" dirty="0"/>
              <a:t>东川路</a:t>
            </a:r>
            <a:r>
              <a:rPr lang="en-US" altLang="zh-CN" sz="1600" dirty="0"/>
              <a:t>156</a:t>
            </a:r>
            <a:r>
              <a:rPr lang="zh-CN" altLang="zh-CN" sz="1600" dirty="0"/>
              <a:t>弄</a:t>
            </a:r>
            <a:r>
              <a:rPr lang="en-US" altLang="zh-CN" sz="1600" dirty="0"/>
              <a:t>3</a:t>
            </a:r>
            <a:r>
              <a:rPr lang="zh-CN" altLang="zh-CN" sz="1600" dirty="0"/>
              <a:t>号</a:t>
            </a:r>
            <a:r>
              <a:rPr lang="en-US" altLang="zh-CN" sz="1600" dirty="0"/>
              <a:t>102</a:t>
            </a:r>
            <a:r>
              <a:rPr lang="zh-CN" altLang="zh-CN" sz="1600" dirty="0"/>
              <a:t>室</a:t>
            </a:r>
            <a:r>
              <a:rPr lang="en-US" altLang="zh-CN" sz="1600" dirty="0"/>
              <a:t>', '0000359202', 1008, 1046, 1102, 1167, 1209, 1255, 1311, 1362, 1407, 1453, 1512, 1563, 1604</a:t>
            </a:r>
            <a:r>
              <a:rPr lang="en-US" altLang="zh-CN" sz="1600" dirty="0" smtClean="0"/>
              <a:t>]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, </a:t>
            </a:r>
            <a:r>
              <a:rPr lang="en-US" altLang="zh-CN" sz="1600" dirty="0"/>
              <a:t>['</a:t>
            </a:r>
            <a:r>
              <a:rPr lang="zh-CN" altLang="zh-CN" sz="1600" dirty="0"/>
              <a:t>赵志荣</a:t>
            </a:r>
            <a:r>
              <a:rPr lang="en-US" altLang="zh-CN" sz="1600" dirty="0"/>
              <a:t>', '</a:t>
            </a:r>
            <a:r>
              <a:rPr lang="zh-CN" altLang="zh-CN" sz="1600" dirty="0"/>
              <a:t>东川路</a:t>
            </a:r>
            <a:r>
              <a:rPr lang="en-US" altLang="zh-CN" sz="1600" dirty="0"/>
              <a:t>156</a:t>
            </a:r>
            <a:r>
              <a:rPr lang="zh-CN" altLang="zh-CN" sz="1600" dirty="0"/>
              <a:t>弄</a:t>
            </a:r>
            <a:r>
              <a:rPr lang="en-US" altLang="zh-CN" sz="1600" dirty="0"/>
              <a:t>3</a:t>
            </a:r>
            <a:r>
              <a:rPr lang="zh-CN" altLang="zh-CN" sz="1600" dirty="0"/>
              <a:t>号</a:t>
            </a:r>
            <a:r>
              <a:rPr lang="en-US" altLang="zh-CN" sz="1600" dirty="0"/>
              <a:t>103</a:t>
            </a:r>
            <a:r>
              <a:rPr lang="zh-CN" altLang="zh-CN" sz="1600" dirty="0"/>
              <a:t>室</a:t>
            </a:r>
            <a:r>
              <a:rPr lang="en-US" altLang="zh-CN" sz="1600" dirty="0"/>
              <a:t>', '0000359203', 541, 567, 590, 622, 651, 689, 701, 732, 758, 775, 796, 814, 847</a:t>
            </a:r>
            <a:r>
              <a:rPr lang="en-US" altLang="zh-CN" sz="1600" dirty="0" smtClean="0"/>
              <a:t>]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, </a:t>
            </a:r>
            <a:r>
              <a:rPr lang="en-US" altLang="zh-CN" sz="1600" dirty="0"/>
              <a:t>['</a:t>
            </a:r>
            <a:r>
              <a:rPr lang="zh-CN" altLang="zh-CN" sz="1600" dirty="0"/>
              <a:t>秦天君</a:t>
            </a:r>
            <a:r>
              <a:rPr lang="en-US" altLang="zh-CN" sz="1600" dirty="0"/>
              <a:t>', '</a:t>
            </a:r>
            <a:r>
              <a:rPr lang="zh-CN" altLang="zh-CN" sz="1600" dirty="0"/>
              <a:t>东川路</a:t>
            </a:r>
            <a:r>
              <a:rPr lang="en-US" altLang="zh-CN" sz="1600" dirty="0"/>
              <a:t>156</a:t>
            </a:r>
            <a:r>
              <a:rPr lang="zh-CN" altLang="zh-CN" sz="1600" dirty="0"/>
              <a:t>弄</a:t>
            </a:r>
            <a:r>
              <a:rPr lang="en-US" altLang="zh-CN" sz="1600" dirty="0"/>
              <a:t>3</a:t>
            </a:r>
            <a:r>
              <a:rPr lang="zh-CN" altLang="zh-CN" sz="1600" dirty="0"/>
              <a:t>号</a:t>
            </a:r>
            <a:r>
              <a:rPr lang="en-US" altLang="zh-CN" sz="1600" dirty="0"/>
              <a:t>104</a:t>
            </a:r>
            <a:r>
              <a:rPr lang="zh-CN" altLang="zh-CN" sz="1600" dirty="0"/>
              <a:t>室</a:t>
            </a:r>
            <a:r>
              <a:rPr lang="en-US" altLang="zh-CN" sz="1600" dirty="0"/>
              <a:t>', '0000359204', 401, 412, 441, 466, 479, 490, 508, 522, 541, 572, 603, 637, 666]]</a:t>
            </a:r>
            <a:endParaRPr lang="zh-CN" altLang="en-US" sz="1600" dirty="0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1866900" y="2699385"/>
            <a:ext cx="5828030" cy="21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&gt;&gt;&gt; </a:t>
            </a:r>
            <a:r>
              <a:rPr lang="en-US" altLang="zh-CN" sz="1600" dirty="0"/>
              <a:t>a=list(open("data4.txt</a:t>
            </a:r>
            <a:r>
              <a:rPr lang="en-US" altLang="zh-CN" sz="1600" dirty="0" smtClean="0"/>
              <a:t>"))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&gt;&gt;&gt; L7=[]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&gt;&gt;&gt; 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a: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L7.append(</a:t>
            </a:r>
            <a:r>
              <a:rPr lang="en-US" altLang="zh-CN" sz="1600" dirty="0" err="1"/>
              <a:t>i.split</a:t>
            </a:r>
            <a:r>
              <a:rPr lang="en-US" altLang="zh-CN" sz="1600" dirty="0" smtClean="0"/>
              <a:t>())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smtClean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range(0,len(L7)):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for j in range(3,len(L7[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])):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	L7[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][j]=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(L7[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][j])</a:t>
            </a:r>
            <a:endParaRPr lang="zh-CN" altLang="zh-CN" sz="16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00" y="510540"/>
            <a:ext cx="4534535" cy="476250"/>
          </a:xfrm>
        </p:spPr>
        <p:txBody>
          <a:bodyPr/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输出列表数据到文件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/>
          </a:bodyPr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数值数据输出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L1=[34, 78, 47, 787, 84, 25, 69, 25, 58, 67, 52, 77, 12, 67, 325, 33]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f=open('G:\\教学改革\\Python程序设计与应用开发录音材料\\第六章data5.txt','w')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for </a:t>
            </a:r>
            <a:r>
              <a:rPr lang="en-US" altLang="zh-CN" dirty="0" err="1"/>
              <a:t>i</a:t>
            </a:r>
            <a:r>
              <a:rPr lang="en-US" altLang="zh-CN" dirty="0"/>
              <a:t> in L1: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f.write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repr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)+'\n')</a:t>
            </a:r>
            <a:endParaRPr lang="zh-CN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zh-CN" altLang="zh-CN" dirty="0"/>
              <a:t>打开</a:t>
            </a:r>
            <a:r>
              <a:rPr lang="en-US" altLang="zh-CN" dirty="0"/>
              <a:t>data5.txt</a:t>
            </a:r>
            <a:r>
              <a:rPr lang="zh-CN" altLang="zh-CN" dirty="0"/>
              <a:t>文件，一列排放</a:t>
            </a:r>
            <a:r>
              <a:rPr lang="en-US" altLang="zh-CN" dirty="0"/>
              <a:t>L1</a:t>
            </a:r>
            <a:r>
              <a:rPr lang="zh-CN" altLang="zh-CN" dirty="0"/>
              <a:t>中的</a:t>
            </a:r>
            <a:r>
              <a:rPr lang="en-US" altLang="zh-CN" dirty="0"/>
              <a:t>16</a:t>
            </a:r>
            <a:r>
              <a:rPr lang="zh-CN" altLang="zh-CN" dirty="0"/>
              <a:t>个整数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28980" y="377190"/>
            <a:ext cx="7656830" cy="3979545"/>
          </a:xfrm>
        </p:spPr>
        <p:txBody>
          <a:bodyPr>
            <a:normAutofit fontScale="500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嵌套列表数据输出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>
                <a:sym typeface="+mn-ea"/>
              </a:rPr>
              <a:t>f=open('G:\\教学改革\\Python程序设计与应用开发录音材料\\第六</a:t>
            </a:r>
            <a:r>
              <a:rPr lang="zh-CN" altLang="en-US" dirty="0">
                <a:sym typeface="+mn-ea"/>
              </a:rPr>
              <a:t>章</a:t>
            </a:r>
            <a:r>
              <a:rPr lang="en-US" altLang="zh-CN" dirty="0">
                <a:sym typeface="+mn-ea"/>
              </a:rPr>
              <a:t>\\data6.txt','w')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s=''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for a in L7: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in range(0,3):  #</a:t>
            </a:r>
            <a:r>
              <a:rPr lang="zh-CN" altLang="zh-CN" dirty="0"/>
              <a:t>连接前</a:t>
            </a:r>
            <a:r>
              <a:rPr lang="en-US" altLang="zh-CN" dirty="0"/>
              <a:t>3</a:t>
            </a:r>
            <a:r>
              <a:rPr lang="zh-CN" altLang="zh-CN" dirty="0"/>
              <a:t>个字符串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s=</a:t>
            </a:r>
            <a:r>
              <a:rPr lang="en-US" altLang="zh-CN" dirty="0" err="1"/>
              <a:t>s+a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]+','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in range(3,len(a)-1):  #</a:t>
            </a:r>
            <a:r>
              <a:rPr lang="zh-CN" altLang="zh-CN" dirty="0"/>
              <a:t>连接后</a:t>
            </a:r>
            <a:r>
              <a:rPr lang="en-US" altLang="zh-CN" dirty="0"/>
              <a:t>12</a:t>
            </a:r>
            <a:r>
              <a:rPr lang="zh-CN" altLang="zh-CN" dirty="0"/>
              <a:t>个是整数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s=</a:t>
            </a:r>
            <a:r>
              <a:rPr lang="en-US" altLang="zh-CN" dirty="0" err="1"/>
              <a:t>s+repr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])+','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s=</a:t>
            </a:r>
            <a:r>
              <a:rPr lang="en-US" altLang="zh-CN" dirty="0" err="1"/>
              <a:t>s+repr</a:t>
            </a:r>
            <a:r>
              <a:rPr lang="en-US" altLang="zh-CN" dirty="0"/>
              <a:t>(a[</a:t>
            </a:r>
            <a:r>
              <a:rPr lang="en-US" altLang="zh-CN" dirty="0" err="1"/>
              <a:t>len</a:t>
            </a:r>
            <a:r>
              <a:rPr lang="en-US" altLang="zh-CN" dirty="0"/>
              <a:t>(a)-1])+'\n'  #  </a:t>
            </a:r>
            <a:r>
              <a:rPr lang="zh-CN" altLang="zh-CN" dirty="0"/>
              <a:t>连接最后</a:t>
            </a:r>
            <a:r>
              <a:rPr lang="en-US" altLang="zh-CN" dirty="0"/>
              <a:t>1</a:t>
            </a:r>
            <a:r>
              <a:rPr lang="zh-CN" altLang="zh-CN" dirty="0"/>
              <a:t>个整数</a:t>
            </a:r>
            <a:r>
              <a:rPr lang="zh-CN" altLang="zh-CN" dirty="0" smtClean="0"/>
              <a:t>，回车</a:t>
            </a:r>
            <a:r>
              <a:rPr lang="zh-CN" altLang="zh-CN" dirty="0"/>
              <a:t>符结束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f.write</a:t>
            </a:r>
            <a:r>
              <a:rPr lang="en-US" altLang="zh-CN" dirty="0"/>
              <a:t>(s)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401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06834" y="2961574"/>
            <a:ext cx="5406866" cy="139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90" y="2571751"/>
            <a:ext cx="7340625" cy="25717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 bwMode="auto">
          <a:xfrm>
            <a:off x="2100580" y="1422400"/>
            <a:ext cx="5020945" cy="1361440"/>
            <a:chOff x="3288640" y="1133560"/>
            <a:chExt cx="4618717" cy="1363155"/>
          </a:xfrm>
        </p:grpSpPr>
        <p:sp>
          <p:nvSpPr>
            <p:cNvPr id="4" name="Rectangle 3"/>
            <p:cNvSpPr/>
            <p:nvPr/>
          </p:nvSpPr>
          <p:spPr>
            <a:xfrm>
              <a:off x="3772102" y="1861296"/>
              <a:ext cx="4135255" cy="49235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  异常</a:t>
              </a:r>
              <a:endParaRPr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88640" y="1133560"/>
              <a:ext cx="1018227" cy="5843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50" dirty="0">
                  <a:ln w="11430"/>
                  <a:gradFill>
                    <a:gsLst>
                      <a:gs pos="25000">
                        <a:srgbClr val="FF0000"/>
                      </a:gs>
                      <a:gs pos="100000">
                        <a:srgbClr val="C00000"/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下节</a:t>
              </a:r>
              <a:endParaRPr lang="en-US" altLang="zh-CN" sz="3200" b="1" spc="50" dirty="0">
                <a:ln w="11430"/>
                <a:gradFill>
                  <a:gsLst>
                    <a:gs pos="25000">
                      <a:srgbClr val="FF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27349" y="2096149"/>
              <a:ext cx="184756" cy="4005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b="1" spc="-50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285875"/>
            <a:ext cx="3834765" cy="385064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248206" y="103823"/>
            <a:ext cx="99568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3675" y="274955"/>
            <a:ext cx="5938520" cy="486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#读取批量结构数据到列表Ls</a:t>
            </a:r>
            <a:endParaRPr lang="zh-CN" altLang="en-US" sz="1000"/>
          </a:p>
          <a:p>
            <a:r>
              <a:rPr lang="zh-CN" altLang="en-US" sz="1000"/>
              <a:t>s=list(open('G:\\教学改革\\Python程序设计与应用开发录音材料\\第四章\\grade.txt'))</a:t>
            </a:r>
            <a:endParaRPr lang="zh-CN" altLang="en-US" sz="1000"/>
          </a:p>
          <a:p>
            <a:r>
              <a:rPr lang="zh-CN" altLang="en-US" sz="1000"/>
              <a:t>Ls=[]</a:t>
            </a:r>
            <a:endParaRPr lang="zh-CN" altLang="en-US" sz="1000"/>
          </a:p>
          <a:p>
            <a:r>
              <a:rPr lang="zh-CN" altLang="en-US" sz="1000"/>
              <a:t>for x in s:</a:t>
            </a:r>
            <a:endParaRPr lang="zh-CN" altLang="en-US" sz="1000"/>
          </a:p>
          <a:p>
            <a:r>
              <a:rPr lang="zh-CN" altLang="en-US" sz="1000"/>
              <a:t>    Ls.append(x.split())</a:t>
            </a:r>
            <a:endParaRPr lang="zh-CN" altLang="en-US" sz="1000"/>
          </a:p>
          <a:p>
            <a:r>
              <a:rPr lang="zh-CN" altLang="en-US" sz="1000"/>
              <a:t>for x in Ls:</a:t>
            </a:r>
            <a:endParaRPr lang="zh-CN" altLang="en-US" sz="1000"/>
          </a:p>
          <a:p>
            <a:r>
              <a:rPr lang="zh-CN" altLang="en-US" sz="1000"/>
              <a:t>    for i in range(1,len(x)):</a:t>
            </a:r>
            <a:endParaRPr lang="zh-CN" altLang="en-US" sz="1000"/>
          </a:p>
          <a:p>
            <a:r>
              <a:rPr lang="zh-CN" altLang="en-US" sz="1000"/>
              <a:t>        x[i]=int(x[i])</a:t>
            </a:r>
            <a:endParaRPr lang="zh-CN" altLang="en-US" sz="1000"/>
          </a:p>
          <a:p>
            <a:r>
              <a:rPr lang="zh-CN" altLang="en-US" sz="1000"/>
              <a:t>      </a:t>
            </a:r>
            <a:endParaRPr lang="zh-CN" altLang="en-US" sz="1000"/>
          </a:p>
          <a:p>
            <a:r>
              <a:rPr lang="zh-CN" altLang="en-US" sz="1000"/>
              <a:t># 判定考核成绩，结果保存到列表Ld</a:t>
            </a:r>
            <a:endParaRPr lang="zh-CN" altLang="en-US" sz="1000"/>
          </a:p>
          <a:p>
            <a:r>
              <a:rPr lang="zh-CN" altLang="en-US" sz="1000"/>
              <a:t>Ld=[]</a:t>
            </a:r>
            <a:endParaRPr lang="zh-CN" altLang="en-US" sz="1000"/>
          </a:p>
          <a:p>
            <a:r>
              <a:rPr lang="zh-CN" altLang="en-US" sz="1000"/>
              <a:t>d=dict({1:'优秀',2:'合格',3:'不合格'})</a:t>
            </a:r>
            <a:endParaRPr lang="zh-CN" altLang="en-US" sz="1000"/>
          </a:p>
          <a:p>
            <a:r>
              <a:rPr lang="zh-CN" altLang="en-US" sz="1000"/>
              <a:t>for x in Ls:</a:t>
            </a:r>
            <a:endParaRPr lang="zh-CN" altLang="en-US" sz="1000"/>
          </a:p>
          <a:p>
            <a:r>
              <a:rPr lang="zh-CN" altLang="en-US" sz="1000"/>
              <a:t>    sum=x[1]+x[2]+x[3</a:t>
            </a:r>
            <a:r>
              <a:rPr lang="en-US" altLang="zh-CN" sz="1000"/>
              <a:t>]</a:t>
            </a:r>
            <a:endParaRPr lang="en-US" altLang="zh-CN" sz="1000"/>
          </a:p>
          <a:p>
            <a:endParaRPr lang="en-US" altLang="zh-CN" sz="1000"/>
          </a:p>
          <a:p>
            <a:r>
              <a:rPr lang="zh-CN" altLang="en-US" sz="1000">
                <a:sym typeface="+mn-ea"/>
              </a:rPr>
              <a:t>for x in Ls: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sum=x[1]+x[2]+x[3]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if x[1]&gt;=80 and x[2]&gt;=80 and x[3]&gt;=80 and sum&gt;= 255: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    key=1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elif x[2]&gt;=60 and x[3]&gt;=60 and sum&gt;= 180: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    key=2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else: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    key=3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Ld.append([x[0], d[key]])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#print(Ld)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#将Ld列表数据写入文件：result.txt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f=open('G:\\教学改革\\Python程序设计与应用开发录音材料\\第四章\\result.txt','w')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for x in Ld: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f.write('%s\t%s\n'%(x[0],x[1]))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f. close()</a:t>
            </a:r>
            <a:endParaRPr lang="zh-CN" altLang="en-US" sz="1000"/>
          </a:p>
          <a:p>
            <a:endParaRPr lang="en-US" altLang="zh-CN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94866" y="28893"/>
            <a:ext cx="3331210" cy="82994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文件的打开关闭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4" name="矩形 1"/>
          <p:cNvSpPr/>
          <p:nvPr/>
        </p:nvSpPr>
        <p:spPr>
          <a:xfrm>
            <a:off x="676275" y="859155"/>
            <a:ext cx="822325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+mn-ea"/>
                <a:sym typeface="+mn-ea"/>
              </a:rPr>
              <a:t>文件是一个存储在辅助存储器上的数据序列，文件包括两种类型：文本文件和二进制文件，</a:t>
            </a:r>
            <a:r>
              <a:rPr lang="zh-CN" altLang="zh-CN" sz="2000" dirty="0">
                <a:latin typeface="+mn-ea"/>
              </a:rPr>
              <a:t>Python对文本文件和二进制文件采用统一的操作步骤，即“打开-操作-关闭”。</a:t>
            </a:r>
            <a:endParaRPr lang="zh-CN" altLang="zh-CN" sz="2000" dirty="0">
              <a:latin typeface="+mn-ea"/>
            </a:endParaRPr>
          </a:p>
        </p:txBody>
      </p:sp>
      <p:pic>
        <p:nvPicPr>
          <p:cNvPr id="1024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31" y="2409825"/>
            <a:ext cx="6129338" cy="233600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276146" y="359728"/>
            <a:ext cx="2214880" cy="82994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文件的打开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268" name="矩形 1"/>
          <p:cNvSpPr/>
          <p:nvPr/>
        </p:nvSpPr>
        <p:spPr>
          <a:xfrm>
            <a:off x="1051084" y="1277461"/>
            <a:ext cx="6366272" cy="3322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048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通过解释器内置的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open()</a:t>
            </a:r>
            <a:r>
              <a:rPr lang="zh-CN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函数打开一个文件，并实现该文件与一个程序变量的关联，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open()</a:t>
            </a:r>
            <a:r>
              <a:rPr lang="zh-CN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函数格式如下：</a:t>
            </a:r>
            <a:endParaRPr lang="zh-CN" altLang="zh-CN" sz="20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3048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&gt; = open(&lt;</a:t>
            </a:r>
            <a:r>
              <a:rPr lang="zh-CN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&gt;, &lt;</a:t>
            </a:r>
            <a:r>
              <a:rPr lang="zh-CN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打开模式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&gt;)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sz="20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3048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open()</a:t>
            </a:r>
            <a:r>
              <a:rPr lang="zh-CN" altLang="zh-CN" sz="20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函数有两个参数：文件名和打开模式。文件名可以是文件的实际名字，也可以是包含完整路径的名字 </a:t>
            </a:r>
            <a:endParaRPr lang="zh-CN" altLang="zh-CN" sz="20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标题 1"/>
          <p:cNvSpPr>
            <a:spLocks noGrp="1"/>
          </p:cNvSpPr>
          <p:nvPr>
            <p:ph type="title"/>
          </p:nvPr>
        </p:nvSpPr>
        <p:spPr>
          <a:xfrm>
            <a:off x="456883" y="453470"/>
            <a:ext cx="6272213" cy="651272"/>
          </a:xfrm>
        </p:spPr>
        <p:txBody>
          <a:bodyPr vert="horz" wrap="square" lIns="68580" tIns="34290" rIns="68580" bIns="34290" anchor="ctr">
            <a:normAutofit fontScale="90000"/>
          </a:bodyPr>
          <a:p>
            <a:pPr algn="l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3200" kern="120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文件关闭</a:t>
            </a:r>
            <a:endParaRPr lang="zh-CN" altLang="en-US" sz="3200" kern="120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20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anchor="t"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close()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方法用于关闭文件。通常，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会使用内存缓冲区缓存文件数据。关闭文件时，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可将缓冲的数据写入文件，然后关闭文件，释放对文件的引用。当然，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可自动关闭未使用的文件。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例如：    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</a:t>
            </a:r>
            <a:r>
              <a:rPr lang="en-US" altLang="zh-CN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myfile.close()   # </a:t>
            </a:r>
            <a:r>
              <a:rPr lang="zh-CN" altLang="en-US" sz="20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关闭文件</a:t>
            </a: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en-US" altLang="zh-CN" sz="2000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72" y="180975"/>
            <a:ext cx="920354" cy="9239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1"/>
          <p:cNvSpPr/>
          <p:nvPr/>
        </p:nvSpPr>
        <p:spPr>
          <a:xfrm>
            <a:off x="1559878" y="1190070"/>
            <a:ext cx="72056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latin typeface="+mn-ea"/>
              </a:rPr>
              <a:t>open()</a:t>
            </a:r>
            <a:r>
              <a:rPr lang="zh-CN" altLang="zh-CN" sz="2000" dirty="0">
                <a:latin typeface="+mn-ea"/>
              </a:rPr>
              <a:t>函数提供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zh-CN" sz="2000" dirty="0">
                <a:latin typeface="+mn-ea"/>
              </a:rPr>
              <a:t>种基本的打开模式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4540" y="1739265"/>
          <a:ext cx="7188835" cy="2560320"/>
        </p:xfrm>
        <a:graphic>
          <a:graphicData uri="http://schemas.openxmlformats.org/drawingml/2006/table">
            <a:tbl>
              <a:tblPr/>
              <a:tblGrid>
                <a:gridCol w="1797685"/>
                <a:gridCol w="5391150"/>
              </a:tblGrid>
              <a:tr h="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打开模式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'r'</a:t>
                      </a:r>
                      <a:endParaRPr kumimoji="0" lang="en-US" altLang="zh-CN" sz="1400" b="1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只读模式，如果文件不存在，返回异常</a:t>
                      </a:r>
                      <a:r>
                        <a:rPr kumimoji="0" lang="en-US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，默认值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'w'</a:t>
                      </a:r>
                      <a:endParaRPr kumimoji="0" lang="en-US" altLang="zh-CN" sz="1400" b="1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覆盖写模式，文件不存在则创建，存在则完全覆盖源文件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'x'</a:t>
                      </a:r>
                      <a:endParaRPr kumimoji="0" lang="en-US" altLang="zh-CN" sz="1400" b="1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创建写模式，文件不存在则创建，存在则返回异常</a:t>
                      </a:r>
                      <a:r>
                        <a:rPr kumimoji="0" lang="en-US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FileExistsError</a:t>
                      </a:r>
                      <a:endParaRPr kumimoji="0" lang="en-US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'a'</a:t>
                      </a:r>
                      <a:endParaRPr kumimoji="0" lang="en-US" altLang="zh-CN" sz="1400" b="1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追加写模式，文件不存在则创建，存在则在原文件最后追加内容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'b'</a:t>
                      </a:r>
                      <a:endParaRPr kumimoji="0" lang="en-US" altLang="zh-CN" sz="1400" b="1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二进制文件模式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't'</a:t>
                      </a:r>
                      <a:endParaRPr kumimoji="0" lang="en-US" altLang="zh-CN" sz="1400" b="1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文本文件模式，默认值</a:t>
                      </a:r>
                      <a:endParaRPr kumimoji="0" lang="zh-CN" altLang="zh-CN" sz="1400" b="0" i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'+'</a:t>
                      </a:r>
                      <a:endParaRPr kumimoji="0" lang="en-US" altLang="zh-CN" sz="1400" b="1" i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与</a:t>
                      </a:r>
                      <a:r>
                        <a:rPr kumimoji="0" lang="en-US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r/w/x/a</a:t>
                      </a:r>
                      <a:r>
                        <a:rPr kumimoji="0" lang="zh-CN" altLang="zh-CN" sz="14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一同使用，在原功能基础上增加同时读写功能</a:t>
                      </a:r>
                      <a:endParaRPr kumimoji="0" lang="zh-CN" altLang="zh-CN" sz="1400" b="0" i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libri" panose="020F050202020403020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51435" marR="5143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76146" y="359728"/>
            <a:ext cx="3027680" cy="82994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sz="3200" b="0" i="0" u="none" strike="noStrike" kern="1200" cap="none" spc="0" normalizeH="0" baseline="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文件的打开模式</a:t>
            </a:r>
            <a:endParaRPr kumimoji="0" lang="zh-CN" altLang="en-US" sz="3200" b="0" i="0" u="none" strike="noStrike" kern="1200" cap="none" spc="0" normalizeH="0" baseline="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285" y="1063625"/>
            <a:ext cx="8311515" cy="3531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文件的读取方式</a:t>
            </a:r>
            <a:endParaRPr lang="zh-CN" altLang="en-US" sz="20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文件类提供了三种方法读取文本文件的内容，分别是：</a:t>
            </a:r>
            <a:endParaRPr lang="zh-CN" altLang="en-US" sz="20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f.read</a:t>
            </a:r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(size)</a:t>
            </a:r>
            <a:endParaRPr lang="en-US" altLang="zh-CN" sz="20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返回一个字符串，内容为长度为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size</a:t>
            </a: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的文本。参数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size</a:t>
            </a: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表示读取的数量，可以省略。如果省略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size</a:t>
            </a: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参数，则表示读取文件所有内容，作为一个字符串返回。</a:t>
            </a:r>
            <a:endParaRPr lang="zh-CN" altLang="zh-CN" sz="20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f.readline</a:t>
            </a:r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endParaRPr lang="en-US" altLang="zh-CN" sz="20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返回一个字符串，内容为文件当前一行的</a:t>
            </a:r>
            <a:r>
              <a:rPr lang="zh-CN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文本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f.readlines</a:t>
            </a:r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  </a:t>
            </a:r>
            <a:endParaRPr lang="en-US" altLang="zh-CN" sz="20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返回一个列表，列表的数据项为一行的文本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[line1,line2,...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lineN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。再通过循环操作可以逐行访问列表中每一行的内容。</a:t>
            </a:r>
            <a:endParaRPr lang="zh-CN" altLang="zh-CN" sz="20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0" name="Rectangle 2"/>
          <p:cNvSpPr>
            <a:spLocks noGrp="1"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4A4A4A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文件的读取和写入方式</a:t>
            </a:r>
            <a:endParaRPr lang="zh-CN" altLang="en-US" sz="3200" dirty="0" smtClean="0">
              <a:solidFill>
                <a:srgbClr val="4A4A4A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8219</Words>
  <Application>WPS 演示</Application>
  <PresentationFormat>全屏显示(16:9)</PresentationFormat>
  <Paragraphs>456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宋体</vt:lpstr>
      <vt:lpstr>Wingdings</vt:lpstr>
      <vt:lpstr>幼圆</vt:lpstr>
      <vt:lpstr>华文细黑</vt:lpstr>
      <vt:lpstr>Wingdings</vt:lpstr>
      <vt:lpstr>华文楷体</vt:lpstr>
      <vt:lpstr>楷体</vt:lpstr>
      <vt:lpstr>微软雅黑</vt:lpstr>
      <vt:lpstr>Calibri</vt:lpstr>
      <vt:lpstr>Courier New</vt:lpstr>
      <vt:lpstr>Times New Roman</vt:lpstr>
      <vt:lpstr>Arial Unicode MS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文件关闭</vt:lpstr>
      <vt:lpstr>PowerPoint 演示文稿</vt:lpstr>
      <vt:lpstr>PowerPoint 演示文稿</vt:lpstr>
      <vt:lpstr>PowerPoint 演示文稿</vt:lpstr>
      <vt:lpstr>read()实例</vt:lpstr>
      <vt:lpstr>readlines()实例</vt:lpstr>
      <vt:lpstr>readline()实例</vt:lpstr>
      <vt:lpstr>PowerPoint 演示文稿</vt:lpstr>
      <vt:lpstr>write()实例 </vt:lpstr>
      <vt:lpstr>PowerPoint 演示文稿</vt:lpstr>
      <vt:lpstr>读写文件方式</vt:lpstr>
      <vt:lpstr>PowerPoint 演示文稿</vt:lpstr>
      <vt:lpstr>PowerPoint 演示文稿</vt:lpstr>
      <vt:lpstr>4 以W+方式打开文件 W+与W方式的唯一区别是前者除了允许写文件，还可以读文件</vt:lpstr>
      <vt:lpstr>PowerPoint 演示文稿</vt:lpstr>
      <vt:lpstr>PowerPoint 演示文稿</vt:lpstr>
      <vt:lpstr>读写二进制文件</vt:lpstr>
      <vt:lpstr>批量数据读取与写入</vt:lpstr>
      <vt:lpstr>PowerPoint 演示文稿</vt:lpstr>
      <vt:lpstr>（1）一行 </vt:lpstr>
      <vt:lpstr>（2）一列 </vt:lpstr>
      <vt:lpstr>（3）多行多列 </vt:lpstr>
      <vt:lpstr>快速列表访问方式</vt:lpstr>
      <vt:lpstr>2. 批量结构数据读取</vt:lpstr>
      <vt:lpstr>PowerPoint 演示文稿</vt:lpstr>
      <vt:lpstr>3. 输出列表数据到文件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Godfrey-wanke</dc:creator>
  <cp:lastModifiedBy>Administrator</cp:lastModifiedBy>
  <cp:revision>45</cp:revision>
  <dcterms:created xsi:type="dcterms:W3CDTF">2016-03-11T02:29:00Z</dcterms:created>
  <dcterms:modified xsi:type="dcterms:W3CDTF">2017-11-19T12:59:15Z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