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dp" ContentType="image/vnd.ms-photo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85" r:id="rId3"/>
    <p:sldId id="286" r:id="rId4"/>
    <p:sldId id="448" r:id="rId5"/>
    <p:sldId id="450" r:id="rId6"/>
    <p:sldId id="451" r:id="rId7"/>
    <p:sldId id="453" r:id="rId8"/>
    <p:sldId id="455" r:id="rId9"/>
    <p:sldId id="456" r:id="rId10"/>
    <p:sldId id="458" r:id="rId11"/>
    <p:sldId id="459" r:id="rId12"/>
    <p:sldId id="457" r:id="rId13"/>
    <p:sldId id="460" r:id="rId14"/>
    <p:sldId id="461" r:id="rId15"/>
    <p:sldId id="462" r:id="rId16"/>
    <p:sldId id="463" r:id="rId17"/>
    <p:sldId id="464" r:id="rId18"/>
    <p:sldId id="465" r:id="rId19"/>
    <p:sldId id="466" r:id="rId20"/>
    <p:sldId id="468" r:id="rId21"/>
    <p:sldId id="469" r:id="rId22"/>
    <p:sldId id="470" r:id="rId23"/>
    <p:sldId id="472" r:id="rId24"/>
    <p:sldId id="471" r:id="rId25"/>
    <p:sldId id="475" r:id="rId26"/>
    <p:sldId id="473" r:id="rId27"/>
    <p:sldId id="474" r:id="rId28"/>
    <p:sldId id="261" r:id="rId2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82" autoAdjust="0"/>
  </p:normalViewPr>
  <p:slideViewPr>
    <p:cSldViewPr>
      <p:cViewPr>
        <p:scale>
          <a:sx n="75" d="100"/>
          <a:sy n="75" d="100"/>
        </p:scale>
        <p:origin x="-324" y="-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683E3-574D-4E46-A03B-8CF84CA317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06FEC-2D5C-4E6F-8241-B9B75AE1487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BA51-1FA4-4962-8E89-BD98F41E12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8D5F-B8F3-4FC7-881D-473EE7EBAF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BA51-1FA4-4962-8E89-BD98F41E12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8D5F-B8F3-4FC7-881D-473EE7EBAF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BA51-1FA4-4962-8E89-BD98F41E12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8D5F-B8F3-4FC7-881D-473EE7EBAF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B3703-E649-4DC5-AD2F-FA0FDEFC2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4FB42-CE7D-4CAE-A66B-1C960258EE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00013"/>
            <a:ext cx="8382000" cy="5857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2813" y="957263"/>
            <a:ext cx="3848100" cy="3443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3313" y="957263"/>
            <a:ext cx="3849687" cy="3443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BA51-1FA4-4962-8E89-BD98F41E12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8D5F-B8F3-4FC7-881D-473EE7EBAF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BA51-1FA4-4962-8E89-BD98F41E12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8D5F-B8F3-4FC7-881D-473EE7EBAF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BA51-1FA4-4962-8E89-BD98F41E12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8D5F-B8F3-4FC7-881D-473EE7EBAF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BA51-1FA4-4962-8E89-BD98F41E12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8D5F-B8F3-4FC7-881D-473EE7EBAF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BA51-1FA4-4962-8E89-BD98F41E12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8D5F-B8F3-4FC7-881D-473EE7EBAF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BA51-1FA4-4962-8E89-BD98F41E12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8D5F-B8F3-4FC7-881D-473EE7EBAF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BA51-1FA4-4962-8E89-BD98F41E12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8D5F-B8F3-4FC7-881D-473EE7EBAF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BA51-1FA4-4962-8E89-BD98F41E12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8D5F-B8F3-4FC7-881D-473EE7EBAF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1BA51-1FA4-4962-8E89-BD98F41E12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68D5F-B8F3-4FC7-881D-473EE7EBAFA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png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6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7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8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hdphoto2.wdp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w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4" name="Group 3"/>
          <p:cNvGrpSpPr/>
          <p:nvPr/>
        </p:nvGrpSpPr>
        <p:grpSpPr>
          <a:xfrm>
            <a:off x="-252536" y="3003798"/>
            <a:ext cx="9577064" cy="2139702"/>
            <a:chOff x="-252536" y="3003798"/>
            <a:chExt cx="9577064" cy="2139702"/>
          </a:xfrm>
        </p:grpSpPr>
        <p:sp>
          <p:nvSpPr>
            <p:cNvPr id="5" name="Rectangle 4"/>
            <p:cNvSpPr/>
            <p:nvPr/>
          </p:nvSpPr>
          <p:spPr>
            <a:xfrm>
              <a:off x="0" y="3363838"/>
              <a:ext cx="9144000" cy="1779662"/>
            </a:xfrm>
            <a:prstGeom prst="rect">
              <a:avLst/>
            </a:prstGeom>
            <a:gradFill>
              <a:gsLst>
                <a:gs pos="100000">
                  <a:srgbClr val="7D8496"/>
                </a:gs>
                <a:gs pos="0">
                  <a:schemeClr val="bg1">
                    <a:lumMod val="6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-252536" y="3003798"/>
              <a:ext cx="9577064" cy="36004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 flipH="1">
              <a:off x="7374206" y="3533400"/>
              <a:ext cx="1007700" cy="1440538"/>
            </a:xfrm>
            <a:prstGeom prst="rect">
              <a:avLst/>
            </a:prstGeom>
            <a:no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3175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6156176" y="3956489"/>
              <a:ext cx="1440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bg1">
                      <a:lumMod val="9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讲解  </a:t>
              </a:r>
              <a:r>
                <a:rPr lang="zh-CN" altLang="en-US" sz="1600" dirty="0">
                  <a:solidFill>
                    <a:schemeClr val="bg1">
                      <a:lumMod val="9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 </a:t>
              </a:r>
              <a:r>
                <a:rPr lang="zh-CN" altLang="en-US" sz="1600" dirty="0" smtClean="0">
                  <a:solidFill>
                    <a:schemeClr val="bg1">
                      <a:lumMod val="9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 李飞</a:t>
              </a:r>
              <a:endParaRPr lang="zh-CN" altLang="en-US" sz="1600" dirty="0">
                <a:solidFill>
                  <a:schemeClr val="bg1">
                    <a:lumMod val="9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6605" y="1448435"/>
            <a:ext cx="75177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600" dirty="0">
                <a:solidFill>
                  <a:srgbClr val="4A4A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第</a:t>
            </a:r>
            <a:r>
              <a:rPr lang="zh-CN" sz="3600" dirty="0">
                <a:solidFill>
                  <a:srgbClr val="4A4A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七</a:t>
            </a:r>
            <a:r>
              <a:rPr sz="3600" dirty="0">
                <a:solidFill>
                  <a:srgbClr val="4A4A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章 </a:t>
            </a:r>
            <a:r>
              <a:rPr lang="zh-CN" sz="3600" dirty="0">
                <a:solidFill>
                  <a:srgbClr val="4A4A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软件对象</a:t>
            </a:r>
            <a:r>
              <a:rPr lang="en-US" altLang="zh-CN" sz="3600" dirty="0">
                <a:solidFill>
                  <a:srgbClr val="4A4A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_OOP</a:t>
            </a:r>
            <a:r>
              <a:rPr lang="zh-CN" altLang="en-US" sz="3600" dirty="0">
                <a:solidFill>
                  <a:srgbClr val="4A4A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基础</a:t>
            </a:r>
            <a:endParaRPr lang="zh-CN" altLang="en-US" sz="3600" dirty="0">
              <a:solidFill>
                <a:srgbClr val="4A4A4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1357313" y="-169227"/>
            <a:ext cx="309880" cy="3384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 sz="1605"/>
          </a:p>
        </p:txBody>
      </p:sp>
      <p:sp>
        <p:nvSpPr>
          <p:cNvPr id="4101" name="内容占位符 2"/>
          <p:cNvSpPr>
            <a:spLocks noGrp="1"/>
          </p:cNvSpPr>
          <p:nvPr>
            <p:ph idx="1"/>
          </p:nvPr>
        </p:nvSpPr>
        <p:spPr>
          <a:xfrm>
            <a:off x="741680" y="733425"/>
            <a:ext cx="4518660" cy="4379595"/>
          </a:xfrm>
        </p:spPr>
        <p:txBody>
          <a:bodyPr>
            <a:normAutofit fontScale="50000"/>
          </a:bodyPr>
          <a:lstStyle/>
          <a:p>
            <a:pPr marL="0" indent="0">
              <a:buFontTx/>
              <a:buNone/>
            </a:pPr>
            <a:r>
              <a:rPr lang="en-US" altLang="zh-CN" sz="2400" dirty="0" smtClean="0">
                <a:latin typeface="+mj-ea"/>
                <a:ea typeface="+mj-ea"/>
              </a:rPr>
              <a:t># Constructor Critter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r>
              <a:rPr lang="en-US" altLang="zh-CN" sz="2400" dirty="0" smtClean="0">
                <a:latin typeface="+mj-ea"/>
                <a:ea typeface="+mj-ea"/>
              </a:rPr>
              <a:t># Demonstrates constructors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endParaRPr lang="en-US" altLang="zh-CN" sz="240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r>
              <a:rPr lang="en-US" altLang="zh-CN" sz="2400" dirty="0" smtClean="0">
                <a:latin typeface="+mj-ea"/>
                <a:ea typeface="+mj-ea"/>
              </a:rPr>
              <a:t>class Critter(object):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r>
              <a:rPr lang="en-US" altLang="zh-CN" sz="2400" dirty="0" smtClean="0">
                <a:latin typeface="+mj-ea"/>
                <a:ea typeface="+mj-ea"/>
              </a:rPr>
              <a:t>    """A virtual pet""" 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r>
              <a:rPr lang="en-US" altLang="zh-CN" sz="2400" dirty="0" smtClean="0">
                <a:latin typeface="+mj-ea"/>
                <a:ea typeface="+mj-ea"/>
              </a:rPr>
              <a:t>    def __init__(self):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r>
              <a:rPr lang="en-US" altLang="zh-CN" sz="2400" dirty="0" smtClean="0">
                <a:latin typeface="+mj-ea"/>
                <a:ea typeface="+mj-ea"/>
              </a:rPr>
              <a:t>        print("A new critter has been born!")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endParaRPr lang="en-US" altLang="zh-CN" sz="240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r>
              <a:rPr lang="en-US" altLang="zh-CN" sz="2400" dirty="0" smtClean="0">
                <a:latin typeface="+mj-ea"/>
                <a:ea typeface="+mj-ea"/>
              </a:rPr>
              <a:t>    def talk(self):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r>
              <a:rPr lang="en-US" altLang="zh-CN" sz="2400" dirty="0" smtClean="0">
                <a:latin typeface="+mj-ea"/>
                <a:ea typeface="+mj-ea"/>
              </a:rPr>
              <a:t>        print("\nHi.  I'm an instance of class Critter.")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endParaRPr lang="en-US" altLang="zh-CN" sz="240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r>
              <a:rPr lang="en-US" altLang="zh-CN" sz="2400" dirty="0" smtClean="0">
                <a:latin typeface="+mj-ea"/>
                <a:ea typeface="+mj-ea"/>
              </a:rPr>
              <a:t># main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r>
              <a:rPr lang="en-US" altLang="zh-CN" sz="2400" dirty="0" smtClean="0">
                <a:latin typeface="+mj-ea"/>
                <a:ea typeface="+mj-ea"/>
              </a:rPr>
              <a:t>crit1 = Critter()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r>
              <a:rPr lang="en-US" altLang="zh-CN" sz="2400" dirty="0" smtClean="0">
                <a:latin typeface="+mj-ea"/>
                <a:ea typeface="+mj-ea"/>
              </a:rPr>
              <a:t>crit2 = Critter()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endParaRPr lang="en-US" altLang="zh-CN" sz="240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r>
              <a:rPr lang="en-US" altLang="zh-CN" sz="2400" dirty="0" smtClean="0">
                <a:latin typeface="+mj-ea"/>
                <a:ea typeface="+mj-ea"/>
              </a:rPr>
              <a:t>crit1.talk()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r>
              <a:rPr lang="en-US" altLang="zh-CN" sz="2400" dirty="0" smtClean="0">
                <a:latin typeface="+mj-ea"/>
                <a:ea typeface="+mj-ea"/>
              </a:rPr>
              <a:t>crit2.talk()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endParaRPr lang="en-US" altLang="zh-CN" sz="240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r>
              <a:rPr lang="en-US" altLang="zh-CN" sz="2400" dirty="0" smtClean="0">
                <a:latin typeface="+mj-ea"/>
                <a:ea typeface="+mj-ea"/>
              </a:rPr>
              <a:t>input("\n\nPress the enter key to exit.") </a:t>
            </a:r>
            <a:endParaRPr lang="zh-CN" altLang="en-US" sz="2000" dirty="0" smtClean="0">
              <a:latin typeface="+mj-ea"/>
              <a:ea typeface="+mj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25A308-C3FD-4670-B331-E5A3DF2C38F8}" type="slidenum">
              <a:rPr lang="en-US" altLang="zh-CN" sz="1070" smtClean="0"/>
            </a:fld>
            <a:endParaRPr lang="en-US" altLang="zh-CN" sz="1070"/>
          </a:p>
        </p:txBody>
      </p:sp>
      <p:sp>
        <p:nvSpPr>
          <p:cNvPr id="10" name="文本框 9"/>
          <p:cNvSpPr txBox="1"/>
          <p:nvPr/>
        </p:nvSpPr>
        <p:spPr>
          <a:xfrm>
            <a:off x="405130" y="-22225"/>
            <a:ext cx="221488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R="0" lvl="0" indent="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4A4A4A"/>
                </a:solidFill>
                <a:uFillTx/>
                <a:latin typeface="Times New Roman" panose="02020603050405020304" charset="0"/>
                <a:ea typeface="楷体" panose="02010609060101010101" pitchFamily="49" charset="-122"/>
              </a:rPr>
              <a:t>使用构造器</a:t>
            </a:r>
            <a:endParaRPr lang="en-US" altLang="zh-CN" sz="3200" dirty="0" smtClean="0">
              <a:solidFill>
                <a:srgbClr val="4A4A4A"/>
              </a:solidFill>
              <a:uFillTx/>
              <a:latin typeface="Times New Roman" panose="02020603050405020304" charset="0"/>
              <a:ea typeface="楷体" panose="02010609060101010101" pitchFamily="49" charset="-122"/>
            </a:endParaRPr>
          </a:p>
        </p:txBody>
      </p:sp>
      <p:graphicFrame>
        <p:nvGraphicFramePr>
          <p:cNvPr id="5" name="对象 4"/>
          <p:cNvGraphicFramePr/>
          <p:nvPr/>
        </p:nvGraphicFramePr>
        <p:xfrm>
          <a:off x="5321935" y="975995"/>
          <a:ext cx="3364865" cy="3336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3362325" imgH="3333750" progId="Paint.Picture">
                  <p:embed/>
                </p:oleObj>
              </mc:Choice>
              <mc:Fallback>
                <p:oleObj name="" r:id="rId1" imgW="3362325" imgH="3333750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21935" y="975995"/>
                        <a:ext cx="3364865" cy="3336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1357313" y="-169227"/>
            <a:ext cx="309880" cy="3384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 sz="1605"/>
          </a:p>
        </p:txBody>
      </p:sp>
      <p:sp>
        <p:nvSpPr>
          <p:cNvPr id="4101" name="内容占位符 2"/>
          <p:cNvSpPr>
            <a:spLocks noGrp="1"/>
          </p:cNvSpPr>
          <p:nvPr>
            <p:ph idx="1"/>
          </p:nvPr>
        </p:nvSpPr>
        <p:spPr>
          <a:xfrm>
            <a:off x="309880" y="923290"/>
            <a:ext cx="8523605" cy="4179570"/>
          </a:xfrm>
        </p:spPr>
        <p:txBody>
          <a:bodyPr>
            <a:normAutofit lnSpcReduction="10000"/>
          </a:bodyPr>
          <a:lstStyle/>
          <a:p>
            <a:pPr marL="0" indent="0">
              <a:buFontTx/>
              <a:buNone/>
            </a:pPr>
            <a:r>
              <a:rPr lang="en-US" altLang="zh-CN" sz="2400" dirty="0" smtClean="0">
                <a:latin typeface="+mj-ea"/>
                <a:ea typeface="+mj-ea"/>
              </a:rPr>
              <a:t>   def __init__(self):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r>
              <a:rPr lang="zh-CN" altLang="en-US" sz="2000" dirty="0" smtClean="0">
                <a:latin typeface="+mj-ea"/>
                <a:ea typeface="+mj-ea"/>
              </a:rPr>
              <a:t>        print("A new critter has been born!")</a:t>
            </a:r>
            <a:endParaRPr lang="zh-CN" altLang="en-US" sz="2000" dirty="0" smtClean="0">
              <a:latin typeface="+mj-ea"/>
              <a:ea typeface="+mj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25A308-C3FD-4670-B331-E5A3DF2C38F8}" type="slidenum">
              <a:rPr lang="en-US" altLang="zh-CN" sz="1070" smtClean="0"/>
            </a:fld>
            <a:endParaRPr lang="en-US" altLang="zh-CN" sz="1070"/>
          </a:p>
        </p:txBody>
      </p:sp>
      <p:sp>
        <p:nvSpPr>
          <p:cNvPr id="10" name="文本框 9"/>
          <p:cNvSpPr txBox="1"/>
          <p:nvPr/>
        </p:nvSpPr>
        <p:spPr>
          <a:xfrm>
            <a:off x="397510" y="113665"/>
            <a:ext cx="424688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R="0" lvl="0" indent="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3200" dirty="0" smtClean="0">
                <a:solidFill>
                  <a:srgbClr val="4A4A4A"/>
                </a:solidFill>
                <a:uFillTx/>
                <a:latin typeface="Times New Roman" panose="02020603050405020304" charset="0"/>
                <a:ea typeface="楷体" panose="02010609060101010101" pitchFamily="49" charset="-122"/>
              </a:rPr>
              <a:t>创建构造器及多个对象</a:t>
            </a:r>
            <a:endParaRPr lang="zh-CN" altLang="en-US" sz="3200" dirty="0" smtClean="0">
              <a:solidFill>
                <a:srgbClr val="4A4A4A"/>
              </a:solidFill>
              <a:uFillTx/>
              <a:latin typeface="Times New Roman" panose="02020603050405020304" charset="0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35685" y="1786255"/>
            <a:ext cx="1500505" cy="360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uFillTx/>
              </a:rPr>
              <a:t>内建的函数</a:t>
            </a:r>
            <a:endParaRPr lang="zh-CN" altLang="en-US">
              <a:solidFill>
                <a:schemeClr val="tx1"/>
              </a:solidFill>
              <a:uFillTx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1835150" y="1275715"/>
            <a:ext cx="288290" cy="510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050280" y="923290"/>
            <a:ext cx="298132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/>
              <a:t> </a:t>
            </a:r>
            <a:r>
              <a:rPr lang="en-US" altLang="zh-CN"/>
              <a:t>python</a:t>
            </a:r>
            <a:r>
              <a:rPr lang="zh-CN" altLang="en-US"/>
              <a:t>中，有许多内建的“特殊方法”，它们的名称以双下划线开始和结尾，</a:t>
            </a:r>
            <a:r>
              <a:rPr lang="en-US" altLang="zh-CN"/>
              <a:t>__init__</a:t>
            </a:r>
            <a:r>
              <a:rPr lang="zh-CN" altLang="en-US"/>
              <a:t>就是一个例子。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93750" y="2744470"/>
            <a:ext cx="281305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dirty="0" smtClean="0">
                <a:latin typeface="+mj-ea"/>
                <a:ea typeface="+mj-ea"/>
              </a:rPr>
              <a:t>crit1 = Critter()</a:t>
            </a:r>
            <a:endParaRPr lang="en-US" altLang="zh-CN" sz="2400" dirty="0" smtClean="0">
              <a:latin typeface="+mj-ea"/>
              <a:ea typeface="+mj-ea"/>
            </a:endParaRPr>
          </a:p>
          <a:p>
            <a:r>
              <a:rPr lang="en-US" altLang="zh-CN" sz="2400" dirty="0" smtClean="0">
                <a:latin typeface="+mj-ea"/>
                <a:ea typeface="+mj-ea"/>
              </a:rPr>
              <a:t>crit2 = Critter()</a:t>
            </a:r>
            <a:endParaRPr lang="en-US" altLang="zh-CN" sz="2400" dirty="0" smtClean="0">
              <a:latin typeface="+mj-ea"/>
              <a:ea typeface="+mj-ea"/>
            </a:endParaRPr>
          </a:p>
          <a:p>
            <a:endParaRPr lang="en-US" altLang="zh-CN" sz="2400" dirty="0" smtClean="0">
              <a:latin typeface="+mj-ea"/>
              <a:ea typeface="+mj-ea"/>
            </a:endParaRPr>
          </a:p>
          <a:p>
            <a:r>
              <a:rPr lang="en-US" altLang="zh-CN" sz="2400" dirty="0" smtClean="0">
                <a:latin typeface="+mj-ea"/>
                <a:ea typeface="+mj-ea"/>
              </a:rPr>
              <a:t>crit1.talk()</a:t>
            </a:r>
            <a:endParaRPr lang="en-US" altLang="zh-CN" sz="2400" dirty="0" smtClean="0">
              <a:latin typeface="+mj-ea"/>
              <a:ea typeface="+mj-ea"/>
            </a:endParaRPr>
          </a:p>
          <a:p>
            <a:r>
              <a:rPr lang="en-US" altLang="zh-CN" sz="2400" dirty="0" smtClean="0">
                <a:latin typeface="+mj-ea"/>
                <a:ea typeface="+mj-ea"/>
              </a:rPr>
              <a:t>crit2.talk(</a:t>
            </a:r>
            <a:r>
              <a:rPr lang="en-US" altLang="zh-CN" sz="2400" dirty="0" smtClean="0">
                <a:latin typeface="+mj-ea"/>
                <a:ea typeface="+mj-ea"/>
                <a:sym typeface="+mn-ea"/>
              </a:rPr>
              <a:t>)</a:t>
            </a:r>
            <a:endParaRPr lang="en-US" altLang="zh-CN" sz="2400" dirty="0" smtClean="0">
              <a:latin typeface="+mj-ea"/>
              <a:ea typeface="+mj-ea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029325" y="2974975"/>
            <a:ext cx="298132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/>
              <a:t>创建了两个对象，并通过不同的对象调用了各自的方法。   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1357313" y="-169227"/>
            <a:ext cx="309880" cy="3384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 sz="1605"/>
          </a:p>
        </p:txBody>
      </p:sp>
      <p:sp>
        <p:nvSpPr>
          <p:cNvPr id="4101" name="内容占位符 2"/>
          <p:cNvSpPr>
            <a:spLocks noGrp="1"/>
          </p:cNvSpPr>
          <p:nvPr>
            <p:ph idx="1"/>
          </p:nvPr>
        </p:nvSpPr>
        <p:spPr>
          <a:xfrm>
            <a:off x="457200" y="943610"/>
            <a:ext cx="8523605" cy="4179570"/>
          </a:xfrm>
        </p:spPr>
        <p:txBody>
          <a:bodyPr>
            <a:normAutofit fontScale="70000"/>
          </a:bodyPr>
          <a:lstStyle/>
          <a:p>
            <a:pPr marL="0" indent="0">
              <a:buFontTx/>
              <a:buNone/>
            </a:pPr>
            <a:r>
              <a:rPr lang="en-US" altLang="zh-CN" sz="2000" dirty="0" smtClean="0">
                <a:latin typeface="+mj-ea"/>
                <a:ea typeface="+mj-ea"/>
              </a:rPr>
              <a:t>利</a:t>
            </a:r>
            <a:r>
              <a:rPr lang="zh-CN" altLang="en-US" sz="2000" dirty="0" smtClean="0">
                <a:latin typeface="+mj-ea"/>
                <a:ea typeface="+mj-ea"/>
              </a:rPr>
              <a:t>用</a:t>
            </a:r>
            <a:r>
              <a:rPr lang="en-US" altLang="zh-CN" sz="2000" dirty="0" smtClean="0">
                <a:latin typeface="+mj-ea"/>
                <a:ea typeface="+mj-ea"/>
              </a:rPr>
              <a:t>构造器方法</a:t>
            </a:r>
            <a:r>
              <a:rPr lang="zh-CN" altLang="en-US" sz="2000" dirty="0" smtClean="0">
                <a:latin typeface="+mj-ea"/>
                <a:ea typeface="+mj-ea"/>
              </a:rPr>
              <a:t>，用户可</a:t>
            </a:r>
            <a:r>
              <a:rPr lang="en-US" altLang="zh-CN" sz="2000" dirty="0" smtClean="0">
                <a:latin typeface="+mj-ea"/>
                <a:ea typeface="+mj-ea"/>
              </a:rPr>
              <a:t>以</a:t>
            </a:r>
            <a:r>
              <a:rPr lang="zh-CN" altLang="en-US" sz="2000" dirty="0" smtClean="0">
                <a:latin typeface="+mj-ea"/>
                <a:ea typeface="+mj-ea"/>
              </a:rPr>
              <a:t>在</a:t>
            </a:r>
            <a:r>
              <a:rPr lang="en-US" altLang="zh-CN" sz="2000" dirty="0" smtClean="0">
                <a:latin typeface="+mj-ea"/>
                <a:ea typeface="+mj-ea"/>
              </a:rPr>
              <a:t>对象</a:t>
            </a:r>
            <a:r>
              <a:rPr lang="zh-CN" altLang="en-US" sz="2000" dirty="0" smtClean="0">
                <a:latin typeface="+mj-ea"/>
                <a:ea typeface="+mj-ea"/>
              </a:rPr>
              <a:t>被</a:t>
            </a:r>
            <a:r>
              <a:rPr lang="en-US" altLang="zh-CN" sz="2000" dirty="0" smtClean="0">
                <a:latin typeface="+mj-ea"/>
                <a:ea typeface="+mj-ea"/>
              </a:rPr>
              <a:t>实例化之</a:t>
            </a:r>
            <a:r>
              <a:rPr lang="zh-CN" altLang="en-US" sz="2000" dirty="0" smtClean="0">
                <a:latin typeface="+mj-ea"/>
                <a:ea typeface="+mj-ea"/>
              </a:rPr>
              <a:t>后</a:t>
            </a:r>
            <a:r>
              <a:rPr lang="en-US" altLang="zh-CN" sz="2000" dirty="0" smtClean="0">
                <a:latin typeface="+mj-ea"/>
                <a:ea typeface="+mj-ea"/>
              </a:rPr>
              <a:t>自</a:t>
            </a:r>
            <a:r>
              <a:rPr lang="zh-CN" altLang="en-US" sz="2000" dirty="0" smtClean="0">
                <a:latin typeface="+mj-ea"/>
                <a:ea typeface="+mj-ea"/>
              </a:rPr>
              <a:t>动</a:t>
            </a:r>
            <a:r>
              <a:rPr lang="en-US" altLang="zh-CN" sz="2000" dirty="0" smtClean="0">
                <a:latin typeface="+mj-ea"/>
                <a:ea typeface="+mj-ea"/>
              </a:rPr>
              <a:t>创建</a:t>
            </a:r>
            <a:r>
              <a:rPr lang="zh-CN" altLang="en-US" sz="2000" dirty="0" smtClean="0">
                <a:latin typeface="+mj-ea"/>
                <a:ea typeface="+mj-ea"/>
              </a:rPr>
              <a:t>并</a:t>
            </a:r>
            <a:r>
              <a:rPr lang="en-US" altLang="zh-CN" sz="2000" dirty="0" smtClean="0">
                <a:latin typeface="+mj-ea"/>
                <a:ea typeface="+mj-ea"/>
              </a:rPr>
              <a:t>初始化其特性</a:t>
            </a:r>
            <a:r>
              <a:rPr lang="en-US" altLang="zh-CN" sz="2000" dirty="0" smtClean="0">
                <a:latin typeface="+mj-ea"/>
                <a:ea typeface="+mj-ea"/>
                <a:sym typeface="+mn-ea"/>
              </a:rPr>
              <a:t>。</a:t>
            </a:r>
            <a:r>
              <a:rPr lang="en-US" altLang="zh-CN" sz="2000" dirty="0" smtClean="0">
                <a:latin typeface="+mj-ea"/>
                <a:ea typeface="+mj-ea"/>
              </a:rPr>
              <a:t>Attribute Critter</a:t>
            </a:r>
            <a:r>
              <a:rPr lang="zh-CN" altLang="en-US" sz="2000" dirty="0" smtClean="0">
                <a:latin typeface="+mj-ea"/>
                <a:ea typeface="+mj-ea"/>
              </a:rPr>
              <a:t>程序：</a:t>
            </a:r>
            <a:endParaRPr lang="en-US" altLang="zh-CN" sz="200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r>
              <a:rPr lang="en-US" altLang="zh-CN" sz="2000" dirty="0" smtClean="0">
                <a:latin typeface="+mj-ea"/>
                <a:ea typeface="+mj-ea"/>
              </a:rPr>
              <a:t>class Critter(object):</a:t>
            </a:r>
            <a:endParaRPr lang="en-US" altLang="zh-CN" sz="200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r>
              <a:rPr lang="en-US" altLang="zh-CN" sz="2000" dirty="0" smtClean="0">
                <a:latin typeface="+mj-ea"/>
                <a:ea typeface="+mj-ea"/>
              </a:rPr>
              <a:t>    """A virtual pet"""</a:t>
            </a:r>
            <a:endParaRPr lang="en-US" altLang="zh-CN" sz="200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r>
              <a:rPr lang="en-US" altLang="zh-CN" sz="2000" dirty="0" smtClean="0">
                <a:latin typeface="+mj-ea"/>
                <a:ea typeface="+mj-ea"/>
              </a:rPr>
              <a:t>    def __init__(self, name):</a:t>
            </a:r>
            <a:endParaRPr lang="en-US" altLang="zh-CN" sz="200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r>
              <a:rPr lang="en-US" altLang="zh-CN" sz="2000" dirty="0" smtClean="0">
                <a:latin typeface="+mj-ea"/>
                <a:ea typeface="+mj-ea"/>
              </a:rPr>
              <a:t>        print("A new critter has been born!")</a:t>
            </a:r>
            <a:endParaRPr lang="en-US" altLang="zh-CN" sz="200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r>
              <a:rPr lang="en-US" altLang="zh-CN" sz="2000" dirty="0" smtClean="0">
                <a:latin typeface="+mj-ea"/>
                <a:ea typeface="+mj-ea"/>
              </a:rPr>
              <a:t>        self.name = name</a:t>
            </a:r>
            <a:endParaRPr lang="en-US" altLang="zh-CN" sz="200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endParaRPr lang="en-US" altLang="zh-CN" sz="200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r>
              <a:rPr lang="en-US" altLang="zh-CN" sz="2000" dirty="0" smtClean="0">
                <a:latin typeface="+mj-ea"/>
                <a:ea typeface="+mj-ea"/>
              </a:rPr>
              <a:t>    def __str__(self):</a:t>
            </a:r>
            <a:endParaRPr lang="en-US" altLang="zh-CN" sz="200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r>
              <a:rPr lang="en-US" altLang="zh-CN" sz="2000" dirty="0" smtClean="0">
                <a:latin typeface="+mj-ea"/>
                <a:ea typeface="+mj-ea"/>
              </a:rPr>
              <a:t>        rep = "Critter object\n"</a:t>
            </a:r>
            <a:endParaRPr lang="en-US" altLang="zh-CN" sz="200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r>
              <a:rPr lang="en-US" altLang="zh-CN" sz="2000" dirty="0" smtClean="0">
                <a:latin typeface="+mj-ea"/>
                <a:ea typeface="+mj-ea"/>
              </a:rPr>
              <a:t>        rep += "name: " + self.name + "\n"</a:t>
            </a:r>
            <a:endParaRPr lang="en-US" altLang="zh-CN" sz="200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r>
              <a:rPr lang="en-US" altLang="zh-CN" sz="2000" dirty="0" smtClean="0">
                <a:latin typeface="+mj-ea"/>
                <a:ea typeface="+mj-ea"/>
              </a:rPr>
              <a:t>        return rep  </a:t>
            </a:r>
            <a:endParaRPr lang="en-US" altLang="zh-CN" sz="200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endParaRPr lang="en-US" altLang="zh-CN" sz="200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r>
              <a:rPr lang="en-US" altLang="zh-CN" sz="2000" dirty="0" smtClean="0">
                <a:latin typeface="+mj-ea"/>
                <a:ea typeface="+mj-ea"/>
              </a:rPr>
              <a:t>    def talk(self):</a:t>
            </a:r>
            <a:endParaRPr lang="en-US" altLang="zh-CN" sz="200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r>
              <a:rPr lang="en-US" altLang="zh-CN" sz="2000" dirty="0" smtClean="0">
                <a:latin typeface="+mj-ea"/>
                <a:ea typeface="+mj-ea"/>
              </a:rPr>
              <a:t>        print("Hi.  I'm", self.name, "\n")</a:t>
            </a:r>
            <a:endParaRPr lang="en-US" altLang="zh-CN" sz="200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r>
              <a:rPr lang="en-US" altLang="zh-CN" sz="2000" dirty="0" smtClean="0">
                <a:latin typeface="+mj-ea"/>
                <a:ea typeface="+mj-ea"/>
              </a:rPr>
              <a:t>......</a:t>
            </a:r>
            <a:endParaRPr lang="en-US" altLang="zh-CN" sz="200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endParaRPr lang="en-US" altLang="zh-CN" sz="200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endParaRPr lang="en-US" altLang="zh-CN" sz="2000" dirty="0" smtClean="0">
              <a:latin typeface="+mj-ea"/>
              <a:ea typeface="+mj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25A308-C3FD-4670-B331-E5A3DF2C38F8}" type="slidenum">
              <a:rPr lang="en-US" altLang="zh-CN" sz="1070" smtClean="0"/>
            </a:fld>
            <a:endParaRPr lang="en-US" altLang="zh-CN" sz="1070"/>
          </a:p>
        </p:txBody>
      </p:sp>
      <p:sp>
        <p:nvSpPr>
          <p:cNvPr id="10" name="文本框 9"/>
          <p:cNvSpPr txBox="1"/>
          <p:nvPr/>
        </p:nvSpPr>
        <p:spPr>
          <a:xfrm>
            <a:off x="397510" y="113665"/>
            <a:ext cx="211201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marR="0" lvl="0" indent="-28575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3200" dirty="0" smtClean="0">
                <a:solidFill>
                  <a:srgbClr val="4A4A4A"/>
                </a:solidFill>
                <a:uFillTx/>
                <a:latin typeface="Times New Roman" panose="02020603050405020304" charset="0"/>
                <a:ea typeface="楷体" panose="02010609060101010101" pitchFamily="49" charset="-122"/>
              </a:rPr>
              <a:t>使用</a:t>
            </a:r>
            <a:r>
              <a:rPr lang="zh-CN" altLang="en-US" sz="3200" dirty="0" smtClean="0">
                <a:solidFill>
                  <a:srgbClr val="4A4A4A"/>
                </a:solidFill>
                <a:uFillTx/>
                <a:latin typeface="Times New Roman" panose="02020603050405020304" charset="0"/>
                <a:ea typeface="楷体" panose="02010609060101010101" pitchFamily="49" charset="-122"/>
              </a:rPr>
              <a:t>特性</a:t>
            </a:r>
            <a:endParaRPr lang="zh-CN" altLang="en-US" sz="3200" dirty="0" smtClean="0">
              <a:solidFill>
                <a:srgbClr val="4A4A4A"/>
              </a:solidFill>
              <a:uFillTx/>
              <a:latin typeface="Times New Roman" panose="02020603050405020304" charset="0"/>
              <a:ea typeface="楷体" panose="02010609060101010101" pitchFamily="49" charset="-122"/>
            </a:endParaRPr>
          </a:p>
        </p:txBody>
      </p:sp>
      <p:graphicFrame>
        <p:nvGraphicFramePr>
          <p:cNvPr id="3" name="对象 2"/>
          <p:cNvGraphicFramePr/>
          <p:nvPr/>
        </p:nvGraphicFramePr>
        <p:xfrm>
          <a:off x="4647565" y="1358900"/>
          <a:ext cx="4258945" cy="340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4552950" imgH="3762375" progId="Paint.Picture">
                  <p:embed/>
                </p:oleObj>
              </mc:Choice>
              <mc:Fallback>
                <p:oleObj name="" r:id="rId1" imgW="4552950" imgH="3762375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47565" y="1358900"/>
                        <a:ext cx="4258945" cy="3408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1357313" y="-169227"/>
            <a:ext cx="309880" cy="3384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 sz="1605"/>
          </a:p>
        </p:txBody>
      </p:sp>
      <p:sp>
        <p:nvSpPr>
          <p:cNvPr id="4101" name="内容占位符 2"/>
          <p:cNvSpPr>
            <a:spLocks noGrp="1"/>
          </p:cNvSpPr>
          <p:nvPr>
            <p:ph idx="1"/>
          </p:nvPr>
        </p:nvSpPr>
        <p:spPr>
          <a:xfrm>
            <a:off x="396875" y="588010"/>
            <a:ext cx="8419465" cy="3957955"/>
          </a:xfrm>
        </p:spPr>
        <p:txBody>
          <a:bodyPr>
            <a:normAutofit/>
          </a:bodyPr>
          <a:lstStyle/>
          <a:p>
            <a:pPr>
              <a:buFont typeface="Wingdings" panose="05000000000000000000" charset="0"/>
              <a:buChar char=""/>
            </a:pPr>
            <a:r>
              <a:rPr lang="en-US" altLang="zh-CN" sz="2000" dirty="0" smtClean="0">
                <a:latin typeface="+mj-ea"/>
                <a:ea typeface="+mj-ea"/>
              </a:rPr>
              <a:t>Attribute Critter</a:t>
            </a:r>
            <a:r>
              <a:rPr lang="zh-CN" altLang="en-US" sz="2000" dirty="0" smtClean="0">
                <a:latin typeface="+mj-ea"/>
                <a:ea typeface="+mj-ea"/>
              </a:rPr>
              <a:t>程序为对象创建</a:t>
            </a:r>
            <a:r>
              <a:rPr lang="en-US" altLang="zh-CN" sz="2000" dirty="0" smtClean="0">
                <a:latin typeface="+mj-ea"/>
                <a:ea typeface="+mj-ea"/>
              </a:rPr>
              <a:t>name</a:t>
            </a:r>
            <a:r>
              <a:rPr lang="zh-CN" altLang="en-US" sz="2000" dirty="0" smtClean="0">
                <a:latin typeface="+mj-ea"/>
                <a:ea typeface="+mj-ea"/>
              </a:rPr>
              <a:t>特性，并将</a:t>
            </a:r>
            <a:r>
              <a:rPr lang="en-US" altLang="zh-CN" sz="2000" dirty="0" smtClean="0">
                <a:latin typeface="+mj-ea"/>
                <a:ea typeface="+mj-ea"/>
              </a:rPr>
              <a:t>name</a:t>
            </a:r>
            <a:r>
              <a:rPr lang="zh-CN" altLang="en-US" sz="2000" dirty="0" smtClean="0">
                <a:latin typeface="+mj-ea"/>
                <a:ea typeface="+mj-ea"/>
              </a:rPr>
              <a:t>设置为参数值</a:t>
            </a:r>
            <a:endParaRPr lang="zh-CN" altLang="en-US" sz="200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r>
              <a:rPr lang="en-US" altLang="zh-CN" sz="2000" dirty="0" smtClean="0">
                <a:latin typeface="+mj-ea"/>
                <a:ea typeface="+mj-ea"/>
              </a:rPr>
              <a:t>crit1 = Critter("Poochie")</a:t>
            </a:r>
            <a:endParaRPr lang="en-US" altLang="zh-CN" sz="200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endParaRPr lang="en-US" altLang="zh-CN" sz="200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endParaRPr lang="en-US" altLang="zh-CN" sz="200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endParaRPr lang="en-US" altLang="zh-CN" sz="200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endParaRPr lang="en-US" altLang="zh-CN" sz="200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endParaRPr lang="en-US" altLang="zh-CN" sz="2000" dirty="0" smtClean="0">
              <a:latin typeface="+mj-ea"/>
              <a:ea typeface="+mj-ea"/>
            </a:endParaRPr>
          </a:p>
          <a:p>
            <a:pPr fontAlgn="auto">
              <a:spcBef>
                <a:spcPts val="0"/>
              </a:spcBef>
              <a:buFont typeface="Wingdings" panose="05000000000000000000" charset="0"/>
              <a:buChar char=""/>
            </a:pPr>
            <a:r>
              <a:rPr lang="en-US" altLang="zh-CN" sz="2000" dirty="0" smtClean="0">
                <a:latin typeface="+mj-ea"/>
                <a:ea typeface="+mj-ea"/>
              </a:rPr>
              <a:t>seIf是所有方</a:t>
            </a:r>
            <a:r>
              <a:rPr lang="zh-CN" altLang="en-US" sz="2000" dirty="0" smtClean="0">
                <a:latin typeface="+mj-ea"/>
                <a:ea typeface="+mj-ea"/>
              </a:rPr>
              <a:t>法</a:t>
            </a:r>
            <a:r>
              <a:rPr lang="en-US" altLang="zh-CN" sz="2000" dirty="0" smtClean="0">
                <a:latin typeface="+mj-ea"/>
                <a:ea typeface="+mj-ea"/>
              </a:rPr>
              <a:t>的第一个参数</a:t>
            </a:r>
            <a:r>
              <a:rPr lang="zh-CN" altLang="en-US" sz="2000" dirty="0" smtClean="0">
                <a:latin typeface="+mj-ea"/>
                <a:ea typeface="+mj-ea"/>
              </a:rPr>
              <a:t>（也可为其他参数）</a:t>
            </a:r>
            <a:r>
              <a:rPr lang="en-US" altLang="zh-CN" sz="2000" dirty="0" smtClean="0">
                <a:latin typeface="+mj-ea"/>
                <a:ea typeface="+mj-ea"/>
              </a:rPr>
              <a:t>，它会自动接收调</a:t>
            </a:r>
            <a:r>
              <a:rPr lang="zh-CN" altLang="en-US" sz="2000" dirty="0" smtClean="0">
                <a:latin typeface="+mj-ea"/>
                <a:ea typeface="+mj-ea"/>
              </a:rPr>
              <a:t>用</a:t>
            </a:r>
            <a:r>
              <a:rPr lang="en-US" altLang="zh-CN" sz="2000" dirty="0" smtClean="0">
                <a:latin typeface="+mj-ea"/>
                <a:ea typeface="+mj-ea"/>
              </a:rPr>
              <a:t>该</a:t>
            </a:r>
            <a:r>
              <a:rPr lang="zh-CN" altLang="en-US" sz="2000" dirty="0" smtClean="0">
                <a:latin typeface="+mj-ea"/>
                <a:ea typeface="+mj-ea"/>
              </a:rPr>
              <a:t>方</a:t>
            </a:r>
            <a:r>
              <a:rPr lang="en-US" altLang="zh-CN" sz="2000" dirty="0" smtClean="0">
                <a:latin typeface="+mj-ea"/>
                <a:ea typeface="+mj-ea"/>
              </a:rPr>
              <a:t>法的对象的引用。也就是说，通过self，方法</a:t>
            </a:r>
            <a:r>
              <a:rPr lang="zh-CN" altLang="en-US" sz="2000" dirty="0" smtClean="0">
                <a:latin typeface="+mj-ea"/>
                <a:ea typeface="+mj-ea"/>
              </a:rPr>
              <a:t>可</a:t>
            </a:r>
            <a:r>
              <a:rPr lang="en-US" altLang="zh-CN" sz="2000" dirty="0" smtClean="0">
                <a:latin typeface="+mj-ea"/>
                <a:ea typeface="+mj-ea"/>
              </a:rPr>
              <a:t>以获取调用它的那个对象，</a:t>
            </a:r>
            <a:r>
              <a:rPr lang="zh-CN" altLang="en-US" sz="2000" dirty="0" smtClean="0">
                <a:latin typeface="+mj-ea"/>
                <a:ea typeface="+mj-ea"/>
              </a:rPr>
              <a:t>而且可</a:t>
            </a:r>
            <a:r>
              <a:rPr lang="en-US" altLang="zh-CN" sz="2000" dirty="0" smtClean="0">
                <a:latin typeface="+mj-ea"/>
                <a:ea typeface="+mj-ea"/>
              </a:rPr>
              <a:t>以访问该对象的特性和方法</a:t>
            </a:r>
            <a:endParaRPr lang="en-US" altLang="zh-CN" sz="2000" dirty="0" smtClean="0">
              <a:latin typeface="+mj-ea"/>
              <a:ea typeface="+mj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25A308-C3FD-4670-B331-E5A3DF2C38F8}" type="slidenum">
              <a:rPr lang="en-US" altLang="zh-CN" sz="1070" smtClean="0"/>
            </a:fld>
            <a:endParaRPr lang="en-US" altLang="zh-CN" sz="1070"/>
          </a:p>
        </p:txBody>
      </p:sp>
      <p:sp>
        <p:nvSpPr>
          <p:cNvPr id="10" name="文本框 9"/>
          <p:cNvSpPr txBox="1"/>
          <p:nvPr/>
        </p:nvSpPr>
        <p:spPr>
          <a:xfrm>
            <a:off x="396875" y="-168910"/>
            <a:ext cx="369189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R="0" lvl="0" indent="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3200" dirty="0" smtClean="0">
                <a:solidFill>
                  <a:srgbClr val="4A4A4A"/>
                </a:solidFill>
                <a:uFillTx/>
                <a:latin typeface="Times New Roman" panose="02020603050405020304" charset="0"/>
                <a:ea typeface="楷体" panose="02010609060101010101" pitchFamily="49" charset="-122"/>
              </a:rPr>
              <a:t>初始化特性</a:t>
            </a:r>
            <a:endParaRPr lang="zh-CN" altLang="en-US" sz="3200" dirty="0" smtClean="0">
              <a:solidFill>
                <a:srgbClr val="4A4A4A"/>
              </a:solidFill>
              <a:uFillTx/>
              <a:latin typeface="Times New Roman" panose="02020603050405020304" charset="0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92250" y="1497330"/>
            <a:ext cx="1500505" cy="360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uFillTx/>
              </a:rPr>
              <a:t>生成对象</a:t>
            </a:r>
            <a:endParaRPr lang="zh-CN" altLang="en-US">
              <a:solidFill>
                <a:schemeClr val="tx1"/>
              </a:solidFill>
              <a:uFillTx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 flipV="1">
            <a:off x="1926590" y="1146175"/>
            <a:ext cx="272415" cy="351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3138170" y="1497330"/>
            <a:ext cx="1689735" cy="360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uFillTx/>
              </a:rPr>
              <a:t>对象带有特性</a:t>
            </a:r>
            <a:endParaRPr lang="zh-CN" altLang="en-US">
              <a:solidFill>
                <a:schemeClr val="tx1"/>
              </a:solidFill>
              <a:uFillTx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 flipV="1">
            <a:off x="2992755" y="1146175"/>
            <a:ext cx="845185" cy="351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35000" y="1766570"/>
            <a:ext cx="571119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FontTx/>
              <a:buNone/>
            </a:pPr>
            <a:r>
              <a:rPr lang="en-US" altLang="zh-CN" dirty="0" smtClean="0">
                <a:latin typeface="+mj-ea"/>
                <a:ea typeface="+mj-ea"/>
                <a:sym typeface="+mn-ea"/>
              </a:rPr>
              <a:t>def __init__(self, name):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r>
              <a:rPr lang="en-US" altLang="zh-CN" dirty="0" smtClean="0">
                <a:latin typeface="+mj-ea"/>
                <a:ea typeface="+mj-ea"/>
                <a:sym typeface="+mn-ea"/>
              </a:rPr>
              <a:t>        print("A new critter has been born!")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r>
              <a:rPr lang="en-US" altLang="zh-CN" dirty="0" smtClean="0">
                <a:latin typeface="+mj-ea"/>
                <a:ea typeface="+mj-ea"/>
                <a:sym typeface="+mn-ea"/>
              </a:rPr>
              <a:t>        self.name = name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76325" y="2688590"/>
            <a:ext cx="723265" cy="37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uFillTx/>
              </a:rPr>
              <a:t>对象</a:t>
            </a:r>
            <a:endParaRPr lang="zh-CN" altLang="en-US">
              <a:solidFill>
                <a:schemeClr val="tx1"/>
              </a:solidFill>
              <a:uFillTx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26590" y="2688590"/>
            <a:ext cx="723265" cy="37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  <a:uFillTx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26590" y="2688590"/>
            <a:ext cx="723265" cy="37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uFillTx/>
              </a:rPr>
              <a:t>特性</a:t>
            </a:r>
            <a:endParaRPr lang="zh-CN" altLang="en-US">
              <a:solidFill>
                <a:schemeClr val="tx1"/>
              </a:solidFill>
              <a:uFillTx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229610" y="2688590"/>
            <a:ext cx="723265" cy="37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uFillTx/>
              </a:rPr>
              <a:t>参数</a:t>
            </a:r>
            <a:endParaRPr lang="zh-CN" altLang="en-US">
              <a:solidFill>
                <a:schemeClr val="tx1"/>
              </a:solidFill>
              <a:uFillTx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1547495" y="2571750"/>
            <a:ext cx="288290" cy="144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2411730" y="2571750"/>
            <a:ext cx="0" cy="144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 flipV="1">
            <a:off x="3275965" y="2571750"/>
            <a:ext cx="314960" cy="144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1357313" y="-169227"/>
            <a:ext cx="309880" cy="3384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 sz="1605"/>
          </a:p>
        </p:txBody>
      </p:sp>
      <p:sp>
        <p:nvSpPr>
          <p:cNvPr id="4101" name="内容占位符 2"/>
          <p:cNvSpPr>
            <a:spLocks noGrp="1"/>
          </p:cNvSpPr>
          <p:nvPr>
            <p:ph idx="1"/>
          </p:nvPr>
        </p:nvSpPr>
        <p:spPr>
          <a:xfrm>
            <a:off x="457200" y="943610"/>
            <a:ext cx="8523605" cy="417957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charset="0"/>
              <a:buChar char=""/>
            </a:pPr>
            <a:r>
              <a:rPr lang="en-US" altLang="zh-CN" sz="2000" dirty="0" smtClean="0">
                <a:latin typeface="+mj-ea"/>
                <a:ea typeface="+mj-ea"/>
              </a:rPr>
              <a:t>def talk(self):</a:t>
            </a:r>
            <a:endParaRPr lang="en-US" altLang="zh-CN" sz="200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r>
              <a:rPr lang="en-US" altLang="zh-CN" sz="2000" dirty="0" smtClean="0">
                <a:latin typeface="+mj-ea"/>
                <a:ea typeface="+mj-ea"/>
              </a:rPr>
              <a:t>       print("Hi.  I'm", self.name, "\n")</a:t>
            </a:r>
            <a:endParaRPr lang="en-US" altLang="zh-CN" sz="2000" dirty="0" smtClean="0">
              <a:latin typeface="+mj-ea"/>
              <a:ea typeface="+mj-ea"/>
            </a:endParaRPr>
          </a:p>
          <a:p>
            <a:pPr>
              <a:buFont typeface="Wingdings" panose="05000000000000000000" charset="0"/>
              <a:buChar char=""/>
            </a:pPr>
            <a:r>
              <a:rPr lang="en-US" altLang="zh-CN" sz="2000" dirty="0" smtClean="0">
                <a:latin typeface="+mj-ea"/>
                <a:ea typeface="+mj-ea"/>
              </a:rPr>
              <a:t>self.name</a:t>
            </a:r>
            <a:r>
              <a:rPr lang="zh-CN" altLang="en-US" sz="2000" dirty="0" smtClean="0">
                <a:latin typeface="+mj-ea"/>
                <a:ea typeface="+mj-ea"/>
              </a:rPr>
              <a:t>调用被引用对象的</a:t>
            </a:r>
            <a:r>
              <a:rPr lang="en-US" altLang="zh-CN" sz="2000" dirty="0" smtClean="0">
                <a:latin typeface="+mj-ea"/>
                <a:ea typeface="+mj-ea"/>
              </a:rPr>
              <a:t>name</a:t>
            </a:r>
            <a:r>
              <a:rPr lang="zh-CN" altLang="en-US" sz="2000" dirty="0" smtClean="0">
                <a:latin typeface="+mj-ea"/>
                <a:ea typeface="+mj-ea"/>
              </a:rPr>
              <a:t>参数：</a:t>
            </a:r>
            <a:endParaRPr lang="zh-CN" altLang="en-US" sz="200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r>
              <a:rPr lang="zh-CN" altLang="en-US" sz="2000" dirty="0" smtClean="0">
                <a:latin typeface="+mj-ea"/>
                <a:ea typeface="+mj-ea"/>
              </a:rPr>
              <a:t>   crit1 = Critter("Poochie")</a:t>
            </a:r>
            <a:endParaRPr lang="zh-CN" altLang="en-US" sz="200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r>
              <a:rPr lang="zh-CN" altLang="en-US" sz="2000" dirty="0" smtClean="0">
                <a:latin typeface="+mj-ea"/>
                <a:ea typeface="+mj-ea"/>
              </a:rPr>
              <a:t>   crit1.talk()</a:t>
            </a:r>
            <a:endParaRPr lang="zh-CN" altLang="en-US" sz="200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r>
              <a:rPr lang="zh-CN" altLang="en-US" sz="2000" dirty="0" smtClean="0">
                <a:latin typeface="+mj-ea"/>
                <a:ea typeface="+mj-ea"/>
              </a:rPr>
              <a:t>   crit2 = Critter("Randolph")</a:t>
            </a:r>
            <a:endParaRPr lang="zh-CN" altLang="en-US" sz="200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r>
              <a:rPr lang="zh-CN" altLang="en-US" sz="2000" dirty="0" smtClean="0">
                <a:latin typeface="+mj-ea"/>
                <a:ea typeface="+mj-ea"/>
              </a:rPr>
              <a:t>   crit2.talk()</a:t>
            </a:r>
            <a:endParaRPr lang="zh-CN" altLang="en-US" sz="2000" dirty="0" smtClean="0">
              <a:latin typeface="+mj-ea"/>
              <a:ea typeface="+mj-ea"/>
            </a:endParaRPr>
          </a:p>
          <a:p>
            <a:pPr>
              <a:buFont typeface="Wingdings" panose="05000000000000000000" charset="0"/>
              <a:buChar char=""/>
            </a:pPr>
            <a:r>
              <a:rPr lang="zh-CN" altLang="en-US" sz="2000" dirty="0" smtClean="0">
                <a:latin typeface="+mj-ea"/>
                <a:ea typeface="+mj-ea"/>
              </a:rPr>
              <a:t>可以在类的外部直接访问并修改对象的特性。</a:t>
            </a:r>
            <a:endParaRPr lang="zh-CN" altLang="en-US" sz="200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r>
              <a:rPr lang="zh-CN" altLang="en-US" sz="2000" dirty="0" smtClean="0">
                <a:latin typeface="+mj-ea"/>
                <a:ea typeface="+mj-ea"/>
              </a:rPr>
              <a:t>   </a:t>
            </a:r>
            <a:r>
              <a:rPr lang="en-US" altLang="zh-CN" sz="2000" dirty="0" smtClean="0">
                <a:latin typeface="+mj-ea"/>
                <a:ea typeface="+mj-ea"/>
              </a:rPr>
              <a:t>crit1.name='anyway'</a:t>
            </a:r>
            <a:endParaRPr lang="en-US" altLang="zh-CN" sz="200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r>
              <a:rPr lang="zh-CN" altLang="en-US" sz="2000" dirty="0" smtClean="0">
                <a:latin typeface="+mj-ea"/>
                <a:ea typeface="+mj-ea"/>
              </a:rPr>
              <a:t>   print(crit1.name)</a:t>
            </a:r>
            <a:endParaRPr lang="zh-CN" altLang="en-US" sz="200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r>
              <a:rPr lang="zh-CN" altLang="en-US" sz="2000" dirty="0" smtClean="0">
                <a:latin typeface="+mj-ea"/>
                <a:ea typeface="+mj-ea"/>
              </a:rPr>
              <a:t>！！尽量避免外部直接访问，封装性不好，</a:t>
            </a:r>
            <a:endParaRPr lang="zh-CN" altLang="en-US" sz="2000" dirty="0" smtClean="0">
              <a:latin typeface="+mj-ea"/>
              <a:ea typeface="+mj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25A308-C3FD-4670-B331-E5A3DF2C38F8}" type="slidenum">
              <a:rPr lang="en-US" altLang="zh-CN" sz="1070" smtClean="0"/>
            </a:fld>
            <a:endParaRPr lang="en-US" altLang="zh-CN" sz="1070"/>
          </a:p>
        </p:txBody>
      </p:sp>
      <p:sp>
        <p:nvSpPr>
          <p:cNvPr id="10" name="文本框 9"/>
          <p:cNvSpPr txBox="1"/>
          <p:nvPr/>
        </p:nvSpPr>
        <p:spPr>
          <a:xfrm>
            <a:off x="397510" y="113665"/>
            <a:ext cx="180848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R="0" lvl="0" indent="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3200" dirty="0" smtClean="0">
                <a:solidFill>
                  <a:srgbClr val="4A4A4A"/>
                </a:solidFill>
                <a:uFillTx/>
                <a:latin typeface="Times New Roman" panose="02020603050405020304" charset="0"/>
                <a:ea typeface="楷体" panose="02010609060101010101" pitchFamily="49" charset="-122"/>
              </a:rPr>
              <a:t>访问特性</a:t>
            </a:r>
            <a:endParaRPr lang="zh-CN" altLang="en-US" sz="3200" dirty="0" smtClean="0">
              <a:solidFill>
                <a:srgbClr val="4A4A4A"/>
              </a:solidFill>
              <a:uFillTx/>
              <a:latin typeface="Times New Roman" panose="02020603050405020304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1357313" y="-169227"/>
            <a:ext cx="309880" cy="3384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 sz="1605"/>
          </a:p>
        </p:txBody>
      </p:sp>
      <p:sp>
        <p:nvSpPr>
          <p:cNvPr id="4101" name="内容占位符 2"/>
          <p:cNvSpPr>
            <a:spLocks noGrp="1"/>
          </p:cNvSpPr>
          <p:nvPr>
            <p:ph idx="1"/>
          </p:nvPr>
        </p:nvSpPr>
        <p:spPr>
          <a:xfrm>
            <a:off x="457200" y="943610"/>
            <a:ext cx="8523605" cy="4179570"/>
          </a:xfrm>
        </p:spPr>
        <p:txBody>
          <a:bodyPr>
            <a:normAutofit lnSpcReduction="10000"/>
          </a:bodyPr>
          <a:lstStyle/>
          <a:p>
            <a:pPr marL="0" indent="0">
              <a:buFont typeface="Wingdings" panose="05000000000000000000" charset="0"/>
              <a:buChar char=""/>
            </a:pPr>
            <a:r>
              <a:rPr lang="en-US" altLang="zh-CN" sz="2000" dirty="0" smtClean="0">
                <a:latin typeface="+mj-ea"/>
                <a:ea typeface="+mj-ea"/>
              </a:rPr>
              <a:t> </a:t>
            </a:r>
            <a:r>
              <a:rPr lang="zh-CN" altLang="en-US" sz="2000" dirty="0" smtClean="0">
                <a:latin typeface="+mj-ea"/>
                <a:ea typeface="+mj-ea"/>
              </a:rPr>
              <a:t>如果用代码</a:t>
            </a:r>
            <a:r>
              <a:rPr lang="en-US" altLang="zh-CN" sz="2000" dirty="0" smtClean="0">
                <a:latin typeface="+mj-ea"/>
                <a:ea typeface="+mj-ea"/>
              </a:rPr>
              <a:t>print(crit1)</a:t>
            </a:r>
            <a:r>
              <a:rPr lang="zh-CN" altLang="en-US" sz="2000" dirty="0" smtClean="0">
                <a:latin typeface="+mj-ea"/>
                <a:ea typeface="+mj-ea"/>
              </a:rPr>
              <a:t>去打印对象，</a:t>
            </a:r>
            <a:r>
              <a:rPr lang="en-US" altLang="zh-CN" sz="2000" dirty="0" smtClean="0">
                <a:latin typeface="+mj-ea"/>
                <a:ea typeface="+mj-ea"/>
              </a:rPr>
              <a:t>python</a:t>
            </a:r>
            <a:r>
              <a:rPr lang="zh-CN" altLang="en-US" sz="2000" dirty="0" smtClean="0">
                <a:latin typeface="+mj-ea"/>
                <a:ea typeface="+mj-ea"/>
              </a:rPr>
              <a:t>给出下面的信息：</a:t>
            </a:r>
            <a:endParaRPr lang="zh-CN" altLang="en-US" sz="2000" dirty="0" smtClean="0">
              <a:latin typeface="+mj-ea"/>
              <a:ea typeface="+mj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2000" dirty="0" smtClean="0">
                <a:latin typeface="+mj-ea"/>
                <a:ea typeface="+mj-ea"/>
              </a:rPr>
              <a:t>&lt;__main__.Critter object at 0x004DAC90&gt;</a:t>
            </a:r>
            <a:endParaRPr lang="zh-CN" altLang="en-US" sz="2000" dirty="0" smtClean="0">
              <a:latin typeface="+mj-ea"/>
              <a:ea typeface="+mj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2000" dirty="0" smtClean="0">
                <a:latin typeface="+mj-ea"/>
                <a:ea typeface="+mj-ea"/>
              </a:rPr>
              <a:t>表示：在程序的主体部分打印一个Critt</a:t>
            </a:r>
            <a:r>
              <a:rPr lang="en-US" altLang="zh-CN" sz="2000" dirty="0" smtClean="0">
                <a:latin typeface="+mj-ea"/>
                <a:ea typeface="+mj-ea"/>
              </a:rPr>
              <a:t>e</a:t>
            </a:r>
            <a:r>
              <a:rPr lang="zh-CN" altLang="en-US" sz="2000" dirty="0" smtClean="0">
                <a:latin typeface="+mj-ea"/>
                <a:ea typeface="+mj-ea"/>
              </a:rPr>
              <a:t>r对象。</a:t>
            </a:r>
            <a:endParaRPr lang="zh-CN" altLang="en-US" sz="2000" dirty="0" smtClean="0">
              <a:latin typeface="+mj-ea"/>
              <a:ea typeface="+mj-ea"/>
            </a:endParaRPr>
          </a:p>
          <a:p>
            <a:pPr marL="0" indent="0">
              <a:buFont typeface="Wingdings" panose="05000000000000000000" charset="0"/>
              <a:buChar char=""/>
            </a:pPr>
            <a:r>
              <a:rPr lang="zh-CN" altLang="en-US" sz="2000" dirty="0" smtClean="0">
                <a:latin typeface="+mj-ea"/>
                <a:ea typeface="+mj-ea"/>
              </a:rPr>
              <a:t> 在类定义中添加特殊方法</a:t>
            </a:r>
            <a:r>
              <a:rPr lang="en-US" altLang="zh-CN" sz="2000" dirty="0" smtClean="0">
                <a:latin typeface="+mj-ea"/>
                <a:ea typeface="+mj-ea"/>
              </a:rPr>
              <a:t>__str__()</a:t>
            </a:r>
            <a:r>
              <a:rPr lang="zh-CN" altLang="en-US" sz="2000" dirty="0" smtClean="0">
                <a:latin typeface="+mj-ea"/>
                <a:ea typeface="+mj-ea"/>
              </a:rPr>
              <a:t>，可</a:t>
            </a:r>
            <a:r>
              <a:rPr lang="en-US" altLang="zh-CN" sz="2000" dirty="0" smtClean="0">
                <a:latin typeface="+mj-ea"/>
                <a:ea typeface="+mj-ea"/>
              </a:rPr>
              <a:t>以为自已的对象创建</a:t>
            </a:r>
            <a:r>
              <a:rPr lang="zh-CN" altLang="en-US" sz="2000" dirty="0" smtClean="0">
                <a:latin typeface="+mj-ea"/>
                <a:ea typeface="+mj-ea"/>
              </a:rPr>
              <a:t>其</a:t>
            </a:r>
            <a:r>
              <a:rPr lang="en-US" altLang="zh-CN" sz="2000" dirty="0" smtClean="0">
                <a:latin typeface="+mj-ea"/>
                <a:ea typeface="+mj-ea"/>
              </a:rPr>
              <a:t>字符串表示方式:当对象被打印时会显示这个字</a:t>
            </a:r>
            <a:r>
              <a:rPr lang="zh-CN" altLang="en-US" sz="2000" dirty="0" smtClean="0">
                <a:latin typeface="+mj-ea"/>
                <a:ea typeface="+mj-ea"/>
              </a:rPr>
              <a:t>符</a:t>
            </a:r>
            <a:r>
              <a:rPr lang="en-US" altLang="zh-CN" sz="2000" dirty="0" smtClean="0">
                <a:latin typeface="+mj-ea"/>
                <a:ea typeface="+mj-ea"/>
              </a:rPr>
              <a:t>串。</a:t>
            </a:r>
            <a:endParaRPr lang="en-US" altLang="zh-CN" sz="2000" dirty="0" smtClean="0">
              <a:latin typeface="+mj-ea"/>
              <a:ea typeface="+mj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2000" dirty="0" smtClean="0">
                <a:latin typeface="+mj-ea"/>
                <a:ea typeface="+mj-ea"/>
              </a:rPr>
              <a:t>     def __str__(self):</a:t>
            </a:r>
            <a:endParaRPr lang="zh-CN" altLang="en-US" sz="2000" dirty="0" smtClean="0">
              <a:latin typeface="+mj-ea"/>
              <a:ea typeface="+mj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2000" dirty="0" smtClean="0">
                <a:latin typeface="+mj-ea"/>
                <a:ea typeface="+mj-ea"/>
              </a:rPr>
              <a:t>         rep = "Critter object\n"</a:t>
            </a:r>
            <a:endParaRPr lang="zh-CN" altLang="en-US" sz="2000" dirty="0" smtClean="0">
              <a:latin typeface="+mj-ea"/>
              <a:ea typeface="+mj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2000" dirty="0" smtClean="0">
                <a:latin typeface="+mj-ea"/>
                <a:ea typeface="+mj-ea"/>
              </a:rPr>
              <a:t>         rep += "name: " + self.name + "\n"</a:t>
            </a:r>
            <a:endParaRPr lang="zh-CN" altLang="en-US" sz="2000" dirty="0" smtClean="0">
              <a:latin typeface="+mj-ea"/>
              <a:ea typeface="+mj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2000" dirty="0" smtClean="0">
                <a:latin typeface="+mj-ea"/>
                <a:ea typeface="+mj-ea"/>
              </a:rPr>
              <a:t>         return rep  </a:t>
            </a:r>
            <a:endParaRPr lang="zh-CN" altLang="en-US" sz="2000" dirty="0" smtClean="0">
              <a:latin typeface="+mj-ea"/>
              <a:ea typeface="+mj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2000" dirty="0" smtClean="0">
                <a:latin typeface="+mj-ea"/>
                <a:ea typeface="+mj-ea"/>
              </a:rPr>
              <a:t>这里打印包含了对象的</a:t>
            </a:r>
            <a:r>
              <a:rPr lang="en-US" altLang="zh-CN" sz="2000" dirty="0" smtClean="0">
                <a:latin typeface="+mj-ea"/>
                <a:ea typeface="+mj-ea"/>
              </a:rPr>
              <a:t>name</a:t>
            </a:r>
            <a:r>
              <a:rPr lang="zh-CN" altLang="en-US" sz="2000" dirty="0" smtClean="0">
                <a:latin typeface="+mj-ea"/>
                <a:ea typeface="+mj-ea"/>
              </a:rPr>
              <a:t>特性，因此，用户得到的信息更具体。</a:t>
            </a:r>
            <a:endParaRPr lang="zh-CN" altLang="en-US" sz="2000" dirty="0" smtClean="0">
              <a:latin typeface="+mj-ea"/>
              <a:ea typeface="+mj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25A308-C3FD-4670-B331-E5A3DF2C38F8}" type="slidenum">
              <a:rPr lang="en-US" altLang="zh-CN" sz="1070" smtClean="0"/>
            </a:fld>
            <a:endParaRPr lang="en-US" altLang="zh-CN" sz="1070"/>
          </a:p>
        </p:txBody>
      </p:sp>
      <p:sp>
        <p:nvSpPr>
          <p:cNvPr id="10" name="文本框 9"/>
          <p:cNvSpPr txBox="1"/>
          <p:nvPr/>
        </p:nvSpPr>
        <p:spPr>
          <a:xfrm>
            <a:off x="397510" y="113665"/>
            <a:ext cx="180848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R="0" lvl="0" indent="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3200" dirty="0" smtClean="0">
                <a:solidFill>
                  <a:srgbClr val="4A4A4A"/>
                </a:solidFill>
                <a:uFillTx/>
                <a:latin typeface="Times New Roman" panose="02020603050405020304" charset="0"/>
                <a:ea typeface="楷体" panose="02010609060101010101" pitchFamily="49" charset="-122"/>
              </a:rPr>
              <a:t>打印对象</a:t>
            </a:r>
            <a:endParaRPr lang="zh-CN" altLang="en-US" sz="3200" dirty="0" smtClean="0">
              <a:solidFill>
                <a:srgbClr val="4A4A4A"/>
              </a:solidFill>
              <a:uFillTx/>
              <a:latin typeface="Times New Roman" panose="02020603050405020304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1357313" y="-169227"/>
            <a:ext cx="309880" cy="3384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 sz="1605"/>
          </a:p>
        </p:txBody>
      </p:sp>
      <p:sp>
        <p:nvSpPr>
          <p:cNvPr id="4101" name="内容占位符 2"/>
          <p:cNvSpPr>
            <a:spLocks noGrp="1"/>
          </p:cNvSpPr>
          <p:nvPr>
            <p:ph idx="1"/>
          </p:nvPr>
        </p:nvSpPr>
        <p:spPr>
          <a:xfrm>
            <a:off x="567690" y="588010"/>
            <a:ext cx="8523605" cy="4179570"/>
          </a:xfrm>
        </p:spPr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zh-CN" altLang="en-US" sz="1800" dirty="0" smtClean="0">
                <a:latin typeface="+mj-ea"/>
                <a:ea typeface="+mj-ea"/>
              </a:rPr>
              <a:t>每个对象的属性可以有专属值，如每个宠物狗可以有个名字，还有类属性跟对象无关，仅和类有关，如总共有多少个宠物狗，</a:t>
            </a:r>
            <a:r>
              <a:rPr lang="en-US" altLang="zh-CN" sz="1800">
                <a:sym typeface="+mn-ea"/>
              </a:rPr>
              <a:t>python</a:t>
            </a:r>
            <a:r>
              <a:rPr lang="zh-CN" altLang="en-US" sz="1800">
                <a:sym typeface="+mn-ea"/>
              </a:rPr>
              <a:t>允许创建一个关联到类本身的特性，即类特性(cla</a:t>
            </a:r>
            <a:r>
              <a:rPr lang="en-US" altLang="zh-CN" sz="1800">
                <a:sym typeface="+mn-ea"/>
              </a:rPr>
              <a:t>ss attribution)</a:t>
            </a:r>
            <a:r>
              <a:rPr lang="zh-CN" altLang="en-US" sz="1800">
                <a:sym typeface="+mn-ea"/>
              </a:rPr>
              <a:t>。</a:t>
            </a:r>
            <a:endParaRPr lang="zh-CN" altLang="en-US" sz="180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endParaRPr lang="en-US" altLang="zh-CN" sz="2000" dirty="0" smtClean="0">
              <a:latin typeface="+mj-ea"/>
              <a:ea typeface="+mj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25A308-C3FD-4670-B331-E5A3DF2C38F8}" type="slidenum">
              <a:rPr lang="en-US" altLang="zh-CN" sz="1070" smtClean="0"/>
            </a:fld>
            <a:endParaRPr lang="en-US" altLang="zh-CN" sz="1070"/>
          </a:p>
        </p:txBody>
      </p:sp>
      <p:sp>
        <p:nvSpPr>
          <p:cNvPr id="10" name="文本框 9"/>
          <p:cNvSpPr txBox="1"/>
          <p:nvPr/>
        </p:nvSpPr>
        <p:spPr>
          <a:xfrm>
            <a:off x="388620" y="-168910"/>
            <a:ext cx="455041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marR="0" lvl="0" indent="-28575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3200" dirty="0" smtClean="0">
                <a:solidFill>
                  <a:srgbClr val="4A4A4A"/>
                </a:solidFill>
                <a:uFillTx/>
                <a:latin typeface="Times New Roman" panose="02020603050405020304" charset="0"/>
                <a:ea typeface="楷体" panose="02010609060101010101" pitchFamily="49" charset="-122"/>
              </a:rPr>
              <a:t>使用</a:t>
            </a:r>
            <a:r>
              <a:rPr lang="zh-CN" altLang="en-US" sz="3200" dirty="0" smtClean="0">
                <a:solidFill>
                  <a:srgbClr val="4A4A4A"/>
                </a:solidFill>
                <a:uFillTx/>
                <a:latin typeface="Times New Roman" panose="02020603050405020304" charset="0"/>
                <a:ea typeface="楷体" panose="02010609060101010101" pitchFamily="49" charset="-122"/>
              </a:rPr>
              <a:t>类特性和静态方法</a:t>
            </a:r>
            <a:endParaRPr lang="zh-CN" altLang="en-US" sz="3200" dirty="0" smtClean="0">
              <a:solidFill>
                <a:srgbClr val="4A4A4A"/>
              </a:solidFill>
              <a:uFillTx/>
              <a:latin typeface="Times New Roman" panose="02020603050405020304" charset="0"/>
              <a:ea typeface="楷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7690" y="1421765"/>
            <a:ext cx="689102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# Classy Critter</a:t>
            </a:r>
            <a:endParaRPr lang="zh-CN" altLang="en-US" sz="1600"/>
          </a:p>
          <a:p>
            <a:r>
              <a:rPr lang="zh-CN" altLang="en-US" sz="1600"/>
              <a:t># Demonstrates class attributes and static methods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class Critter(object):</a:t>
            </a:r>
            <a:endParaRPr lang="zh-CN" altLang="en-US" sz="1600"/>
          </a:p>
          <a:p>
            <a:r>
              <a:rPr lang="zh-CN" altLang="en-US" sz="1600"/>
              <a:t>    """A virtual pet"""</a:t>
            </a:r>
            <a:endParaRPr lang="zh-CN" altLang="en-US" sz="1600"/>
          </a:p>
          <a:p>
            <a:r>
              <a:rPr lang="zh-CN" altLang="en-US" sz="1600"/>
              <a:t>    total = 0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    @staticmethod   </a:t>
            </a:r>
            <a:endParaRPr lang="zh-CN" altLang="en-US" sz="1600"/>
          </a:p>
          <a:p>
            <a:r>
              <a:rPr lang="zh-CN" altLang="en-US" sz="1600"/>
              <a:t>    def status():</a:t>
            </a:r>
            <a:endParaRPr lang="zh-CN" altLang="en-US" sz="1600"/>
          </a:p>
          <a:p>
            <a:r>
              <a:rPr lang="zh-CN" altLang="en-US" sz="1600"/>
              <a:t>        print("\nThe total number of critters is", Critter.total)</a:t>
            </a:r>
            <a:endParaRPr lang="zh-CN" altLang="en-US" sz="1600"/>
          </a:p>
          <a:p>
            <a:r>
              <a:rPr lang="zh-CN" altLang="en-US" sz="1600"/>
              <a:t>        </a:t>
            </a:r>
            <a:endParaRPr lang="zh-CN" altLang="en-US" sz="1600"/>
          </a:p>
          <a:p>
            <a:r>
              <a:rPr lang="zh-CN" altLang="en-US" sz="1600"/>
              <a:t>    def __init__(self, name):</a:t>
            </a:r>
            <a:endParaRPr lang="zh-CN" altLang="en-US" sz="1600"/>
          </a:p>
          <a:p>
            <a:r>
              <a:rPr lang="zh-CN" altLang="en-US" sz="1600"/>
              <a:t>        print("A critter has been born!")</a:t>
            </a:r>
            <a:endParaRPr lang="zh-CN" altLang="en-US" sz="1600"/>
          </a:p>
          <a:p>
            <a:r>
              <a:rPr lang="zh-CN" altLang="en-US" sz="1600"/>
              <a:t>        self.name = name</a:t>
            </a:r>
            <a:endParaRPr lang="zh-CN" altLang="en-US" sz="1600"/>
          </a:p>
          <a:p>
            <a:r>
              <a:rPr lang="zh-CN" altLang="en-US" sz="1600"/>
              <a:t>        Critter.total += 1</a:t>
            </a:r>
            <a:endParaRPr lang="zh-CN" altLang="en-US" sz="1600"/>
          </a:p>
        </p:txBody>
      </p:sp>
      <p:graphicFrame>
        <p:nvGraphicFramePr>
          <p:cNvPr id="7" name="对象 6"/>
          <p:cNvGraphicFramePr/>
          <p:nvPr/>
        </p:nvGraphicFramePr>
        <p:xfrm>
          <a:off x="4939030" y="1421765"/>
          <a:ext cx="4090035" cy="3383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4333875" imgH="3600450" progId="Paint.Picture">
                  <p:embed/>
                </p:oleObj>
              </mc:Choice>
              <mc:Fallback>
                <p:oleObj name="" r:id="rId1" imgW="4333875" imgH="3600450" progId="Paint.Picture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39030" y="1421765"/>
                        <a:ext cx="4090035" cy="3383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1357313" y="-169227"/>
            <a:ext cx="309880" cy="3384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 sz="1605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25A308-C3FD-4670-B331-E5A3DF2C38F8}" type="slidenum">
              <a:rPr lang="en-US" altLang="zh-CN" sz="1070" smtClean="0"/>
            </a:fld>
            <a:endParaRPr lang="en-US" altLang="zh-CN" sz="1070"/>
          </a:p>
        </p:txBody>
      </p:sp>
      <p:sp>
        <p:nvSpPr>
          <p:cNvPr id="10" name="文本框 9"/>
          <p:cNvSpPr txBox="1"/>
          <p:nvPr/>
        </p:nvSpPr>
        <p:spPr>
          <a:xfrm>
            <a:off x="457200" y="-59690"/>
            <a:ext cx="343408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R="0" lvl="0" indent="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3200" dirty="0" smtClean="0">
                <a:solidFill>
                  <a:srgbClr val="4A4A4A"/>
                </a:solidFill>
                <a:uFillTx/>
                <a:latin typeface="Times New Roman" panose="02020603050405020304" charset="0"/>
                <a:ea typeface="楷体" panose="02010609060101010101" pitchFamily="49" charset="-122"/>
              </a:rPr>
              <a:t>创建和访问类特性</a:t>
            </a:r>
            <a:endParaRPr lang="zh-CN" altLang="en-US" sz="3200" dirty="0" smtClean="0">
              <a:solidFill>
                <a:srgbClr val="4A4A4A"/>
              </a:solidFill>
              <a:uFillTx/>
              <a:latin typeface="Times New Roman" panose="02020603050405020304" charset="0"/>
              <a:ea typeface="楷体" panose="02010609060101010101" pitchFamily="49" charset="-122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457200" y="664845"/>
            <a:ext cx="8093710" cy="3815080"/>
          </a:xfrm>
        </p:spPr>
        <p:txBody>
          <a:bodyPr>
            <a:normAutofit lnSpcReduction="20000"/>
          </a:bodyPr>
          <a:p>
            <a:pPr marL="0" algn="l">
              <a:buFont typeface="Wingdings" panose="05000000000000000000" charset="0"/>
              <a:buChar char=""/>
            </a:pPr>
            <a:r>
              <a:rPr lang="zh-CN" altLang="en-US" sz="2000" dirty="0" smtClean="0">
                <a:latin typeface="+mj-ea"/>
                <a:ea typeface="+mj-ea"/>
              </a:rPr>
              <a:t>创建类特性：</a:t>
            </a:r>
            <a:endParaRPr lang="zh-CN" altLang="en-US" sz="2000" dirty="0" smtClean="0">
              <a:latin typeface="+mj-ea"/>
              <a:ea typeface="+mj-ea"/>
            </a:endParaRPr>
          </a:p>
          <a:p>
            <a:pPr marL="0" algn="l">
              <a:buFont typeface="Wingdings" panose="05000000000000000000" charset="0"/>
              <a:buNone/>
            </a:pPr>
            <a:r>
              <a:rPr lang="en-US" altLang="zh-CN" sz="2000" dirty="0" smtClean="0">
                <a:latin typeface="+mj-ea"/>
                <a:ea typeface="+mj-ea"/>
              </a:rPr>
              <a:t>   </a:t>
            </a:r>
            <a:r>
              <a:rPr lang="zh-CN" altLang="en-US" sz="2000" dirty="0" smtClean="0">
                <a:latin typeface="+mj-ea"/>
                <a:ea typeface="+mj-ea"/>
              </a:rPr>
              <a:t>total = 0</a:t>
            </a:r>
            <a:endParaRPr lang="zh-CN" altLang="en-US" sz="2000" dirty="0" smtClean="0">
              <a:latin typeface="+mj-ea"/>
              <a:ea typeface="+mj-ea"/>
            </a:endParaRPr>
          </a:p>
          <a:p>
            <a:pPr marL="0" algn="l">
              <a:buFont typeface="Wingdings" panose="05000000000000000000" charset="0"/>
              <a:buNone/>
            </a:pPr>
            <a:endParaRPr lang="zh-CN" altLang="en-US" sz="2000" dirty="0" smtClean="0">
              <a:latin typeface="+mj-ea"/>
              <a:ea typeface="+mj-ea"/>
            </a:endParaRPr>
          </a:p>
          <a:p>
            <a:pPr marL="0" algn="l">
              <a:buFont typeface="Wingdings" panose="05000000000000000000" charset="0"/>
              <a:buNone/>
            </a:pPr>
            <a:endParaRPr lang="zh-CN" altLang="en-US" sz="2000" dirty="0" smtClean="0">
              <a:latin typeface="+mj-ea"/>
              <a:ea typeface="+mj-ea"/>
            </a:endParaRPr>
          </a:p>
          <a:p>
            <a:pPr marL="0" algn="l">
              <a:buFont typeface="Wingdings" panose="05000000000000000000" charset="0"/>
              <a:buChar char=""/>
            </a:pPr>
            <a:r>
              <a:rPr lang="zh-CN" altLang="en-US" sz="2000" dirty="0" smtClean="0">
                <a:latin typeface="+mj-ea"/>
                <a:ea typeface="+mj-ea"/>
              </a:rPr>
              <a:t>访问类特性：</a:t>
            </a:r>
            <a:endParaRPr lang="zh-CN" altLang="en-US" sz="2000" dirty="0" smtClean="0">
              <a:latin typeface="+mj-ea"/>
              <a:ea typeface="+mj-ea"/>
            </a:endParaRPr>
          </a:p>
          <a:p>
            <a:pPr marL="1371600" lvl="2" indent="-457200" algn="l">
              <a:buFont typeface="+mj-ea"/>
              <a:buAutoNum type="circleNumDbPlain"/>
            </a:pPr>
            <a:r>
              <a:rPr lang="zh-CN" altLang="en-US" sz="1800" dirty="0" smtClean="0">
                <a:latin typeface="+mj-ea"/>
                <a:ea typeface="+mj-ea"/>
              </a:rPr>
              <a:t>print(Critter.total)</a:t>
            </a:r>
            <a:endParaRPr lang="zh-CN" altLang="en-US" sz="1800" dirty="0" smtClean="0">
              <a:latin typeface="+mj-ea"/>
              <a:ea typeface="+mj-ea"/>
            </a:endParaRPr>
          </a:p>
          <a:p>
            <a:pPr marL="1371600" lvl="2" indent="-457200" algn="l">
              <a:buFont typeface="+mj-ea"/>
              <a:buAutoNum type="circleNumDbPlain"/>
            </a:pPr>
            <a:r>
              <a:rPr lang="zh-CN" altLang="en-US" sz="1800" dirty="0" smtClean="0">
                <a:latin typeface="+mj-ea"/>
                <a:ea typeface="+mj-ea"/>
              </a:rPr>
              <a:t>在静态方法</a:t>
            </a:r>
            <a:r>
              <a:rPr lang="en-US" altLang="zh-CN" sz="1800" dirty="0" smtClean="0">
                <a:latin typeface="+mj-ea"/>
                <a:ea typeface="+mj-ea"/>
              </a:rPr>
              <a:t>status()</a:t>
            </a:r>
            <a:r>
              <a:rPr lang="zh-CN" altLang="en-US" sz="1800" dirty="0" smtClean="0">
                <a:latin typeface="+mj-ea"/>
                <a:ea typeface="+mj-ea"/>
              </a:rPr>
              <a:t>中，print("\nThe total number of critters is", Critter.total)</a:t>
            </a:r>
            <a:endParaRPr lang="zh-CN" altLang="en-US" sz="1800" dirty="0" smtClean="0">
              <a:latin typeface="+mj-ea"/>
              <a:ea typeface="+mj-ea"/>
            </a:endParaRPr>
          </a:p>
          <a:p>
            <a:pPr marL="1371600" lvl="2" indent="-457200" algn="l">
              <a:buFont typeface="+mj-ea"/>
              <a:buAutoNum type="circleNumDbPlain"/>
            </a:pPr>
            <a:r>
              <a:rPr lang="zh-CN" altLang="en-US" sz="1800" dirty="0" smtClean="0">
                <a:latin typeface="+mj-ea"/>
                <a:ea typeface="+mj-ea"/>
              </a:rPr>
              <a:t>在构造器中， Critter.total += 1，每一个新对象被初始化后，类特性</a:t>
            </a:r>
            <a:r>
              <a:rPr lang="en-US" altLang="zh-CN" sz="1800" dirty="0" smtClean="0">
                <a:latin typeface="+mj-ea"/>
                <a:ea typeface="+mj-ea"/>
              </a:rPr>
              <a:t>to</a:t>
            </a:r>
            <a:r>
              <a:rPr lang="zh-CN" altLang="en-US" sz="1800" dirty="0" smtClean="0">
                <a:latin typeface="+mj-ea"/>
                <a:ea typeface="+mj-ea"/>
              </a:rPr>
              <a:t>taI的值就会加</a:t>
            </a:r>
            <a:r>
              <a:rPr lang="en-US" altLang="zh-CN" sz="1800" dirty="0" smtClean="0">
                <a:latin typeface="+mj-ea"/>
                <a:ea typeface="+mj-ea"/>
              </a:rPr>
              <a:t>1</a:t>
            </a:r>
            <a:endParaRPr lang="en-US" altLang="zh-CN" sz="1800" dirty="0" smtClean="0">
              <a:latin typeface="+mj-ea"/>
              <a:ea typeface="+mj-ea"/>
            </a:endParaRPr>
          </a:p>
          <a:p>
            <a:pPr marL="1371600" lvl="2" indent="-457200" algn="l">
              <a:buFont typeface="+mj-ea"/>
              <a:buAutoNum type="circleNumDbPlain"/>
            </a:pPr>
            <a:r>
              <a:rPr lang="zh-CN" altLang="en-US" sz="1800" dirty="0" smtClean="0">
                <a:latin typeface="+mj-ea"/>
                <a:ea typeface="+mj-ea"/>
              </a:rPr>
              <a:t>通过对象调用：print(crit1.total)，任何对象都可以读取其所属的类的特性，这里还可以用</a:t>
            </a:r>
            <a:r>
              <a:rPr lang="zh-CN" altLang="en-US" sz="1800" dirty="0" smtClean="0">
                <a:latin typeface="+mj-ea"/>
                <a:ea typeface="+mj-ea"/>
                <a:sym typeface="+mn-ea"/>
              </a:rPr>
              <a:t>print(crit</a:t>
            </a:r>
            <a:r>
              <a:rPr lang="en-US" altLang="zh-CN" sz="1800" dirty="0" smtClean="0">
                <a:latin typeface="+mj-ea"/>
                <a:ea typeface="+mj-ea"/>
                <a:sym typeface="+mn-ea"/>
              </a:rPr>
              <a:t>2</a:t>
            </a:r>
            <a:r>
              <a:rPr lang="zh-CN" altLang="en-US" sz="1800" dirty="0" smtClean="0">
                <a:latin typeface="+mj-ea"/>
                <a:ea typeface="+mj-ea"/>
                <a:sym typeface="+mn-ea"/>
              </a:rPr>
              <a:t>.total)或者print(crit</a:t>
            </a:r>
            <a:r>
              <a:rPr lang="en-US" altLang="zh-CN" sz="1800" dirty="0" smtClean="0">
                <a:latin typeface="+mj-ea"/>
                <a:ea typeface="+mj-ea"/>
                <a:sym typeface="+mn-ea"/>
              </a:rPr>
              <a:t>3</a:t>
            </a:r>
            <a:r>
              <a:rPr lang="zh-CN" altLang="en-US" sz="1800" dirty="0" smtClean="0">
                <a:latin typeface="+mj-ea"/>
                <a:ea typeface="+mj-ea"/>
                <a:sym typeface="+mn-ea"/>
              </a:rPr>
              <a:t>.total)，结果是完全一样的。</a:t>
            </a:r>
            <a:endParaRPr lang="zh-CN" altLang="en-US" sz="2000" dirty="0" smtClean="0">
              <a:latin typeface="+mj-ea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62000" y="1581785"/>
            <a:ext cx="1500505" cy="360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uFillTx/>
              </a:rPr>
              <a:t>创建类特性</a:t>
            </a:r>
            <a:endParaRPr lang="zh-CN" altLang="en-US">
              <a:solidFill>
                <a:schemeClr val="tx1"/>
              </a:solidFill>
              <a:uFillTx/>
            </a:endParaRPr>
          </a:p>
        </p:txBody>
      </p:sp>
      <p:cxnSp>
        <p:nvCxnSpPr>
          <p:cNvPr id="7" name="直接箭头连接符 6"/>
          <p:cNvCxnSpPr>
            <a:stCxn id="12" idx="0"/>
          </p:cNvCxnSpPr>
          <p:nvPr/>
        </p:nvCxnSpPr>
        <p:spPr>
          <a:xfrm flipV="1">
            <a:off x="1512570" y="1303655"/>
            <a:ext cx="34290" cy="278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263140" y="904240"/>
            <a:ext cx="649478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创建一个名为</a:t>
            </a:r>
            <a:r>
              <a:rPr lang="en-US" altLang="zh-CN"/>
              <a:t>total</a:t>
            </a:r>
            <a:r>
              <a:rPr lang="zh-CN" altLang="en-US"/>
              <a:t>的类特性，将其赋值为</a:t>
            </a:r>
            <a:r>
              <a:rPr lang="en-US" altLang="zh-CN"/>
              <a:t>0</a:t>
            </a:r>
            <a:r>
              <a:rPr lang="zh-CN" altLang="en-US"/>
              <a:t>。这条赋值语句只会被执行一次，也就是</a:t>
            </a:r>
            <a:r>
              <a:rPr lang="en-US" altLang="en-US"/>
              <a:t>python</a:t>
            </a:r>
            <a:r>
              <a:rPr lang="zh-CN" altLang="en-US"/>
              <a:t>第一次看到类定义的时候。在使用类特性时完全不关心这个类当前到底有没有已经存在的对象。.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1357313" y="-169227"/>
            <a:ext cx="309880" cy="3384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 sz="1605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25A308-C3FD-4670-B331-E5A3DF2C38F8}" type="slidenum">
              <a:rPr lang="en-US" altLang="zh-CN" sz="1070" smtClean="0"/>
            </a:fld>
            <a:endParaRPr lang="en-US" altLang="zh-CN" sz="1070"/>
          </a:p>
        </p:txBody>
      </p:sp>
      <p:sp>
        <p:nvSpPr>
          <p:cNvPr id="10" name="文本框 9"/>
          <p:cNvSpPr txBox="1"/>
          <p:nvPr/>
        </p:nvSpPr>
        <p:spPr>
          <a:xfrm>
            <a:off x="457200" y="-59690"/>
            <a:ext cx="384048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R="0" lvl="0" indent="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3200" dirty="0" smtClean="0">
                <a:solidFill>
                  <a:srgbClr val="4A4A4A"/>
                </a:solidFill>
                <a:uFillTx/>
                <a:latin typeface="Times New Roman" panose="02020603050405020304" charset="0"/>
                <a:ea typeface="楷体" panose="02010609060101010101" pitchFamily="49" charset="-122"/>
              </a:rPr>
              <a:t>创建和调用静态方法</a:t>
            </a:r>
            <a:endParaRPr lang="zh-CN" altLang="en-US" sz="3200" dirty="0" smtClean="0">
              <a:solidFill>
                <a:srgbClr val="4A4A4A"/>
              </a:solidFill>
              <a:uFillTx/>
              <a:latin typeface="Times New Roman" panose="02020603050405020304" charset="0"/>
              <a:ea typeface="楷体" panose="02010609060101010101" pitchFamily="49" charset="-122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457200" y="664845"/>
            <a:ext cx="8545195" cy="3815080"/>
          </a:xfrm>
        </p:spPr>
        <p:txBody>
          <a:bodyPr>
            <a:normAutofit lnSpcReduction="20000"/>
          </a:bodyPr>
          <a:p>
            <a:pPr marL="0" algn="l">
              <a:buFont typeface="Wingdings" panose="05000000000000000000" charset="0"/>
              <a:buChar char=""/>
            </a:pPr>
            <a:r>
              <a:rPr lang="zh-CN" altLang="en-US" sz="2000" dirty="0" smtClean="0">
                <a:latin typeface="+mj-ea"/>
                <a:ea typeface="+mj-ea"/>
              </a:rPr>
              <a:t>创建静态方法：</a:t>
            </a:r>
            <a:endParaRPr lang="zh-CN" altLang="en-US" sz="2000" dirty="0" smtClean="0">
              <a:latin typeface="+mj-ea"/>
              <a:ea typeface="+mj-ea"/>
            </a:endParaRPr>
          </a:p>
          <a:p>
            <a:pPr marL="0" algn="l">
              <a:buFont typeface="Wingdings" panose="05000000000000000000" charset="0"/>
              <a:buNone/>
            </a:pPr>
            <a:r>
              <a:rPr sz="2000" dirty="0" smtClean="0">
                <a:latin typeface="+mj-ea"/>
                <a:ea typeface="+mj-ea"/>
              </a:rPr>
              <a:t>       </a:t>
            </a:r>
            <a:r>
              <a:rPr lang="zh-CN" altLang="en-US" sz="2000" dirty="0" smtClean="0">
                <a:latin typeface="+mj-ea"/>
                <a:ea typeface="+mj-ea"/>
              </a:rPr>
              <a:t>@staticmethod   </a:t>
            </a:r>
            <a:endParaRPr lang="zh-CN" altLang="en-US" sz="2000" dirty="0" smtClean="0">
              <a:latin typeface="+mj-ea"/>
              <a:ea typeface="+mj-ea"/>
            </a:endParaRPr>
          </a:p>
          <a:p>
            <a:pPr marL="0" algn="l">
              <a:buFont typeface="Wingdings" panose="05000000000000000000" charset="0"/>
              <a:buNone/>
            </a:pPr>
            <a:r>
              <a:rPr lang="zh-CN" altLang="en-US" sz="2000" dirty="0" smtClean="0">
                <a:latin typeface="+mj-ea"/>
                <a:ea typeface="+mj-ea"/>
              </a:rPr>
              <a:t>    def status():</a:t>
            </a:r>
            <a:endParaRPr lang="zh-CN" altLang="en-US" sz="2000" dirty="0" smtClean="0">
              <a:latin typeface="+mj-ea"/>
              <a:ea typeface="+mj-ea"/>
            </a:endParaRPr>
          </a:p>
          <a:p>
            <a:pPr marL="0" algn="l">
              <a:buFont typeface="Wingdings" panose="05000000000000000000" charset="0"/>
              <a:buNone/>
            </a:pPr>
            <a:r>
              <a:rPr lang="zh-CN" altLang="en-US" sz="2000" dirty="0" smtClean="0">
                <a:latin typeface="+mj-ea"/>
                <a:ea typeface="+mj-ea"/>
              </a:rPr>
              <a:t>        print("\nThe total number of critters is", Critter.total)</a:t>
            </a:r>
            <a:endParaRPr lang="zh-CN" altLang="en-US" sz="2000" dirty="0" smtClean="0">
              <a:latin typeface="+mj-ea"/>
              <a:ea typeface="+mj-ea"/>
            </a:endParaRPr>
          </a:p>
          <a:p>
            <a:pPr marL="0" algn="l">
              <a:buFont typeface="Wingdings" panose="05000000000000000000" charset="0"/>
              <a:buNone/>
            </a:pPr>
            <a:endParaRPr lang="zh-CN" altLang="en-US" sz="2000" dirty="0" smtClean="0">
              <a:latin typeface="+mj-ea"/>
              <a:ea typeface="+mj-ea"/>
            </a:endParaRPr>
          </a:p>
          <a:p>
            <a:pPr marL="0" algn="l">
              <a:buFont typeface="Wingdings" panose="05000000000000000000" charset="0"/>
              <a:buNone/>
            </a:pPr>
            <a:endParaRPr lang="zh-CN" altLang="en-US" sz="2000" dirty="0" smtClean="0">
              <a:latin typeface="+mj-ea"/>
              <a:ea typeface="+mj-ea"/>
            </a:endParaRPr>
          </a:p>
          <a:p>
            <a:pPr marL="0" algn="l">
              <a:buFont typeface="Wingdings" panose="05000000000000000000" charset="0"/>
              <a:buChar char=""/>
            </a:pPr>
            <a:r>
              <a:rPr lang="zh-CN" altLang="en-US" sz="2000" dirty="0" smtClean="0">
                <a:latin typeface="+mj-ea"/>
                <a:ea typeface="+mj-ea"/>
              </a:rPr>
              <a:t>调用静态方法：</a:t>
            </a:r>
            <a:endParaRPr lang="zh-CN" altLang="en-US" sz="2000" dirty="0" smtClean="0">
              <a:latin typeface="+mj-ea"/>
              <a:ea typeface="+mj-ea"/>
            </a:endParaRPr>
          </a:p>
          <a:p>
            <a:pPr marL="0" indent="0" algn="l">
              <a:buFont typeface="Wingdings" panose="05000000000000000000" charset="0"/>
              <a:buNone/>
            </a:pPr>
            <a:r>
              <a:rPr lang="zh-CN" altLang="en-US" sz="2000" dirty="0" smtClean="0">
                <a:latin typeface="+mj-ea"/>
                <a:ea typeface="+mj-ea"/>
              </a:rPr>
              <a:t>    Critter.status()</a:t>
            </a:r>
            <a:endParaRPr lang="zh-CN" altLang="en-US" sz="2000" dirty="0" smtClean="0">
              <a:latin typeface="+mj-ea"/>
              <a:ea typeface="+mj-ea"/>
            </a:endParaRPr>
          </a:p>
          <a:p>
            <a:pPr marL="0" indent="0" algn="l">
              <a:buFont typeface="Wingdings" panose="05000000000000000000" charset="0"/>
              <a:buNone/>
            </a:pPr>
            <a:r>
              <a:rPr lang="zh-CN" altLang="en-US" sz="2000" dirty="0" smtClean="0">
                <a:latin typeface="+mj-ea"/>
                <a:ea typeface="+mj-ea"/>
              </a:rPr>
              <a:t>   在生成对象之前就可调用，通过类进行调用的，结果为</a:t>
            </a:r>
            <a:r>
              <a:rPr lang="en-US" altLang="zh-CN" sz="2000" dirty="0" smtClean="0">
                <a:latin typeface="+mj-ea"/>
                <a:ea typeface="+mj-ea"/>
              </a:rPr>
              <a:t>0</a:t>
            </a:r>
            <a:endParaRPr lang="en-US" altLang="zh-CN" sz="2000" dirty="0" smtClean="0">
              <a:latin typeface="+mj-ea"/>
              <a:ea typeface="+mj-ea"/>
            </a:endParaRPr>
          </a:p>
          <a:p>
            <a:pPr marL="0" indent="0" algn="l">
              <a:buFont typeface="Wingdings" panose="05000000000000000000" charset="0"/>
              <a:buNone/>
            </a:pPr>
            <a:r>
              <a:rPr lang="en-US" altLang="zh-CN" sz="2000" dirty="0" smtClean="0">
                <a:latin typeface="+mj-ea"/>
                <a:ea typeface="+mj-ea"/>
              </a:rPr>
              <a:t>   </a:t>
            </a:r>
            <a:r>
              <a:rPr lang="zh-CN" altLang="en-US" sz="2000" dirty="0" smtClean="0">
                <a:latin typeface="+mj-ea"/>
                <a:ea typeface="+mj-ea"/>
              </a:rPr>
              <a:t>在创建三个对象之后调用，给出统计信息：The total number of       </a:t>
            </a:r>
            <a:endParaRPr lang="zh-CN" altLang="en-US" sz="2000" dirty="0" smtClean="0">
              <a:latin typeface="+mj-ea"/>
              <a:ea typeface="+mj-ea"/>
            </a:endParaRPr>
          </a:p>
          <a:p>
            <a:pPr marL="0" indent="0" algn="l">
              <a:buFont typeface="Wingdings" panose="05000000000000000000" charset="0"/>
              <a:buNone/>
            </a:pPr>
            <a:r>
              <a:rPr lang="zh-CN" altLang="en-US" sz="2000" dirty="0" smtClean="0">
                <a:latin typeface="+mj-ea"/>
                <a:ea typeface="+mj-ea"/>
              </a:rPr>
              <a:t>   critters is 3</a:t>
            </a:r>
            <a:endParaRPr lang="zh-CN" altLang="en-US" sz="2000" dirty="0" smtClean="0">
              <a:latin typeface="+mj-ea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73760" y="1995805"/>
            <a:ext cx="245681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uFillTx/>
              </a:rPr>
              <a:t>创建静态方法修饰符</a:t>
            </a:r>
            <a:endParaRPr lang="zh-CN" altLang="en-US">
              <a:solidFill>
                <a:schemeClr val="tx1"/>
              </a:solidFill>
              <a:uFillTx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1403350" y="1262380"/>
            <a:ext cx="264160" cy="733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774440" y="1995805"/>
            <a:ext cx="4911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uFillTx/>
              </a:rPr>
              <a:t>没有</a:t>
            </a:r>
            <a:r>
              <a:rPr lang="en-US" altLang="zh-CN" sz="20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lang="zh-CN" altLang="en-US">
                <a:solidFill>
                  <a:schemeClr val="tx1"/>
                </a:solidFill>
                <a:uFillTx/>
              </a:rPr>
              <a:t>参数，静态方法无法传递对象的引用</a:t>
            </a:r>
            <a:endParaRPr lang="zh-CN" altLang="en-US">
              <a:solidFill>
                <a:schemeClr val="tx1"/>
              </a:solidFill>
              <a:uFillTx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H="1" flipV="1">
            <a:off x="2483485" y="1491615"/>
            <a:ext cx="3456305" cy="504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1357313" y="-169227"/>
            <a:ext cx="309880" cy="3384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 sz="1605"/>
          </a:p>
        </p:txBody>
      </p:sp>
      <p:sp>
        <p:nvSpPr>
          <p:cNvPr id="4101" name="内容占位符 2"/>
          <p:cNvSpPr>
            <a:spLocks noGrp="1"/>
          </p:cNvSpPr>
          <p:nvPr>
            <p:ph idx="1"/>
          </p:nvPr>
        </p:nvSpPr>
        <p:spPr>
          <a:xfrm>
            <a:off x="473710" y="588010"/>
            <a:ext cx="8617585" cy="4179570"/>
          </a:xfrm>
        </p:spPr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zh-CN" altLang="en-US" sz="2000" dirty="0" smtClean="0">
                <a:latin typeface="+mj-ea"/>
                <a:ea typeface="+mj-ea"/>
              </a:rPr>
              <a:t>原则：客户端跟对象之间只应该通过方法的参数和返回值进行通信，客户 </a:t>
            </a:r>
            <a:endParaRPr lang="zh-CN" altLang="en-US" sz="200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r>
              <a:rPr lang="zh-CN" altLang="en-US" sz="2000" dirty="0" smtClean="0">
                <a:latin typeface="+mj-ea"/>
                <a:ea typeface="+mj-ea"/>
              </a:rPr>
              <a:t>      端代码应避免直接修改对象的特性值。</a:t>
            </a:r>
            <a:endParaRPr lang="zh-CN" altLang="en-US" sz="200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r>
              <a:rPr lang="zh-CN" altLang="en-US" sz="2000" dirty="0" smtClean="0">
                <a:latin typeface="+mj-ea"/>
                <a:ea typeface="+mj-ea"/>
              </a:rPr>
              <a:t>例子：</a:t>
            </a:r>
            <a:endParaRPr lang="zh-CN" altLang="en-US" sz="200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r>
              <a:rPr lang="en-US" altLang="en-US" sz="2000" dirty="0" smtClean="0">
                <a:latin typeface="+mj-ea"/>
                <a:ea typeface="+mj-ea"/>
              </a:rPr>
              <a:t>class  Checking_Account()</a:t>
            </a:r>
            <a:endParaRPr lang="en-US" altLang="en-US" sz="200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r>
              <a:rPr lang="en-US" altLang="en-US" sz="2000" dirty="0" smtClean="0">
                <a:latin typeface="+mj-ea"/>
                <a:ea typeface="+mj-ea"/>
              </a:rPr>
              <a:t>       balance=10000</a:t>
            </a:r>
            <a:endParaRPr lang="en-US" altLang="en-US" sz="200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r>
              <a:rPr lang="en-US" altLang="en-US" sz="2000" dirty="0" smtClean="0">
                <a:latin typeface="+mj-ea"/>
                <a:ea typeface="+mj-ea"/>
              </a:rPr>
              <a:t>       def withdraw():</a:t>
            </a:r>
            <a:endParaRPr lang="en-US" altLang="en-US" sz="200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r>
              <a:rPr lang="en-US" altLang="en-US" sz="2000" dirty="0" smtClean="0">
                <a:latin typeface="+mj-ea"/>
                <a:ea typeface="+mj-ea"/>
              </a:rPr>
              <a:t>               balance=balance-5000</a:t>
            </a:r>
            <a:endParaRPr lang="en-US" altLang="en-US" sz="200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r>
              <a:rPr lang="zh-CN" altLang="zh-CN" sz="2000" dirty="0" smtClean="0">
                <a:latin typeface="+mj-ea"/>
                <a:ea typeface="+mj-ea"/>
              </a:rPr>
              <a:t>方法一：直接用</a:t>
            </a:r>
            <a:r>
              <a:rPr lang="en-US" altLang="zh-CN" sz="2000" dirty="0" smtClean="0">
                <a:latin typeface="+mj-ea"/>
                <a:ea typeface="+mj-ea"/>
              </a:rPr>
              <a:t>Checking_Account()</a:t>
            </a:r>
            <a:r>
              <a:rPr lang="zh-CN" altLang="en-US" sz="2000" dirty="0" smtClean="0">
                <a:latin typeface="+mj-ea"/>
                <a:ea typeface="+mj-ea"/>
              </a:rPr>
              <a:t>对象去减，用户可以任意改变</a:t>
            </a:r>
            <a:r>
              <a:rPr lang="en-US" altLang="en-US" sz="2000" dirty="0" smtClean="0">
                <a:latin typeface="+mj-ea"/>
                <a:ea typeface="+mj-ea"/>
              </a:rPr>
              <a:t>banlance  </a:t>
            </a:r>
            <a:endParaRPr lang="en-US" altLang="en-US" sz="200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r>
              <a:rPr lang="en-US" altLang="en-US" sz="2000" dirty="0" smtClean="0">
                <a:latin typeface="+mj-ea"/>
                <a:ea typeface="+mj-ea"/>
              </a:rPr>
              <a:t>              </a:t>
            </a:r>
            <a:r>
              <a:rPr lang="zh-CN" altLang="en-US" sz="2000" dirty="0" smtClean="0">
                <a:latin typeface="+mj-ea"/>
                <a:ea typeface="+mj-ea"/>
              </a:rPr>
              <a:t>值，不安全。</a:t>
            </a:r>
            <a:endParaRPr lang="zh-CN" altLang="en-US" sz="200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r>
              <a:rPr lang="zh-CN" altLang="en-US" sz="2000" dirty="0" smtClean="0">
                <a:latin typeface="+mj-ea"/>
                <a:ea typeface="+mj-ea"/>
              </a:rPr>
              <a:t>方法二：通过</a:t>
            </a:r>
            <a:r>
              <a:rPr lang="en-US" altLang="en-US" sz="2000" dirty="0" smtClean="0">
                <a:latin typeface="+mj-ea"/>
                <a:ea typeface="+mj-ea"/>
              </a:rPr>
              <a:t>withdraw()</a:t>
            </a:r>
            <a:r>
              <a:rPr lang="zh-CN" altLang="en-US" sz="2000" dirty="0" smtClean="0">
                <a:latin typeface="+mj-ea"/>
                <a:ea typeface="+mj-ea"/>
              </a:rPr>
              <a:t>函数，在函数里进行检查，安全。</a:t>
            </a:r>
            <a:endParaRPr lang="zh-CN" altLang="en-US" sz="2000" dirty="0" smtClean="0">
              <a:latin typeface="+mj-ea"/>
              <a:ea typeface="+mj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25A308-C3FD-4670-B331-E5A3DF2C38F8}" type="slidenum">
              <a:rPr lang="en-US" altLang="zh-CN" sz="1070" smtClean="0"/>
            </a:fld>
            <a:endParaRPr lang="en-US" altLang="zh-CN" sz="1070"/>
          </a:p>
        </p:txBody>
      </p:sp>
      <p:sp>
        <p:nvSpPr>
          <p:cNvPr id="10" name="文本框 9"/>
          <p:cNvSpPr txBox="1"/>
          <p:nvPr/>
        </p:nvSpPr>
        <p:spPr>
          <a:xfrm>
            <a:off x="388620" y="-168910"/>
            <a:ext cx="292481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marR="0" lvl="0" indent="-28575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solidFill>
                  <a:srgbClr val="4A4A4A"/>
                </a:solidFill>
                <a:uFillTx/>
                <a:latin typeface="Times New Roman" panose="02020603050405020304" charset="0"/>
                <a:ea typeface="楷体" panose="02010609060101010101" pitchFamily="49" charset="-122"/>
              </a:rPr>
              <a:t>理解对象封装</a:t>
            </a:r>
            <a:endParaRPr lang="zh-CN" altLang="en-US" sz="3200" dirty="0" smtClean="0">
              <a:solidFill>
                <a:srgbClr val="4A4A4A"/>
              </a:solidFill>
              <a:uFillTx/>
              <a:latin typeface="Times New Roman" panose="02020603050405020304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80515" y="567055"/>
            <a:ext cx="5601970" cy="5723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Critter  Caretaker</a:t>
            </a:r>
            <a:r>
              <a:rPr lang="zh-CN" altLang="en-US" sz="2000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游戏介绍</a:t>
            </a:r>
            <a:endParaRPr lang="zh-CN" altLang="en-US" sz="2000" dirty="0" smtClean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什么是面向对象的编程</a:t>
            </a:r>
            <a:endParaRPr lang="zh-CN" altLang="en-US" sz="2000" dirty="0" smtClean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创建类、方法和对象</a:t>
            </a:r>
            <a:endParaRPr lang="zh-CN" altLang="en-US" sz="2000" dirty="0" smtClean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使用构造器</a:t>
            </a:r>
            <a:endParaRPr lang="zh-CN" altLang="en-US" sz="2000" dirty="0" smtClean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使用类特性和静态方法</a:t>
            </a:r>
            <a:endParaRPr lang="zh-CN" altLang="en-US" sz="2000" dirty="0" smtClean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理解对象封装</a:t>
            </a:r>
            <a:endParaRPr lang="zh-CN" altLang="en-US" sz="2000" dirty="0" smtClean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使用私有特性和私有方法</a:t>
            </a:r>
            <a:endParaRPr lang="zh-CN" altLang="en-US" sz="2000" dirty="0" smtClean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控制对特性的访问</a:t>
            </a:r>
            <a:endParaRPr lang="zh-CN" altLang="en-US" sz="2000" dirty="0" smtClean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回到</a:t>
            </a:r>
            <a:r>
              <a:rPr lang="zh-CN" altLang="en-US" sz="2000" dirty="0" smtClean="0"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Critter  Caretaker游戏</a:t>
            </a:r>
            <a:endParaRPr lang="zh-CN" altLang="en-US" sz="2000" dirty="0" smtClean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 sz="2000" dirty="0" smtClean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</a:t>
            </a:r>
            <a:endParaRPr lang="zh-CN" altLang="en-US" sz="2000" dirty="0" smtClean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2400" dirty="0" smtClean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Rectangle 2"/>
          <p:cNvSpPr/>
          <p:nvPr/>
        </p:nvSpPr>
        <p:spPr>
          <a:xfrm>
            <a:off x="3162057" y="-18008"/>
            <a:ext cx="112723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3200" b="1" spc="50" dirty="0" smtClean="0">
                <a:ln w="11430"/>
                <a:gradFill>
                  <a:gsLst>
                    <a:gs pos="25000">
                      <a:srgbClr val="FF0000"/>
                    </a:gs>
                    <a:gs pos="100000">
                      <a:srgbClr val="C00000"/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目录 </a:t>
            </a:r>
            <a:endParaRPr lang="en-US" altLang="zh-CN" sz="3200" b="1" spc="50" dirty="0">
              <a:ln w="11430"/>
              <a:gradFill>
                <a:gsLst>
                  <a:gs pos="25000">
                    <a:srgbClr val="FF0000"/>
                  </a:gs>
                  <a:gs pos="100000">
                    <a:srgbClr val="C00000"/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8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1357313" y="-169227"/>
            <a:ext cx="309880" cy="3384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 sz="1605"/>
          </a:p>
        </p:txBody>
      </p:sp>
      <p:sp>
        <p:nvSpPr>
          <p:cNvPr id="4101" name="内容占位符 2"/>
          <p:cNvSpPr>
            <a:spLocks noGrp="1"/>
          </p:cNvSpPr>
          <p:nvPr>
            <p:ph idx="1"/>
          </p:nvPr>
        </p:nvSpPr>
        <p:spPr>
          <a:xfrm>
            <a:off x="589280" y="509905"/>
            <a:ext cx="8523605" cy="838835"/>
          </a:xfrm>
        </p:spPr>
        <p:txBody>
          <a:bodyPr>
            <a:normAutofit lnSpcReduction="10000"/>
          </a:bodyPr>
          <a:lstStyle/>
          <a:p>
            <a:pPr marL="0" indent="0">
              <a:buFontTx/>
              <a:buNone/>
            </a:pPr>
            <a:r>
              <a:rPr lang="en-US" altLang="zh-CN" sz="1800" dirty="0" smtClean="0">
                <a:latin typeface="+mj-ea"/>
                <a:ea typeface="+mj-ea"/>
              </a:rPr>
              <a:t>    默认情</a:t>
            </a:r>
            <a:r>
              <a:rPr lang="zh-CN" altLang="en-US" sz="1800" dirty="0" smtClean="0">
                <a:latin typeface="+mj-ea"/>
                <a:ea typeface="+mj-ea"/>
              </a:rPr>
              <a:t>况下</a:t>
            </a:r>
            <a:r>
              <a:rPr lang="en-US" altLang="zh-CN" sz="1800" dirty="0" smtClean="0">
                <a:latin typeface="+mj-ea"/>
                <a:ea typeface="+mj-ea"/>
              </a:rPr>
              <a:t>，对象的所有特性和</a:t>
            </a:r>
            <a:r>
              <a:rPr lang="en-US" altLang="zh-CN" sz="1800" dirty="0" smtClean="0">
                <a:latin typeface="+mj-ea"/>
                <a:ea typeface="+mj-ea"/>
                <a:sym typeface="+mn-ea"/>
              </a:rPr>
              <a:t>方法都是</a:t>
            </a:r>
            <a:r>
              <a:rPr lang="zh-CN" altLang="en-US" sz="1800" dirty="0" smtClean="0">
                <a:latin typeface="+mj-ea"/>
                <a:ea typeface="+mj-ea"/>
                <a:sym typeface="+mn-ea"/>
              </a:rPr>
              <a:t>公开的（</a:t>
            </a:r>
            <a:r>
              <a:rPr lang="en-US" altLang="zh-CN" sz="1800" dirty="0" smtClean="0">
                <a:latin typeface="+mj-ea"/>
                <a:ea typeface="+mj-ea"/>
                <a:sym typeface="+mn-ea"/>
              </a:rPr>
              <a:t>Public</a:t>
            </a:r>
            <a:r>
              <a:rPr lang="zh-CN" altLang="en-US" sz="1800" dirty="0" smtClean="0">
                <a:latin typeface="+mj-ea"/>
                <a:ea typeface="+mj-ea"/>
                <a:sym typeface="+mn-ea"/>
              </a:rPr>
              <a:t>）</a:t>
            </a:r>
            <a:r>
              <a:rPr lang="en-US" altLang="zh-CN" sz="1800" dirty="0" smtClean="0">
                <a:latin typeface="+mj-ea"/>
                <a:ea typeface="+mj-ea"/>
                <a:sym typeface="+mn-ea"/>
              </a:rPr>
              <a:t>，</a:t>
            </a:r>
            <a:r>
              <a:rPr lang="zh-CN" altLang="en-US" sz="1800" dirty="0" smtClean="0">
                <a:latin typeface="+mj-ea"/>
                <a:ea typeface="+mj-ea"/>
                <a:sym typeface="+mn-ea"/>
              </a:rPr>
              <a:t>可以被客户端访问和调用，为了强调封装，可以将他们定义为私有的，只有该对象的其他方法才能访问和调用他们</a:t>
            </a:r>
            <a:endParaRPr lang="zh-CN" altLang="en-US" sz="1800" dirty="0" smtClean="0">
              <a:latin typeface="+mj-ea"/>
              <a:ea typeface="+mj-ea"/>
              <a:sym typeface="+mn-ea"/>
            </a:endParaRPr>
          </a:p>
          <a:p>
            <a:pPr marL="0" indent="0">
              <a:buFontTx/>
              <a:buNone/>
            </a:pPr>
            <a:endParaRPr lang="en-US" altLang="zh-CN" sz="200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endParaRPr lang="en-US" altLang="zh-CN" sz="2000" dirty="0" smtClean="0">
              <a:latin typeface="+mj-ea"/>
              <a:ea typeface="+mj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25A308-C3FD-4670-B331-E5A3DF2C38F8}" type="slidenum">
              <a:rPr lang="en-US" altLang="zh-CN" sz="1070" smtClean="0"/>
            </a:fld>
            <a:endParaRPr lang="en-US" altLang="zh-CN" sz="1070"/>
          </a:p>
        </p:txBody>
      </p:sp>
      <p:sp>
        <p:nvSpPr>
          <p:cNvPr id="10" name="文本框 9"/>
          <p:cNvSpPr txBox="1"/>
          <p:nvPr/>
        </p:nvSpPr>
        <p:spPr>
          <a:xfrm>
            <a:off x="388620" y="-168910"/>
            <a:ext cx="495681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marR="0" lvl="0" indent="-28575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3200" dirty="0" smtClean="0">
                <a:solidFill>
                  <a:srgbClr val="4A4A4A"/>
                </a:solidFill>
                <a:uFillTx/>
                <a:latin typeface="Times New Roman" panose="02020603050405020304" charset="0"/>
                <a:ea typeface="楷体" panose="02010609060101010101" pitchFamily="49" charset="-122"/>
              </a:rPr>
              <a:t>使用</a:t>
            </a:r>
            <a:r>
              <a:rPr lang="zh-CN" altLang="en-US" sz="3200" dirty="0" smtClean="0">
                <a:solidFill>
                  <a:srgbClr val="4A4A4A"/>
                </a:solidFill>
                <a:uFillTx/>
                <a:latin typeface="Times New Roman" panose="02020603050405020304" charset="0"/>
                <a:ea typeface="楷体" panose="02010609060101010101" pitchFamily="49" charset="-122"/>
              </a:rPr>
              <a:t>私有特性和私有方法</a:t>
            </a:r>
            <a:endParaRPr lang="zh-CN" altLang="en-US" sz="3200" dirty="0" smtClean="0">
              <a:solidFill>
                <a:srgbClr val="4A4A4A"/>
              </a:solidFill>
              <a:uFillTx/>
              <a:latin typeface="Times New Roman" panose="02020603050405020304" charset="0"/>
              <a:ea typeface="楷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0725" y="1212850"/>
            <a:ext cx="429323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# Private Critter</a:t>
            </a:r>
            <a:endParaRPr lang="zh-CN" altLang="en-US" sz="1600"/>
          </a:p>
          <a:p>
            <a:r>
              <a:rPr lang="zh-CN" altLang="en-US" sz="1600"/>
              <a:t># Demonstrates private variables and methods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class Critter(object):</a:t>
            </a:r>
            <a:endParaRPr lang="zh-CN" altLang="en-US" sz="1600"/>
          </a:p>
          <a:p>
            <a:r>
              <a:rPr lang="zh-CN" altLang="en-US" sz="1600"/>
              <a:t>    """A virtual pet"""</a:t>
            </a:r>
            <a:endParaRPr lang="zh-CN" altLang="en-US" sz="1600"/>
          </a:p>
          <a:p>
            <a:r>
              <a:rPr lang="zh-CN" altLang="en-US" sz="1600"/>
              <a:t>    def __init__(self, name, mood):</a:t>
            </a:r>
            <a:endParaRPr lang="zh-CN" altLang="en-US" sz="1600"/>
          </a:p>
          <a:p>
            <a:r>
              <a:rPr lang="zh-CN" altLang="en-US" sz="1600"/>
              <a:t>        print("A new critter has been born!")</a:t>
            </a:r>
            <a:endParaRPr lang="zh-CN" altLang="en-US" sz="1600"/>
          </a:p>
          <a:p>
            <a:r>
              <a:rPr lang="zh-CN" altLang="en-US" sz="1600"/>
              <a:t>        self.name = name            # public attribute</a:t>
            </a:r>
            <a:endParaRPr lang="zh-CN" altLang="en-US" sz="1600"/>
          </a:p>
          <a:p>
            <a:r>
              <a:rPr lang="zh-CN" altLang="en-US" sz="1600"/>
              <a:t>        self.__mood = mood          # private attribute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    def talk(self):</a:t>
            </a:r>
            <a:endParaRPr lang="zh-CN" altLang="en-US" sz="1600"/>
          </a:p>
          <a:p>
            <a:r>
              <a:rPr lang="zh-CN" altLang="en-US" sz="1600"/>
              <a:t>        print("\nI'm", self.name)</a:t>
            </a:r>
            <a:endParaRPr lang="zh-CN" altLang="en-US" sz="1600"/>
          </a:p>
          <a:p>
            <a:r>
              <a:rPr lang="zh-CN" altLang="en-US" sz="1600"/>
              <a:t>        print("Right now I feel", self.__mood, "\n")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    def __private_method(self):</a:t>
            </a:r>
            <a:endParaRPr lang="zh-CN" altLang="en-US" sz="1600"/>
          </a:p>
          <a:p>
            <a:r>
              <a:rPr lang="zh-CN" altLang="en-US" sz="1600"/>
              <a:t>        print("This is a private method.")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   </a:t>
            </a:r>
            <a:endParaRPr lang="zh-CN" altLang="en-US" sz="1600"/>
          </a:p>
        </p:txBody>
      </p:sp>
      <p:graphicFrame>
        <p:nvGraphicFramePr>
          <p:cNvPr id="5" name="对象 4"/>
          <p:cNvGraphicFramePr/>
          <p:nvPr/>
        </p:nvGraphicFramePr>
        <p:xfrm>
          <a:off x="5345430" y="1348740"/>
          <a:ext cx="3326765" cy="3450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3324225" imgH="3448050" progId="Paint.Picture">
                  <p:embed/>
                </p:oleObj>
              </mc:Choice>
              <mc:Fallback>
                <p:oleObj name="" r:id="rId1" imgW="3324225" imgH="3448050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45430" y="1348740"/>
                        <a:ext cx="3326765" cy="3450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1357313" y="-169227"/>
            <a:ext cx="309880" cy="3384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 sz="1605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25A308-C3FD-4670-B331-E5A3DF2C38F8}" type="slidenum">
              <a:rPr lang="en-US" altLang="zh-CN" sz="1070" smtClean="0"/>
            </a:fld>
            <a:endParaRPr lang="en-US" altLang="zh-CN" sz="1070"/>
          </a:p>
        </p:txBody>
      </p:sp>
      <p:sp>
        <p:nvSpPr>
          <p:cNvPr id="10" name="文本框 9"/>
          <p:cNvSpPr txBox="1"/>
          <p:nvPr/>
        </p:nvSpPr>
        <p:spPr>
          <a:xfrm>
            <a:off x="457200" y="-59690"/>
            <a:ext cx="384048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R="0" lvl="0" indent="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3200" dirty="0" smtClean="0">
                <a:solidFill>
                  <a:srgbClr val="4A4A4A"/>
                </a:solidFill>
                <a:uFillTx/>
                <a:latin typeface="Times New Roman" panose="02020603050405020304" charset="0"/>
                <a:ea typeface="楷体" panose="02010609060101010101" pitchFamily="49" charset="-122"/>
              </a:rPr>
              <a:t>创建和访问私有特性</a:t>
            </a:r>
            <a:endParaRPr lang="zh-CN" altLang="en-US" sz="3200" dirty="0" smtClean="0">
              <a:solidFill>
                <a:srgbClr val="4A4A4A"/>
              </a:solidFill>
              <a:uFillTx/>
              <a:latin typeface="Times New Roman" panose="02020603050405020304" charset="0"/>
              <a:ea typeface="楷体" panose="02010609060101010101" pitchFamily="49" charset="-122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457200" y="664845"/>
            <a:ext cx="8545195" cy="3815080"/>
          </a:xfrm>
        </p:spPr>
        <p:txBody>
          <a:bodyPr>
            <a:normAutofit lnSpcReduction="20000"/>
          </a:bodyPr>
          <a:p>
            <a:pPr marL="0" algn="l">
              <a:buFont typeface="Wingdings" panose="05000000000000000000" charset="0"/>
              <a:buChar char=""/>
            </a:pPr>
            <a:r>
              <a:rPr lang="zh-CN" altLang="en-US" sz="2000" dirty="0" smtClean="0">
                <a:latin typeface="+mj-ea"/>
                <a:ea typeface="+mj-ea"/>
              </a:rPr>
              <a:t>创建私有特性，提供对私有特性的访问：</a:t>
            </a:r>
            <a:endParaRPr lang="zh-CN" altLang="en-US" sz="2000" dirty="0" smtClean="0">
              <a:latin typeface="+mj-ea"/>
              <a:ea typeface="+mj-ea"/>
            </a:endParaRPr>
          </a:p>
          <a:p>
            <a:pPr marL="0" algn="l">
              <a:buFont typeface="Wingdings" panose="05000000000000000000" charset="0"/>
              <a:buNone/>
            </a:pPr>
            <a:r>
              <a:rPr sz="2000" dirty="0" smtClean="0">
                <a:latin typeface="+mj-ea"/>
                <a:ea typeface="+mj-ea"/>
              </a:rPr>
              <a:t>     </a:t>
            </a:r>
            <a:r>
              <a:rPr lang="zh-CN" altLang="en-US" sz="2000" dirty="0" smtClean="0">
                <a:latin typeface="+mj-ea"/>
                <a:ea typeface="+mj-ea"/>
              </a:rPr>
              <a:t>def __init__(self, name, mood):</a:t>
            </a:r>
            <a:endParaRPr lang="zh-CN" altLang="en-US" sz="2000" dirty="0" smtClean="0">
              <a:latin typeface="+mj-ea"/>
              <a:ea typeface="+mj-ea"/>
            </a:endParaRPr>
          </a:p>
          <a:p>
            <a:pPr marL="0" algn="l">
              <a:buFont typeface="Wingdings" panose="05000000000000000000" charset="0"/>
              <a:buNone/>
            </a:pPr>
            <a:r>
              <a:rPr lang="zh-CN" altLang="en-US" sz="2000" dirty="0" smtClean="0">
                <a:latin typeface="+mj-ea"/>
                <a:ea typeface="+mj-ea"/>
              </a:rPr>
              <a:t>        print("A new critter has been born!")</a:t>
            </a:r>
            <a:endParaRPr lang="zh-CN" altLang="en-US" sz="2000" dirty="0" smtClean="0">
              <a:latin typeface="+mj-ea"/>
              <a:ea typeface="+mj-ea"/>
            </a:endParaRPr>
          </a:p>
          <a:p>
            <a:pPr marL="0" algn="l">
              <a:buFont typeface="Wingdings" panose="05000000000000000000" charset="0"/>
              <a:buNone/>
            </a:pPr>
            <a:r>
              <a:rPr lang="zh-CN" altLang="en-US" sz="2000" dirty="0" smtClean="0">
                <a:latin typeface="+mj-ea"/>
                <a:ea typeface="+mj-ea"/>
              </a:rPr>
              <a:t>        self.name = name            # public attribute</a:t>
            </a:r>
            <a:endParaRPr lang="zh-CN" altLang="en-US" sz="2000" dirty="0" smtClean="0">
              <a:latin typeface="+mj-ea"/>
              <a:ea typeface="+mj-ea"/>
            </a:endParaRPr>
          </a:p>
          <a:p>
            <a:pPr marL="0" algn="l">
              <a:buFont typeface="Wingdings" panose="05000000000000000000" charset="0"/>
              <a:buNone/>
            </a:pPr>
            <a:r>
              <a:rPr lang="zh-CN" altLang="en-US" sz="2000" dirty="0" smtClean="0">
                <a:latin typeface="+mj-ea"/>
                <a:ea typeface="+mj-ea"/>
              </a:rPr>
              <a:t>        self.__mood = mood          # private attribute  </a:t>
            </a:r>
            <a:endParaRPr lang="zh-CN" altLang="en-US" sz="2000" dirty="0" smtClean="0">
              <a:latin typeface="+mj-ea"/>
              <a:ea typeface="+mj-ea"/>
            </a:endParaRPr>
          </a:p>
          <a:p>
            <a:pPr marL="0" algn="l">
              <a:buFont typeface="Wingdings" panose="05000000000000000000" charset="0"/>
              <a:buNone/>
            </a:pPr>
            <a:r>
              <a:rPr lang="zh-CN" altLang="en-US" sz="2000" dirty="0" smtClean="0">
                <a:latin typeface="+mj-ea"/>
                <a:ea typeface="+mj-ea"/>
              </a:rPr>
              <a:t>通过定义加两个下划线，定义了私有特性</a:t>
            </a:r>
            <a:r>
              <a:rPr lang="zh-CN" altLang="en-US" sz="2000" dirty="0" smtClean="0">
                <a:latin typeface="+mj-ea"/>
                <a:ea typeface="+mj-ea"/>
                <a:sym typeface="+mn-ea"/>
              </a:rPr>
              <a:t>__mood，只能在对象内访问。</a:t>
            </a:r>
            <a:endParaRPr lang="en-US" altLang="zh-CN" sz="2000" dirty="0" smtClean="0">
              <a:latin typeface="+mj-ea"/>
              <a:ea typeface="+mj-ea"/>
              <a:sym typeface="+mn-ea"/>
            </a:endParaRPr>
          </a:p>
          <a:p>
            <a:pPr marL="0" algn="l">
              <a:buFont typeface="Wingdings" panose="05000000000000000000" charset="0"/>
              <a:buNone/>
            </a:pPr>
            <a:endParaRPr lang="zh-CN" altLang="en-US" sz="2000" dirty="0" smtClean="0">
              <a:latin typeface="+mj-ea"/>
              <a:ea typeface="+mj-ea"/>
            </a:endParaRPr>
          </a:p>
          <a:p>
            <a:pPr marL="0" algn="l">
              <a:buFont typeface="Wingdings" panose="05000000000000000000" charset="0"/>
              <a:buChar char=""/>
            </a:pPr>
            <a:r>
              <a:rPr lang="zh-CN" altLang="en-US" sz="2000" dirty="0" smtClean="0">
                <a:latin typeface="+mj-ea"/>
                <a:ea typeface="+mj-ea"/>
              </a:rPr>
              <a:t>访问私有特性：</a:t>
            </a:r>
            <a:endParaRPr lang="zh-CN" altLang="en-US" sz="2000" dirty="0" smtClean="0">
              <a:latin typeface="+mj-ea"/>
              <a:ea typeface="+mj-ea"/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lang="zh-CN" altLang="en-US" sz="2000" dirty="0" smtClean="0">
                <a:latin typeface="+mj-ea"/>
                <a:ea typeface="+mj-ea"/>
              </a:rPr>
              <a:t>   print(crit.mood)  错误</a:t>
            </a:r>
            <a:endParaRPr lang="zh-CN" altLang="en-US" sz="2000" dirty="0" smtClean="0">
              <a:latin typeface="+mj-ea"/>
              <a:ea typeface="+mj-ea"/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lang="zh-CN" altLang="en-US" sz="2000" dirty="0" smtClean="0">
                <a:latin typeface="+mj-ea"/>
                <a:ea typeface="+mj-ea"/>
              </a:rPr>
              <a:t>   print(crit.__mood)  错误</a:t>
            </a:r>
            <a:endParaRPr lang="zh-CN" altLang="en-US" sz="2000" dirty="0" smtClean="0">
              <a:latin typeface="+mj-ea"/>
              <a:ea typeface="+mj-ea"/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lang="zh-CN" altLang="en-US" sz="2000" dirty="0" smtClean="0">
                <a:latin typeface="+mj-ea"/>
                <a:ea typeface="+mj-ea"/>
              </a:rPr>
              <a:t>   print(crit._Critter__mood) 正确，但不建议用，破坏封装</a:t>
            </a:r>
            <a:endParaRPr lang="zh-CN" altLang="en-US" sz="2000" dirty="0" smtClean="0">
              <a:latin typeface="+mj-ea"/>
              <a:ea typeface="+mj-ea"/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lang="zh-CN" altLang="en-US" sz="2000" dirty="0" smtClean="0">
                <a:latin typeface="+mj-ea"/>
                <a:ea typeface="+mj-ea"/>
              </a:rPr>
              <a:t>   crit.talk()   正确，通过成员函数访问</a:t>
            </a:r>
            <a:endParaRPr lang="zh-CN" altLang="en-US" sz="2000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1357313" y="-169227"/>
            <a:ext cx="309880" cy="3384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 sz="1605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25A308-C3FD-4670-B331-E5A3DF2C38F8}" type="slidenum">
              <a:rPr lang="en-US" altLang="zh-CN" sz="1070" smtClean="0"/>
            </a:fld>
            <a:endParaRPr lang="en-US" altLang="zh-CN" sz="1070"/>
          </a:p>
        </p:txBody>
      </p:sp>
      <p:sp>
        <p:nvSpPr>
          <p:cNvPr id="10" name="文本框 9"/>
          <p:cNvSpPr txBox="1"/>
          <p:nvPr/>
        </p:nvSpPr>
        <p:spPr>
          <a:xfrm>
            <a:off x="457200" y="-59690"/>
            <a:ext cx="384048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R="0" lvl="0" indent="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3200" dirty="0" smtClean="0">
                <a:solidFill>
                  <a:srgbClr val="4A4A4A"/>
                </a:solidFill>
                <a:uFillTx/>
                <a:latin typeface="Times New Roman" panose="02020603050405020304" charset="0"/>
                <a:ea typeface="楷体" panose="02010609060101010101" pitchFamily="49" charset="-122"/>
              </a:rPr>
              <a:t>创建和调用私有方法</a:t>
            </a:r>
            <a:endParaRPr lang="zh-CN" altLang="en-US" sz="3200" dirty="0" smtClean="0">
              <a:solidFill>
                <a:srgbClr val="4A4A4A"/>
              </a:solidFill>
              <a:uFillTx/>
              <a:latin typeface="Times New Roman" panose="02020603050405020304" charset="0"/>
              <a:ea typeface="楷体" panose="02010609060101010101" pitchFamily="49" charset="-122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299720" y="664845"/>
            <a:ext cx="8933180" cy="4376420"/>
          </a:xfrm>
        </p:spPr>
        <p:txBody>
          <a:bodyPr>
            <a:normAutofit fontScale="80000"/>
          </a:bodyPr>
          <a:p>
            <a:pPr marL="0" algn="l">
              <a:buFont typeface="Wingdings" panose="05000000000000000000" charset="0"/>
              <a:buChar char=""/>
            </a:pPr>
            <a:r>
              <a:rPr lang="zh-CN" altLang="en-US" sz="2000" dirty="0" smtClean="0">
                <a:latin typeface="+mj-ea"/>
                <a:ea typeface="+mj-ea"/>
              </a:rPr>
              <a:t>创建私有方法，提供对私有方法的访问：</a:t>
            </a:r>
            <a:endParaRPr lang="zh-CN" altLang="en-US" sz="2000" dirty="0" smtClean="0">
              <a:latin typeface="+mj-ea"/>
              <a:ea typeface="+mj-ea"/>
            </a:endParaRPr>
          </a:p>
          <a:p>
            <a:pPr marL="0" algn="l">
              <a:buFont typeface="Wingdings" panose="05000000000000000000" charset="0"/>
              <a:buNone/>
            </a:pPr>
            <a:r>
              <a:rPr sz="2000" dirty="0" smtClean="0">
                <a:latin typeface="+mj-ea"/>
                <a:ea typeface="+mj-ea"/>
              </a:rPr>
              <a:t>     </a:t>
            </a:r>
            <a:r>
              <a:rPr lang="zh-CN" altLang="en-US" sz="2000" dirty="0" smtClean="0">
                <a:latin typeface="+mj-ea"/>
                <a:ea typeface="+mj-ea"/>
              </a:rPr>
              <a:t>    def __private_method(self):</a:t>
            </a:r>
            <a:endParaRPr lang="zh-CN" altLang="en-US" sz="2000" dirty="0" smtClean="0">
              <a:latin typeface="+mj-ea"/>
              <a:ea typeface="+mj-ea"/>
            </a:endParaRPr>
          </a:p>
          <a:p>
            <a:pPr marL="0" algn="l">
              <a:buFont typeface="Wingdings" panose="05000000000000000000" charset="0"/>
              <a:buNone/>
            </a:pPr>
            <a:r>
              <a:rPr lang="zh-CN" altLang="en-US" sz="2000" dirty="0" smtClean="0">
                <a:latin typeface="+mj-ea"/>
                <a:ea typeface="+mj-ea"/>
              </a:rPr>
              <a:t>        print("This is a private method.") </a:t>
            </a:r>
            <a:endParaRPr lang="zh-CN" altLang="en-US" sz="2000" dirty="0" smtClean="0">
              <a:latin typeface="+mj-ea"/>
              <a:ea typeface="+mj-ea"/>
            </a:endParaRPr>
          </a:p>
          <a:p>
            <a:pPr marL="0" algn="l">
              <a:buFont typeface="Wingdings" panose="05000000000000000000" charset="0"/>
              <a:buNone/>
            </a:pPr>
            <a:r>
              <a:rPr lang="zh-CN" altLang="en-US" sz="2000" dirty="0" smtClean="0">
                <a:latin typeface="+mj-ea"/>
                <a:ea typeface="+mj-ea"/>
              </a:rPr>
              <a:t>和私有特性一样，通过加两个下划线，定义了私有方法</a:t>
            </a:r>
            <a:r>
              <a:rPr lang="zh-CN" altLang="en-US" sz="2000" dirty="0" smtClean="0">
                <a:latin typeface="+mj-ea"/>
                <a:ea typeface="+mj-ea"/>
                <a:sym typeface="+mn-ea"/>
              </a:rPr>
              <a:t>，只能在对象内访问。</a:t>
            </a:r>
            <a:endParaRPr lang="en-US" altLang="zh-CN" sz="2000" dirty="0" smtClean="0">
              <a:latin typeface="+mj-ea"/>
              <a:ea typeface="+mj-ea"/>
              <a:sym typeface="+mn-ea"/>
            </a:endParaRPr>
          </a:p>
          <a:p>
            <a:pPr marL="0" algn="l">
              <a:buFont typeface="Wingdings" panose="05000000000000000000" charset="0"/>
              <a:buNone/>
            </a:pPr>
            <a:endParaRPr lang="zh-CN" altLang="en-US" sz="2000" dirty="0" smtClean="0">
              <a:latin typeface="+mj-ea"/>
              <a:ea typeface="+mj-ea"/>
            </a:endParaRPr>
          </a:p>
          <a:p>
            <a:pPr marL="0" algn="l">
              <a:buFont typeface="Wingdings" panose="05000000000000000000" charset="0"/>
              <a:buChar char=""/>
            </a:pPr>
            <a:r>
              <a:rPr lang="zh-CN" altLang="en-US" sz="2000" dirty="0" smtClean="0">
                <a:latin typeface="+mj-ea"/>
                <a:ea typeface="+mj-ea"/>
              </a:rPr>
              <a:t>调用私有方法：</a:t>
            </a:r>
            <a:endParaRPr lang="zh-CN" altLang="en-US" sz="2000" dirty="0" smtClean="0">
              <a:latin typeface="+mj-ea"/>
              <a:ea typeface="+mj-ea"/>
            </a:endParaRPr>
          </a:p>
          <a:p>
            <a:pPr marL="0" indent="0" algn="l">
              <a:buFont typeface="+mj-ea"/>
              <a:buNone/>
            </a:pPr>
            <a:r>
              <a:rPr lang="zh-CN" altLang="en-US" sz="2000" dirty="0" smtClean="0">
                <a:latin typeface="+mj-ea"/>
                <a:ea typeface="+mj-ea"/>
              </a:rPr>
              <a:t>       def public_method(self):</a:t>
            </a:r>
            <a:endParaRPr lang="zh-CN" altLang="en-US" sz="2000" dirty="0" smtClean="0">
              <a:latin typeface="+mj-ea"/>
              <a:ea typeface="+mj-ea"/>
            </a:endParaRPr>
          </a:p>
          <a:p>
            <a:pPr marL="0" indent="0" algn="l">
              <a:buFont typeface="+mj-ea"/>
              <a:buNone/>
            </a:pPr>
            <a:r>
              <a:rPr lang="zh-CN" altLang="en-US" sz="2000" dirty="0" smtClean="0">
                <a:latin typeface="+mj-ea"/>
                <a:ea typeface="+mj-ea"/>
              </a:rPr>
              <a:t>        print("This is a public method.")</a:t>
            </a:r>
            <a:endParaRPr lang="zh-CN" altLang="en-US" sz="2000" dirty="0" smtClean="0">
              <a:latin typeface="+mj-ea"/>
              <a:ea typeface="+mj-ea"/>
            </a:endParaRPr>
          </a:p>
          <a:p>
            <a:pPr marL="0" indent="0" algn="l">
              <a:buFont typeface="+mj-ea"/>
              <a:buNone/>
            </a:pPr>
            <a:r>
              <a:rPr lang="zh-CN" altLang="en-US" sz="2000" dirty="0" smtClean="0">
                <a:latin typeface="+mj-ea"/>
                <a:ea typeface="+mj-ea"/>
              </a:rPr>
              <a:t>        self.__private_method()</a:t>
            </a:r>
            <a:endParaRPr lang="zh-CN" altLang="en-US" sz="2000" dirty="0" smtClean="0">
              <a:latin typeface="+mj-ea"/>
              <a:ea typeface="+mj-ea"/>
            </a:endParaRPr>
          </a:p>
          <a:p>
            <a:pPr marL="0" indent="0" algn="l">
              <a:buFont typeface="+mj-ea"/>
              <a:buNone/>
            </a:pPr>
            <a:endParaRPr lang="zh-CN" altLang="en-US" sz="2000" dirty="0" smtClean="0">
              <a:latin typeface="+mj-ea"/>
              <a:ea typeface="+mj-ea"/>
            </a:endParaRPr>
          </a:p>
          <a:p>
            <a:pPr marL="0" indent="0" algn="l">
              <a:buFont typeface="+mj-ea"/>
              <a:buNone/>
            </a:pPr>
            <a:r>
              <a:rPr lang="zh-CN" altLang="en-US" sz="2000" dirty="0" smtClean="0">
                <a:latin typeface="+mj-ea"/>
                <a:ea typeface="+mj-ea"/>
              </a:rPr>
              <a:t>    crit.private_method()     错误</a:t>
            </a:r>
            <a:endParaRPr lang="zh-CN" altLang="en-US" sz="2000" dirty="0" smtClean="0">
              <a:latin typeface="+mj-ea"/>
              <a:ea typeface="+mj-ea"/>
            </a:endParaRPr>
          </a:p>
          <a:p>
            <a:pPr marL="0" indent="0" algn="l">
              <a:buFont typeface="+mj-ea"/>
              <a:buNone/>
            </a:pPr>
            <a:r>
              <a:rPr lang="zh-CN" altLang="en-US" sz="2000" dirty="0" smtClean="0">
                <a:latin typeface="+mj-ea"/>
                <a:ea typeface="+mj-ea"/>
              </a:rPr>
              <a:t>    crit.__private_method()   错误</a:t>
            </a:r>
            <a:endParaRPr lang="zh-CN" altLang="en-US" sz="2000" dirty="0" smtClean="0">
              <a:latin typeface="+mj-ea"/>
              <a:ea typeface="+mj-ea"/>
            </a:endParaRPr>
          </a:p>
          <a:p>
            <a:pPr marL="0" indent="0" algn="l">
              <a:buFont typeface="+mj-ea"/>
              <a:buNone/>
            </a:pPr>
            <a:r>
              <a:rPr lang="zh-CN" altLang="en-US" sz="2000" dirty="0" smtClean="0">
                <a:latin typeface="+mj-ea"/>
                <a:ea typeface="+mj-ea"/>
              </a:rPr>
              <a:t>    crit._Critter__private_method()  可用，但建议不用 </a:t>
            </a:r>
            <a:endParaRPr lang="zh-CN" altLang="en-US" sz="2000" dirty="0" smtClean="0">
              <a:latin typeface="+mj-ea"/>
              <a:ea typeface="+mj-ea"/>
            </a:endParaRPr>
          </a:p>
          <a:p>
            <a:pPr marL="0" indent="0" algn="l">
              <a:buFont typeface="+mj-ea"/>
              <a:buNone/>
            </a:pPr>
            <a:r>
              <a:rPr lang="zh-CN" altLang="en-US" sz="2000" dirty="0" smtClean="0">
                <a:latin typeface="+mj-ea"/>
                <a:ea typeface="+mj-ea"/>
              </a:rPr>
              <a:t>    crit.public_method()      正确</a:t>
            </a:r>
            <a:endParaRPr lang="zh-CN" altLang="en-US" sz="2000" dirty="0" smtClean="0">
              <a:latin typeface="+mj-ea"/>
              <a:ea typeface="+mj-ea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H="1" flipV="1">
            <a:off x="3563620" y="2681605"/>
            <a:ext cx="2520315" cy="306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H="1">
            <a:off x="3636010" y="3004185"/>
            <a:ext cx="2376170" cy="144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6083935" y="2681605"/>
            <a:ext cx="1731010" cy="53848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uFillTx/>
              </a:rPr>
              <a:t>通过公共方法调用私有方法</a:t>
            </a:r>
            <a:endParaRPr lang="zh-CN" altLang="en-US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1357313" y="-169227"/>
            <a:ext cx="309880" cy="3384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 sz="1605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25A308-C3FD-4670-B331-E5A3DF2C38F8}" type="slidenum">
              <a:rPr lang="en-US" altLang="zh-CN" sz="1070" smtClean="0"/>
            </a:fld>
            <a:endParaRPr lang="en-US" altLang="zh-CN" sz="1070"/>
          </a:p>
        </p:txBody>
      </p:sp>
      <p:sp>
        <p:nvSpPr>
          <p:cNvPr id="10" name="文本框 9"/>
          <p:cNvSpPr txBox="1"/>
          <p:nvPr/>
        </p:nvSpPr>
        <p:spPr>
          <a:xfrm>
            <a:off x="457200" y="-59690"/>
            <a:ext cx="389128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457200" marR="0" lvl="0" indent="-457200" algn="l" defTabSz="914400" rtl="0" eaLnBrk="1" latinLnBrk="0" hangingPunct="1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3200" dirty="0" smtClean="0">
                <a:solidFill>
                  <a:srgbClr val="4A4A4A"/>
                </a:solidFill>
                <a:uFillTx/>
                <a:latin typeface="Times New Roman" panose="02020603050405020304" charset="0"/>
                <a:ea typeface="楷体" panose="02010609060101010101" pitchFamily="49" charset="-122"/>
              </a:rPr>
              <a:t>控制对特性的访问</a:t>
            </a:r>
            <a:endParaRPr lang="zh-CN" altLang="en-US" sz="3200" dirty="0" smtClean="0">
              <a:solidFill>
                <a:srgbClr val="4A4A4A"/>
              </a:solidFill>
              <a:uFillTx/>
              <a:latin typeface="Times New Roman" panose="02020603050405020304" charset="0"/>
              <a:ea typeface="楷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8800" y="675640"/>
            <a:ext cx="83623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假设有一个属性，客户能对它读取不能修改 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提供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property</a:t>
            </a:r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实现这个需求。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81000" y="1043940"/>
            <a:ext cx="486918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class Critter(object):</a:t>
            </a:r>
            <a:endParaRPr lang="zh-CN" altLang="en-US"/>
          </a:p>
          <a:p>
            <a:r>
              <a:rPr lang="zh-CN" altLang="en-US"/>
              <a:t>    """A virtual pet"""</a:t>
            </a:r>
            <a:endParaRPr lang="zh-CN" altLang="en-US"/>
          </a:p>
          <a:p>
            <a:r>
              <a:rPr lang="zh-CN" altLang="en-US"/>
              <a:t>    def __init__(self, name):</a:t>
            </a:r>
            <a:endParaRPr lang="zh-CN" altLang="en-US"/>
          </a:p>
          <a:p>
            <a:r>
              <a:rPr lang="zh-CN" altLang="en-US"/>
              <a:t>        print("A new critter has been born!")</a:t>
            </a:r>
            <a:endParaRPr lang="zh-CN" altLang="en-US"/>
          </a:p>
          <a:p>
            <a:r>
              <a:rPr lang="zh-CN" altLang="en-US"/>
              <a:t>        self.__name = name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@property</a:t>
            </a:r>
            <a:endParaRPr lang="zh-CN" altLang="en-US"/>
          </a:p>
          <a:p>
            <a:r>
              <a:rPr lang="zh-CN" altLang="en-US"/>
              <a:t>    def name(self):</a:t>
            </a:r>
            <a:endParaRPr lang="zh-CN" altLang="en-US"/>
          </a:p>
          <a:p>
            <a:r>
              <a:rPr lang="zh-CN" altLang="en-US"/>
              <a:t>        return self.__name</a:t>
            </a:r>
            <a:endParaRPr lang="zh-CN" altLang="en-US"/>
          </a:p>
          <a:p>
            <a:r>
              <a:rPr lang="zh-CN" altLang="en-US"/>
              <a:t>    </a:t>
            </a:r>
            <a:endParaRPr lang="zh-CN" altLang="en-US"/>
          </a:p>
          <a:p>
            <a:r>
              <a:rPr lang="zh-CN" altLang="en-US"/>
              <a:t>    @name.setter</a:t>
            </a:r>
            <a:endParaRPr lang="zh-CN" altLang="en-US"/>
          </a:p>
          <a:p>
            <a:r>
              <a:rPr lang="zh-CN" altLang="en-US"/>
              <a:t>    def name(self, new_name):</a:t>
            </a:r>
            <a:endParaRPr lang="zh-CN" altLang="en-US"/>
          </a:p>
          <a:p>
            <a:r>
              <a:rPr lang="zh-CN" altLang="en-US"/>
              <a:t>        if new_name == "":</a:t>
            </a:r>
            <a:endParaRPr lang="zh-CN" altLang="en-US"/>
          </a:p>
          <a:p>
            <a:r>
              <a:rPr lang="zh-CN" altLang="en-US"/>
              <a:t>            print("A critter's name can't be the empty </a:t>
            </a:r>
            <a:endParaRPr lang="zh-CN" altLang="en-US"/>
          </a:p>
        </p:txBody>
      </p:sp>
      <p:graphicFrame>
        <p:nvGraphicFramePr>
          <p:cNvPr id="12" name="对象 11"/>
          <p:cNvGraphicFramePr/>
          <p:nvPr/>
        </p:nvGraphicFramePr>
        <p:xfrm>
          <a:off x="4743450" y="1066800"/>
          <a:ext cx="4177665" cy="3923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" imgW="4391025" imgH="3857625" progId="Paint.Picture">
                  <p:embed/>
                </p:oleObj>
              </mc:Choice>
              <mc:Fallback>
                <p:oleObj name="" r:id="rId1" imgW="4391025" imgH="3857625" progId="Paint.Picture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43450" y="1066800"/>
                        <a:ext cx="4177665" cy="3923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1357313" y="-169227"/>
            <a:ext cx="309880" cy="3384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 sz="1605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25A308-C3FD-4670-B331-E5A3DF2C38F8}" type="slidenum">
              <a:rPr lang="en-US" altLang="zh-CN" sz="1070" smtClean="0"/>
            </a:fld>
            <a:endParaRPr lang="en-US" altLang="zh-CN" sz="1070"/>
          </a:p>
        </p:txBody>
      </p:sp>
      <p:sp>
        <p:nvSpPr>
          <p:cNvPr id="10" name="文本框 9"/>
          <p:cNvSpPr txBox="1"/>
          <p:nvPr/>
        </p:nvSpPr>
        <p:spPr>
          <a:xfrm>
            <a:off x="457200" y="-59690"/>
            <a:ext cx="180848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R="0" lvl="0" indent="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3200" dirty="0" smtClean="0">
                <a:solidFill>
                  <a:srgbClr val="4A4A4A"/>
                </a:solidFill>
                <a:uFillTx/>
                <a:latin typeface="Times New Roman" panose="02020603050405020304" charset="0"/>
                <a:ea typeface="楷体" panose="02010609060101010101" pitchFamily="49" charset="-122"/>
              </a:rPr>
              <a:t>创建属性</a:t>
            </a:r>
            <a:endParaRPr lang="zh-CN" altLang="en-US" sz="3200" dirty="0" smtClean="0">
              <a:solidFill>
                <a:srgbClr val="4A4A4A"/>
              </a:solidFill>
              <a:uFillTx/>
              <a:latin typeface="Times New Roman" panose="02020603050405020304" charset="0"/>
              <a:ea typeface="楷体" panose="02010609060101010101" pitchFamily="49" charset="-122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457200" y="664845"/>
            <a:ext cx="8649970" cy="4375785"/>
          </a:xfrm>
        </p:spPr>
        <p:txBody>
          <a:bodyPr>
            <a:normAutofit fontScale="80000"/>
          </a:bodyPr>
          <a:p>
            <a:pPr marL="0" algn="l">
              <a:buFont typeface="Wingdings" panose="05000000000000000000" charset="0"/>
              <a:buChar char=""/>
            </a:pPr>
            <a:r>
              <a:rPr lang="zh-CN" altLang="en-US" sz="2000" dirty="0" smtClean="0">
                <a:latin typeface="+mj-ea"/>
                <a:ea typeface="+mj-ea"/>
              </a:rPr>
              <a:t>创建属性，提供对私有特性的访问：</a:t>
            </a:r>
            <a:endParaRPr lang="zh-CN" altLang="en-US" sz="2000" dirty="0" smtClean="0">
              <a:latin typeface="+mj-ea"/>
              <a:ea typeface="+mj-ea"/>
            </a:endParaRPr>
          </a:p>
          <a:p>
            <a:pPr marL="0" algn="l">
              <a:buFont typeface="Wingdings" panose="05000000000000000000" charset="0"/>
              <a:buNone/>
            </a:pPr>
            <a:r>
              <a:rPr sz="2000" dirty="0" smtClean="0">
                <a:latin typeface="+mj-ea"/>
                <a:ea typeface="+mj-ea"/>
              </a:rPr>
              <a:t>     </a:t>
            </a:r>
            <a:r>
              <a:rPr lang="zh-CN" altLang="en-US" sz="2000" dirty="0" smtClean="0">
                <a:latin typeface="+mj-ea"/>
                <a:ea typeface="+mj-ea"/>
              </a:rPr>
              <a:t>@property</a:t>
            </a:r>
            <a:endParaRPr lang="zh-CN" altLang="en-US" sz="2000" dirty="0" smtClean="0">
              <a:latin typeface="+mj-ea"/>
              <a:ea typeface="+mj-ea"/>
            </a:endParaRPr>
          </a:p>
          <a:p>
            <a:pPr marL="0" algn="l">
              <a:buFont typeface="Wingdings" panose="05000000000000000000" charset="0"/>
              <a:buNone/>
            </a:pPr>
            <a:r>
              <a:rPr lang="zh-CN" altLang="en-US" sz="2000" dirty="0" smtClean="0">
                <a:latin typeface="+mj-ea"/>
                <a:ea typeface="+mj-ea"/>
              </a:rPr>
              <a:t>   def name(self):</a:t>
            </a:r>
            <a:endParaRPr lang="zh-CN" altLang="en-US" sz="2000" dirty="0" smtClean="0">
              <a:latin typeface="+mj-ea"/>
              <a:ea typeface="+mj-ea"/>
            </a:endParaRPr>
          </a:p>
          <a:p>
            <a:pPr marL="0" algn="l">
              <a:buFont typeface="Wingdings" panose="05000000000000000000" charset="0"/>
              <a:buNone/>
            </a:pPr>
            <a:r>
              <a:rPr lang="zh-CN" altLang="en-US" sz="2000" dirty="0" smtClean="0">
                <a:latin typeface="+mj-ea"/>
                <a:ea typeface="+mj-ea"/>
              </a:rPr>
              <a:t>       return self.__name </a:t>
            </a:r>
            <a:r>
              <a:rPr lang="zh-CN" altLang="en-US" sz="2000" dirty="0" smtClean="0">
                <a:solidFill>
                  <a:srgbClr val="FF0000"/>
                </a:solidFill>
                <a:latin typeface="+mj-ea"/>
                <a:ea typeface="+mj-ea"/>
              </a:rPr>
              <a:t>  </a:t>
            </a:r>
            <a:endParaRPr lang="zh-CN" altLang="en-US" sz="20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0" algn="l">
              <a:buFont typeface="Wingdings" panose="05000000000000000000" charset="0"/>
              <a:buNone/>
            </a:pPr>
            <a:r>
              <a:rPr lang="zh-CN" altLang="en-US" sz="2000" dirty="0" smtClean="0">
                <a:latin typeface="+mj-ea"/>
                <a:ea typeface="+mj-ea"/>
              </a:rPr>
              <a:t>  通过定义</a:t>
            </a:r>
            <a:r>
              <a:rPr lang="zh-CN" altLang="en-US" sz="2000" dirty="0" smtClean="0">
                <a:latin typeface="+mj-ea"/>
                <a:ea typeface="+mj-ea"/>
                <a:sym typeface="+mn-ea"/>
              </a:rPr>
              <a:t>@property，提供对私有属性__name的读取控制，记住：属性是一个方法，不同于特性。可以采用对象特性的方法调用。</a:t>
            </a:r>
            <a:endParaRPr lang="zh-CN" altLang="en-US" sz="2000" dirty="0" smtClean="0">
              <a:latin typeface="+mj-ea"/>
              <a:ea typeface="+mj-ea"/>
              <a:sym typeface="+mn-ea"/>
            </a:endParaRPr>
          </a:p>
          <a:p>
            <a:pPr marL="0" algn="l">
              <a:buFont typeface="Wingdings" panose="05000000000000000000" charset="0"/>
              <a:buNone/>
            </a:pPr>
            <a:endParaRPr lang="zh-CN" altLang="en-US" sz="2000" dirty="0" smtClean="0">
              <a:latin typeface="+mj-ea"/>
              <a:ea typeface="+mj-ea"/>
            </a:endParaRPr>
          </a:p>
          <a:p>
            <a:pPr marL="0" algn="l">
              <a:buFont typeface="Wingdings" panose="05000000000000000000" charset="0"/>
              <a:buChar char=""/>
            </a:pPr>
            <a:r>
              <a:rPr lang="zh-CN" altLang="en-US" sz="2000" dirty="0" smtClean="0">
                <a:latin typeface="+mj-ea"/>
                <a:ea typeface="+mj-ea"/>
                <a:sym typeface="+mn-ea"/>
              </a:rPr>
              <a:t>创建属性，提供对私有特性的写入</a:t>
            </a:r>
            <a:r>
              <a:rPr lang="zh-CN" altLang="en-US" sz="2000" dirty="0" smtClean="0">
                <a:latin typeface="+mj-ea"/>
                <a:ea typeface="+mj-ea"/>
              </a:rPr>
              <a:t>：</a:t>
            </a:r>
            <a:endParaRPr lang="zh-CN" altLang="en-US" sz="2000" dirty="0" smtClean="0">
              <a:latin typeface="+mj-ea"/>
              <a:ea typeface="+mj-ea"/>
            </a:endParaRPr>
          </a:p>
          <a:p>
            <a:pPr marL="0" indent="0" algn="l">
              <a:buFont typeface="+mj-ea"/>
              <a:buNone/>
            </a:pPr>
            <a:r>
              <a:rPr lang="zh-CN" altLang="en-US" sz="2000" dirty="0" smtClean="0">
                <a:latin typeface="+mj-ea"/>
                <a:ea typeface="+mj-ea"/>
              </a:rPr>
              <a:t>    @name.setter</a:t>
            </a:r>
            <a:endParaRPr lang="zh-CN" altLang="en-US" sz="2000" dirty="0" smtClean="0">
              <a:latin typeface="+mj-ea"/>
              <a:ea typeface="+mj-ea"/>
            </a:endParaRPr>
          </a:p>
          <a:p>
            <a:pPr marL="0" indent="0" algn="l">
              <a:buFont typeface="+mj-ea"/>
              <a:buNone/>
            </a:pPr>
            <a:r>
              <a:rPr lang="zh-CN" altLang="en-US" sz="2000" dirty="0" smtClean="0">
                <a:latin typeface="+mj-ea"/>
                <a:ea typeface="+mj-ea"/>
              </a:rPr>
              <a:t>    def name(self, new_name):</a:t>
            </a:r>
            <a:endParaRPr lang="zh-CN" altLang="en-US" sz="2000" dirty="0" smtClean="0">
              <a:latin typeface="+mj-ea"/>
              <a:ea typeface="+mj-ea"/>
            </a:endParaRPr>
          </a:p>
          <a:p>
            <a:pPr marL="0" indent="0" algn="l">
              <a:buFont typeface="+mj-ea"/>
              <a:buNone/>
            </a:pPr>
            <a:r>
              <a:rPr lang="zh-CN" altLang="en-US" sz="2000" dirty="0" smtClean="0">
                <a:latin typeface="+mj-ea"/>
                <a:ea typeface="+mj-ea"/>
              </a:rPr>
              <a:t>        if new_name == "":</a:t>
            </a:r>
            <a:endParaRPr lang="zh-CN" altLang="en-US" sz="2000" dirty="0" smtClean="0">
              <a:latin typeface="+mj-ea"/>
              <a:ea typeface="+mj-ea"/>
            </a:endParaRPr>
          </a:p>
          <a:p>
            <a:pPr marL="0" indent="0" algn="l">
              <a:buFont typeface="+mj-ea"/>
              <a:buNone/>
            </a:pPr>
            <a:r>
              <a:rPr lang="zh-CN" altLang="en-US" sz="2000" dirty="0" smtClean="0">
                <a:latin typeface="+mj-ea"/>
                <a:ea typeface="+mj-ea"/>
              </a:rPr>
              <a:t>            print("A critter's name can't be the empty string.")</a:t>
            </a:r>
            <a:endParaRPr lang="zh-CN" altLang="en-US" sz="2000" dirty="0" smtClean="0">
              <a:latin typeface="+mj-ea"/>
              <a:ea typeface="+mj-ea"/>
            </a:endParaRPr>
          </a:p>
          <a:p>
            <a:pPr marL="0" indent="0" algn="l">
              <a:buFont typeface="+mj-ea"/>
              <a:buNone/>
            </a:pPr>
            <a:r>
              <a:rPr lang="zh-CN" altLang="en-US" sz="2000" dirty="0" smtClean="0">
                <a:latin typeface="+mj-ea"/>
                <a:ea typeface="+mj-ea"/>
              </a:rPr>
              <a:t>        else:</a:t>
            </a:r>
            <a:endParaRPr lang="zh-CN" altLang="en-US" sz="2000" dirty="0" smtClean="0">
              <a:latin typeface="+mj-ea"/>
              <a:ea typeface="+mj-ea"/>
            </a:endParaRPr>
          </a:p>
          <a:p>
            <a:pPr marL="0" indent="0" algn="l">
              <a:buFont typeface="+mj-ea"/>
              <a:buNone/>
            </a:pPr>
            <a:r>
              <a:rPr lang="zh-CN" altLang="en-US" sz="2000" dirty="0" smtClean="0">
                <a:latin typeface="+mj-ea"/>
                <a:ea typeface="+mj-ea"/>
              </a:rPr>
              <a:t>            self.__name = new_name</a:t>
            </a:r>
            <a:endParaRPr lang="zh-CN" altLang="en-US" sz="2000" dirty="0" smtClean="0">
              <a:latin typeface="+mj-ea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86250" y="2912745"/>
            <a:ext cx="3159760" cy="40195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>
                <a:solidFill>
                  <a:schemeClr val="tx1"/>
                </a:solidFill>
                <a:uFillTx/>
              </a:rPr>
              <a:t>表示</a:t>
            </a:r>
            <a:r>
              <a:rPr lang="en-US" altLang="zh-CN">
                <a:solidFill>
                  <a:schemeClr val="tx1"/>
                </a:solidFill>
                <a:uFillTx/>
              </a:rPr>
              <a:t>name</a:t>
            </a:r>
            <a:r>
              <a:rPr lang="zh-CN" altLang="zh-CN">
                <a:solidFill>
                  <a:schemeClr val="tx1"/>
                </a:solidFill>
                <a:uFillTx/>
              </a:rPr>
              <a:t>属性的</a:t>
            </a:r>
            <a:r>
              <a:rPr lang="en-US" altLang="zh-CN">
                <a:solidFill>
                  <a:schemeClr val="tx1"/>
                </a:solidFill>
                <a:uFillTx/>
              </a:rPr>
              <a:t>setter</a:t>
            </a:r>
            <a:r>
              <a:rPr lang="zh-CN" altLang="zh-CN">
                <a:solidFill>
                  <a:schemeClr val="tx1"/>
                </a:solidFill>
                <a:uFillTx/>
              </a:rPr>
              <a:t>特性</a:t>
            </a:r>
            <a:endParaRPr lang="zh-CN" altLang="zh-CN">
              <a:solidFill>
                <a:schemeClr val="tx1"/>
              </a:solidFill>
              <a:uFillTx/>
            </a:endParaRPr>
          </a:p>
        </p:txBody>
      </p:sp>
      <p:cxnSp>
        <p:nvCxnSpPr>
          <p:cNvPr id="13" name="直接箭头连接符 12"/>
          <p:cNvCxnSpPr>
            <a:stCxn id="11" idx="1"/>
          </p:cNvCxnSpPr>
          <p:nvPr/>
        </p:nvCxnSpPr>
        <p:spPr>
          <a:xfrm flipH="1">
            <a:off x="2184400" y="3114040"/>
            <a:ext cx="2101850" cy="40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580890" y="4365625"/>
            <a:ext cx="3159760" cy="40195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>
                <a:solidFill>
                  <a:schemeClr val="tx1"/>
                </a:solidFill>
                <a:uFillTx/>
              </a:rPr>
              <a:t>对私有变量进行设置</a:t>
            </a:r>
            <a:endParaRPr lang="zh-CN" altLang="zh-CN">
              <a:solidFill>
                <a:schemeClr val="tx1"/>
              </a:solidFill>
              <a:uFillTx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3996055" y="4516120"/>
            <a:ext cx="575945" cy="71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286250" y="3438525"/>
            <a:ext cx="3159760" cy="40195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>
                <a:solidFill>
                  <a:schemeClr val="tx1"/>
                </a:solidFill>
                <a:uFillTx/>
              </a:rPr>
              <a:t>定义了一个方法</a:t>
            </a:r>
            <a:endParaRPr lang="zh-CN" altLang="zh-CN">
              <a:solidFill>
                <a:schemeClr val="tx1"/>
              </a:solidFill>
              <a:uFillTx/>
            </a:endParaRPr>
          </a:p>
        </p:txBody>
      </p:sp>
      <p:cxnSp>
        <p:nvCxnSpPr>
          <p:cNvPr id="7" name="直接箭头连接符 6"/>
          <p:cNvCxnSpPr>
            <a:stCxn id="5" idx="1"/>
          </p:cNvCxnSpPr>
          <p:nvPr/>
        </p:nvCxnSpPr>
        <p:spPr>
          <a:xfrm flipH="1">
            <a:off x="2987675" y="3639820"/>
            <a:ext cx="1298575" cy="84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1357313" y="-169227"/>
            <a:ext cx="309880" cy="3384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 sz="1605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25A308-C3FD-4670-B331-E5A3DF2C38F8}" type="slidenum">
              <a:rPr lang="en-US" altLang="zh-CN" sz="1070" smtClean="0"/>
            </a:fld>
            <a:endParaRPr lang="en-US" altLang="zh-CN" sz="1070"/>
          </a:p>
        </p:txBody>
      </p:sp>
      <p:sp>
        <p:nvSpPr>
          <p:cNvPr id="10" name="文本框 9"/>
          <p:cNvSpPr txBox="1"/>
          <p:nvPr/>
        </p:nvSpPr>
        <p:spPr>
          <a:xfrm>
            <a:off x="457200" y="-59690"/>
            <a:ext cx="180848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R="0" lvl="0" indent="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3200" dirty="0" smtClean="0">
                <a:solidFill>
                  <a:srgbClr val="4A4A4A"/>
                </a:solidFill>
                <a:uFillTx/>
                <a:latin typeface="Times New Roman" panose="02020603050405020304" charset="0"/>
                <a:ea typeface="楷体" panose="02010609060101010101" pitchFamily="49" charset="-122"/>
              </a:rPr>
              <a:t>访问属性</a:t>
            </a:r>
            <a:endParaRPr lang="zh-CN" altLang="en-US" sz="3200" dirty="0" smtClean="0">
              <a:solidFill>
                <a:srgbClr val="4A4A4A"/>
              </a:solidFill>
              <a:uFillTx/>
              <a:latin typeface="Times New Roman" panose="02020603050405020304" charset="0"/>
              <a:ea typeface="楷体" panose="02010609060101010101" pitchFamily="49" charset="-122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457200" y="664845"/>
            <a:ext cx="8649970" cy="4375785"/>
          </a:xfrm>
        </p:spPr>
        <p:txBody>
          <a:bodyPr>
            <a:normAutofit/>
          </a:bodyPr>
          <a:p>
            <a:pPr marL="0" algn="l">
              <a:buFont typeface="Wingdings" panose="05000000000000000000" charset="0"/>
              <a:buChar char=""/>
            </a:pPr>
            <a:r>
              <a:rPr lang="zh-CN" altLang="en-US" sz="2000" dirty="0" smtClean="0">
                <a:latin typeface="+mj-ea"/>
                <a:ea typeface="+mj-ea"/>
              </a:rPr>
              <a:t>读取属性：在对象内、外都可以访问属性，也就是对属性方法的调用</a:t>
            </a:r>
            <a:endParaRPr lang="zh-CN" altLang="en-US" sz="2000" dirty="0" smtClean="0">
              <a:latin typeface="+mj-ea"/>
              <a:ea typeface="+mj-ea"/>
            </a:endParaRPr>
          </a:p>
          <a:p>
            <a:pPr marL="0" algn="l">
              <a:buFont typeface="Wingdings" panose="05000000000000000000" charset="0"/>
              <a:buNone/>
            </a:pPr>
            <a:r>
              <a:rPr sz="2000" dirty="0" smtClean="0">
                <a:latin typeface="+mj-ea"/>
                <a:ea typeface="+mj-ea"/>
              </a:rPr>
              <a:t>     </a:t>
            </a:r>
            <a:r>
              <a:rPr lang="zh-CN" altLang="en-US" sz="2000" dirty="0" smtClean="0">
                <a:latin typeface="+mj-ea"/>
                <a:ea typeface="+mj-ea"/>
              </a:rPr>
              <a:t>def talk(self):</a:t>
            </a:r>
            <a:endParaRPr lang="zh-CN" altLang="en-US" sz="2000" dirty="0" smtClean="0">
              <a:latin typeface="+mj-ea"/>
              <a:ea typeface="+mj-ea"/>
            </a:endParaRPr>
          </a:p>
          <a:p>
            <a:pPr marL="0" algn="l">
              <a:buFont typeface="Wingdings" panose="05000000000000000000" charset="0"/>
              <a:buNone/>
            </a:pPr>
            <a:r>
              <a:rPr lang="zh-CN" altLang="en-US" sz="2000" dirty="0" smtClean="0">
                <a:latin typeface="+mj-ea"/>
                <a:ea typeface="+mj-ea"/>
              </a:rPr>
              <a:t>        print("\nHi, I'm", self.name)</a:t>
            </a:r>
            <a:endParaRPr lang="zh-CN" altLang="en-US" sz="2000" dirty="0" smtClean="0">
              <a:latin typeface="+mj-ea"/>
              <a:ea typeface="+mj-ea"/>
            </a:endParaRPr>
          </a:p>
          <a:p>
            <a:pPr marL="0" algn="l">
              <a:buFont typeface="Wingdings" panose="05000000000000000000" charset="0"/>
              <a:buNone/>
            </a:pPr>
            <a:endParaRPr lang="zh-CN" altLang="en-US" sz="2000" dirty="0" smtClean="0">
              <a:latin typeface="+mj-ea"/>
              <a:ea typeface="+mj-ea"/>
            </a:endParaRPr>
          </a:p>
          <a:p>
            <a:pPr marL="0" algn="l">
              <a:buFont typeface="Wingdings" panose="05000000000000000000" charset="0"/>
              <a:buNone/>
            </a:pPr>
            <a:r>
              <a:rPr lang="zh-CN" altLang="en-US" sz="2000" dirty="0" smtClean="0">
                <a:latin typeface="+mj-ea"/>
                <a:ea typeface="+mj-ea"/>
              </a:rPr>
              <a:t>   print(crit.name)</a:t>
            </a:r>
            <a:endParaRPr lang="zh-CN" altLang="en-US" sz="2000" dirty="0" smtClean="0">
              <a:latin typeface="+mj-ea"/>
              <a:ea typeface="+mj-ea"/>
            </a:endParaRPr>
          </a:p>
          <a:p>
            <a:pPr marL="0" algn="l">
              <a:buFont typeface="Wingdings" panose="05000000000000000000" charset="0"/>
              <a:buChar char=""/>
            </a:pPr>
            <a:r>
              <a:rPr lang="zh-CN" altLang="en-US" sz="2000" dirty="0" smtClean="0">
                <a:latin typeface="+mj-ea"/>
                <a:ea typeface="+mj-ea"/>
                <a:sym typeface="+mn-ea"/>
              </a:rPr>
              <a:t>改写属性，提供对私有特性的写入</a:t>
            </a:r>
            <a:r>
              <a:rPr lang="zh-CN" altLang="en-US" sz="2000" dirty="0" smtClean="0">
                <a:latin typeface="+mj-ea"/>
                <a:ea typeface="+mj-ea"/>
              </a:rPr>
              <a:t>：</a:t>
            </a:r>
            <a:endParaRPr lang="zh-CN" altLang="en-US" sz="2000" dirty="0" smtClean="0">
              <a:latin typeface="+mj-ea"/>
              <a:ea typeface="+mj-ea"/>
            </a:endParaRPr>
          </a:p>
          <a:p>
            <a:pPr marL="0" indent="0" algn="l">
              <a:buFont typeface="+mj-ea"/>
              <a:buNone/>
            </a:pPr>
            <a:r>
              <a:rPr lang="zh-CN" altLang="en-US" sz="2000" dirty="0" smtClean="0">
                <a:latin typeface="+mj-ea"/>
                <a:ea typeface="+mj-ea"/>
              </a:rPr>
              <a:t>    crit.name = "Randolph"</a:t>
            </a:r>
            <a:endParaRPr lang="zh-CN" altLang="en-US" sz="2000" dirty="0" smtClean="0">
              <a:latin typeface="+mj-ea"/>
              <a:ea typeface="+mj-ea"/>
            </a:endParaRPr>
          </a:p>
          <a:p>
            <a:pPr marL="0" indent="0" algn="l">
              <a:buFont typeface="+mj-ea"/>
              <a:buNone/>
            </a:pPr>
            <a:r>
              <a:rPr lang="zh-CN" altLang="en-US" sz="2000" dirty="0" smtClean="0">
                <a:latin typeface="+mj-ea"/>
                <a:ea typeface="+mj-ea"/>
              </a:rPr>
              <a:t>    crit.name = ""</a:t>
            </a:r>
            <a:endParaRPr lang="zh-CN" altLang="en-US" sz="2000" dirty="0" smtClean="0">
              <a:latin typeface="+mj-ea"/>
              <a:ea typeface="+mj-ea"/>
            </a:endParaRPr>
          </a:p>
          <a:p>
            <a:pPr marL="0" indent="0" algn="l">
              <a:buFont typeface="+mj-ea"/>
              <a:buNone/>
            </a:pPr>
            <a:r>
              <a:rPr lang="zh-CN" altLang="en-US" sz="2000" dirty="0" smtClean="0">
                <a:latin typeface="+mj-ea"/>
                <a:ea typeface="+mj-ea"/>
              </a:rPr>
              <a:t>   实际上是调用了</a:t>
            </a:r>
            <a:r>
              <a:rPr lang="en-US" altLang="zh-CN" sz="2000" dirty="0" smtClean="0">
                <a:latin typeface="+mj-ea"/>
                <a:ea typeface="+mj-ea"/>
              </a:rPr>
              <a:t>#</a:t>
            </a:r>
            <a:r>
              <a:rPr lang="zh-CN" altLang="en-US" sz="2000">
                <a:sym typeface="+mn-ea"/>
              </a:rPr>
              <a:t>name.setter后面的私有变量 的设置方法。</a:t>
            </a:r>
            <a:endParaRPr lang="zh-CN" altLang="en-US" sz="2000"/>
          </a:p>
          <a:p>
            <a:pPr marL="0" indent="0" algn="l">
              <a:buFont typeface="+mj-ea"/>
              <a:buNone/>
            </a:pPr>
            <a:endParaRPr lang="zh-CN" altLang="en-US" sz="2000"/>
          </a:p>
          <a:p>
            <a:pPr marL="0" indent="0" algn="l">
              <a:buFont typeface="+mj-ea"/>
              <a:buNone/>
            </a:pPr>
            <a:endParaRPr lang="zh-CN" altLang="en-US" sz="2000" dirty="0" smtClean="0"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73700" y="2673985"/>
            <a:ext cx="1846580" cy="40195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>
                <a:solidFill>
                  <a:schemeClr val="tx1"/>
                </a:solidFill>
                <a:uFillTx/>
              </a:rPr>
              <a:t>改写成新名字</a:t>
            </a:r>
            <a:endParaRPr lang="zh-CN" altLang="zh-CN">
              <a:solidFill>
                <a:schemeClr val="tx1"/>
              </a:solidFill>
              <a:uFillTx/>
            </a:endParaRPr>
          </a:p>
        </p:txBody>
      </p:sp>
      <p:cxnSp>
        <p:nvCxnSpPr>
          <p:cNvPr id="4" name="直接箭头连接符 3"/>
          <p:cNvCxnSpPr>
            <a:stCxn id="5" idx="1"/>
          </p:cNvCxnSpPr>
          <p:nvPr/>
        </p:nvCxnSpPr>
        <p:spPr>
          <a:xfrm flipH="1">
            <a:off x="3707765" y="2875280"/>
            <a:ext cx="1765935" cy="200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473700" y="3123565"/>
            <a:ext cx="1845945" cy="37528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>
                <a:solidFill>
                  <a:schemeClr val="tx1"/>
                </a:solidFill>
                <a:uFillTx/>
              </a:rPr>
              <a:t>改写成空字符</a:t>
            </a:r>
            <a:endParaRPr lang="zh-CN" altLang="zh-CN">
              <a:solidFill>
                <a:schemeClr val="tx1"/>
              </a:solidFill>
              <a:uFillTx/>
            </a:endParaRPr>
          </a:p>
        </p:txBody>
      </p:sp>
      <p:cxnSp>
        <p:nvCxnSpPr>
          <p:cNvPr id="9" name="直接箭头连接符 8"/>
          <p:cNvCxnSpPr>
            <a:stCxn id="8" idx="1"/>
          </p:cNvCxnSpPr>
          <p:nvPr/>
        </p:nvCxnSpPr>
        <p:spPr>
          <a:xfrm flipH="1">
            <a:off x="2771775" y="3311525"/>
            <a:ext cx="2701925" cy="52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883910" y="1136650"/>
            <a:ext cx="2624455" cy="40195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>
                <a:solidFill>
                  <a:schemeClr val="tx1"/>
                </a:solidFill>
                <a:uFillTx/>
              </a:rPr>
              <a:t>在类内部调用</a:t>
            </a:r>
            <a:endParaRPr lang="zh-CN" altLang="zh-CN">
              <a:solidFill>
                <a:schemeClr val="tx1"/>
              </a:solidFill>
              <a:uFillTx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4716145" y="1346200"/>
            <a:ext cx="1167765" cy="217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2699385" y="1851660"/>
            <a:ext cx="3168650" cy="504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883910" y="1652270"/>
            <a:ext cx="2624455" cy="40195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>
                <a:solidFill>
                  <a:schemeClr val="tx1"/>
                </a:solidFill>
                <a:uFillTx/>
              </a:rPr>
              <a:t>在类外部调用</a:t>
            </a:r>
            <a:endParaRPr lang="zh-CN" altLang="zh-CN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1357313" y="-169227"/>
            <a:ext cx="309880" cy="3384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 sz="1605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25A308-C3FD-4670-B331-E5A3DF2C38F8}" type="slidenum">
              <a:rPr lang="en-US" altLang="zh-CN" sz="1070" smtClean="0"/>
            </a:fld>
            <a:endParaRPr lang="en-US" altLang="zh-CN" sz="1070"/>
          </a:p>
        </p:txBody>
      </p:sp>
      <p:sp>
        <p:nvSpPr>
          <p:cNvPr id="10" name="文本框 9"/>
          <p:cNvSpPr txBox="1"/>
          <p:nvPr/>
        </p:nvSpPr>
        <p:spPr>
          <a:xfrm>
            <a:off x="457200" y="-59690"/>
            <a:ext cx="4916805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457200" marR="0" lvl="0" indent="-457200" algn="l" defTabSz="914400" rtl="0" eaLnBrk="1" latinLnBrk="0" hangingPunct="1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3200" dirty="0" smtClean="0">
                <a:solidFill>
                  <a:srgbClr val="4A4A4A"/>
                </a:solidFill>
                <a:uFillTx/>
                <a:latin typeface="Times New Roman" panose="02020603050405020304" charset="0"/>
                <a:ea typeface="楷体" panose="02010609060101010101" pitchFamily="49" charset="-122"/>
              </a:rPr>
              <a:t>回到</a:t>
            </a:r>
            <a:r>
              <a:rPr lang="en-US" altLang="en-US" sz="3200" dirty="0" smtClean="0">
                <a:solidFill>
                  <a:srgbClr val="4A4A4A"/>
                </a:solidFill>
                <a:uFillTx/>
                <a:latin typeface="Times New Roman" panose="02020603050405020304" charset="0"/>
                <a:ea typeface="楷体" panose="02010609060101010101" pitchFamily="49" charset="-122"/>
              </a:rPr>
              <a:t>Critter caretaker</a:t>
            </a:r>
            <a:r>
              <a:rPr lang="zh-CN" altLang="en-US" sz="3200" dirty="0" smtClean="0">
                <a:solidFill>
                  <a:srgbClr val="4A4A4A"/>
                </a:solidFill>
                <a:uFillTx/>
                <a:latin typeface="Times New Roman" panose="02020603050405020304" charset="0"/>
                <a:ea typeface="楷体" panose="02010609060101010101" pitchFamily="49" charset="-122"/>
              </a:rPr>
              <a:t>程序</a:t>
            </a:r>
            <a:endParaRPr lang="zh-CN" altLang="en-US" sz="3200" dirty="0" smtClean="0">
              <a:solidFill>
                <a:srgbClr val="4A4A4A"/>
              </a:solidFill>
              <a:uFillTx/>
              <a:latin typeface="Times New Roman" panose="02020603050405020304" charset="0"/>
              <a:ea typeface="楷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8800" y="664845"/>
            <a:ext cx="836231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1  Critter</a:t>
            </a:r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类</a:t>
            </a:r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2 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创建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Critter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3 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创建菜单系统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4 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启动程序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090" y="2571751"/>
            <a:ext cx="7340625" cy="257175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 bwMode="auto">
          <a:xfrm>
            <a:off x="2100580" y="1422400"/>
            <a:ext cx="5020945" cy="1361440"/>
            <a:chOff x="3288640" y="1133560"/>
            <a:chExt cx="4618717" cy="1363155"/>
          </a:xfrm>
        </p:grpSpPr>
        <p:sp>
          <p:nvSpPr>
            <p:cNvPr id="4" name="Rectangle 3"/>
            <p:cNvSpPr/>
            <p:nvPr/>
          </p:nvSpPr>
          <p:spPr>
            <a:xfrm>
              <a:off x="3772102" y="1861296"/>
              <a:ext cx="4135255" cy="492350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tx1"/>
                  </a:solidFill>
                </a:rPr>
                <a:t> 第八章  面向对象编程</a:t>
              </a:r>
              <a:r>
                <a:rPr lang="en-US" altLang="zh-CN" sz="2400" dirty="0">
                  <a:solidFill>
                    <a:schemeClr val="tx1"/>
                  </a:solidFill>
                </a:rPr>
                <a:t>_OOP</a:t>
              </a:r>
              <a:r>
                <a:rPr lang="zh-CN" altLang="en-US" sz="2400" dirty="0">
                  <a:solidFill>
                    <a:schemeClr val="tx1"/>
                  </a:solidFill>
                </a:rPr>
                <a:t>进阶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288640" y="1133560"/>
              <a:ext cx="1018227" cy="58430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50" dirty="0">
                  <a:ln w="11430"/>
                  <a:gradFill>
                    <a:gsLst>
                      <a:gs pos="25000">
                        <a:srgbClr val="FF0000"/>
                      </a:gs>
                      <a:gs pos="100000">
                        <a:srgbClr val="C00000"/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华文楷体" panose="02010600040101010101" pitchFamily="2" charset="-122"/>
                  <a:ea typeface="华文楷体" panose="02010600040101010101" pitchFamily="2" charset="-122"/>
                </a:rPr>
                <a:t>下节</a:t>
              </a:r>
              <a:endParaRPr lang="en-US" altLang="zh-CN" sz="3200" b="1" spc="50" dirty="0">
                <a:ln w="11430"/>
                <a:gradFill>
                  <a:gsLst>
                    <a:gs pos="25000">
                      <a:srgbClr val="FF0000"/>
                    </a:gs>
                    <a:gs pos="100000">
                      <a:srgbClr val="C00000"/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927349" y="2096149"/>
              <a:ext cx="184756" cy="4005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000" b="1" spc="-50" dirty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672" y="180975"/>
            <a:ext cx="920354" cy="9239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194866" y="28893"/>
            <a:ext cx="4763135" cy="82994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marR="0" lvl="0" indent="-28575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0" lang="en-US" altLang="zh-CN" sz="3200" b="0" i="0" baseline="0" dirty="0" smtClean="0">
                <a:solidFill>
                  <a:srgbClr val="4A4A4A"/>
                </a:solidFill>
                <a:uFillTx/>
                <a:latin typeface="Times New Roman" panose="02020603050405020304" charset="0"/>
                <a:ea typeface="楷体" panose="02010609060101010101" pitchFamily="49" charset="-122"/>
                <a:cs typeface="+mn-cs"/>
              </a:rPr>
              <a:t>Critter caretaker</a:t>
            </a:r>
            <a:r>
              <a:rPr kumimoji="0" lang="zh-CN" altLang="en-US" sz="3200" b="0" i="0" u="none" strike="noStrike" kern="1200" cap="none" spc="0" normalizeH="0" baseline="0" dirty="0" smtClean="0">
                <a:solidFill>
                  <a:srgbClr val="4A4A4A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游戏简介</a:t>
            </a:r>
            <a:endParaRPr kumimoji="0" lang="zh-CN" altLang="en-US" sz="3200" b="0" i="0" u="none" strike="noStrike" kern="1200" cap="none" spc="0" normalizeH="0" baseline="0" dirty="0" smtClean="0">
              <a:solidFill>
                <a:srgbClr val="4A4A4A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0244" name="矩形 1"/>
          <p:cNvSpPr/>
          <p:nvPr/>
        </p:nvSpPr>
        <p:spPr>
          <a:xfrm>
            <a:off x="533400" y="1002030"/>
            <a:ext cx="8385175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69875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zh-CN" sz="2000" dirty="0">
                <a:latin typeface="+mn-ea"/>
              </a:rPr>
              <a:t>Cri</a:t>
            </a:r>
            <a:r>
              <a:rPr lang="en-US" altLang="zh-CN" sz="2000" dirty="0">
                <a:latin typeface="+mn-ea"/>
              </a:rPr>
              <a:t>tter </a:t>
            </a:r>
            <a:r>
              <a:rPr lang="zh-CN" altLang="zh-CN" sz="2000" dirty="0">
                <a:latin typeface="+mn-ea"/>
              </a:rPr>
              <a:t>Caret</a:t>
            </a:r>
            <a:r>
              <a:rPr lang="en-US" altLang="zh-CN" sz="2000" dirty="0">
                <a:latin typeface="+mn-ea"/>
              </a:rPr>
              <a:t>a</a:t>
            </a:r>
            <a:r>
              <a:rPr lang="zh-CN" altLang="zh-CN" sz="2000" dirty="0">
                <a:latin typeface="+mn-ea"/>
              </a:rPr>
              <a:t>ke</a:t>
            </a:r>
            <a:r>
              <a:rPr lang="en-US" altLang="zh-CN" sz="2000" dirty="0">
                <a:latin typeface="+mn-ea"/>
              </a:rPr>
              <a:t>r</a:t>
            </a:r>
            <a:r>
              <a:rPr lang="zh-CN" altLang="zh-CN" sz="2000" dirty="0">
                <a:latin typeface="+mn-ea"/>
              </a:rPr>
              <a:t>程序的功能是让用户照顾自己的虚拟宠物：</a:t>
            </a:r>
            <a:endParaRPr lang="zh-CN" altLang="zh-CN" sz="2000" dirty="0">
              <a:latin typeface="+mn-ea"/>
            </a:endParaRPr>
          </a:p>
          <a:p>
            <a:pPr marL="0" lvl="0" indent="269875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）</a:t>
            </a:r>
            <a:r>
              <a:rPr lang="zh-CN" altLang="zh-CN" sz="2000" dirty="0">
                <a:latin typeface="+mn-ea"/>
              </a:rPr>
              <a:t>需要给小动物起名。</a:t>
            </a:r>
            <a:endParaRPr lang="zh-CN" altLang="zh-CN" sz="2000" dirty="0">
              <a:latin typeface="+mn-ea"/>
            </a:endParaRPr>
          </a:p>
          <a:p>
            <a:pPr marL="0" lvl="0" indent="269875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）</a:t>
            </a:r>
            <a:r>
              <a:rPr lang="zh-CN" altLang="zh-CN" sz="2000" dirty="0">
                <a:latin typeface="+mn-ea"/>
              </a:rPr>
              <a:t>负责给小家伙喂好吃的，跟它一起玩，这样才能保持它的好心情。</a:t>
            </a:r>
            <a:endParaRPr lang="zh-CN" altLang="zh-CN" sz="2000" dirty="0">
              <a:latin typeface="+mn-ea"/>
            </a:endParaRPr>
          </a:p>
          <a:p>
            <a:pPr marL="0" lvl="0" indent="269875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+mn-ea"/>
              </a:rPr>
              <a:t>3</a:t>
            </a:r>
            <a:r>
              <a:rPr lang="zh-CN" altLang="en-US" sz="2000" dirty="0">
                <a:latin typeface="+mn-ea"/>
              </a:rPr>
              <a:t>）</a:t>
            </a:r>
            <a:r>
              <a:rPr lang="zh-CN" altLang="zh-CN" sz="2000" dirty="0">
                <a:latin typeface="+mn-ea"/>
              </a:rPr>
              <a:t>用户可以倾听小家伙的心声，从而了解它现在.高兴还是生气</a:t>
            </a:r>
            <a:endParaRPr lang="zh-CN" altLang="zh-CN" sz="2000" dirty="0"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672" y="180975"/>
            <a:ext cx="920354" cy="9239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194866" y="28893"/>
            <a:ext cx="4763135" cy="82994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marR="0" lvl="0" indent="-28575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0" lang="en-US" altLang="zh-CN" sz="3200" b="0" i="0" baseline="0" dirty="0" smtClean="0">
                <a:solidFill>
                  <a:srgbClr val="4A4A4A"/>
                </a:solidFill>
                <a:uFillTx/>
                <a:latin typeface="Times New Roman" panose="02020603050405020304" charset="0"/>
                <a:ea typeface="楷体" panose="02010609060101010101" pitchFamily="49" charset="-122"/>
                <a:cs typeface="+mn-cs"/>
              </a:rPr>
              <a:t>Critter caretaker</a:t>
            </a:r>
            <a:r>
              <a:rPr kumimoji="0" lang="zh-CN" altLang="en-US" sz="3200" b="0" i="0" u="none" strike="noStrike" kern="1200" cap="none" spc="0" normalizeH="0" baseline="0" dirty="0" smtClean="0">
                <a:solidFill>
                  <a:srgbClr val="4A4A4A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游戏简介</a:t>
            </a:r>
            <a:endParaRPr kumimoji="0" lang="zh-CN" altLang="en-US" sz="3200" b="0" i="0" u="none" strike="noStrike" kern="1200" cap="none" spc="0" normalizeH="0" baseline="0" dirty="0" smtClean="0">
              <a:solidFill>
                <a:srgbClr val="4A4A4A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703580" y="859155"/>
          <a:ext cx="3745865" cy="3155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2" imgW="4352925" imgH="3267075" progId="Paint.Picture">
                  <p:embed/>
                </p:oleObj>
              </mc:Choice>
              <mc:Fallback>
                <p:oleObj name="" r:id="rId2" imgW="4352925" imgH="326707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3580" y="859155"/>
                        <a:ext cx="3745865" cy="3155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4565650" y="859155"/>
          <a:ext cx="3689350" cy="3154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4" imgW="4352925" imgH="3333750" progId="Paint.Picture">
                  <p:embed/>
                </p:oleObj>
              </mc:Choice>
              <mc:Fallback>
                <p:oleObj name="" r:id="rId4" imgW="4352925" imgH="333375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65650" y="859155"/>
                        <a:ext cx="3689350" cy="3154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672" y="180975"/>
            <a:ext cx="920354" cy="9239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194866" y="28893"/>
            <a:ext cx="4550410" cy="82994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marR="0" lvl="0" indent="-28575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0" lang="zh-CN" altLang="en-US" sz="3200" b="0" i="0" u="none" strike="noStrike" kern="1200" cap="none" spc="0" normalizeH="0" baseline="0" dirty="0" smtClean="0">
                <a:solidFill>
                  <a:srgbClr val="4A4A4A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什么是面向对象的编程</a:t>
            </a:r>
            <a:endParaRPr kumimoji="0" lang="zh-CN" altLang="en-US" sz="3200" b="0" i="0" u="none" strike="noStrike" kern="1200" cap="none" spc="0" normalizeH="0" baseline="0" dirty="0" smtClean="0">
              <a:solidFill>
                <a:srgbClr val="4A4A4A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0244" name="矩形 1"/>
          <p:cNvSpPr/>
          <p:nvPr/>
        </p:nvSpPr>
        <p:spPr>
          <a:xfrm>
            <a:off x="42545" y="737235"/>
            <a:ext cx="8385175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69875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zh-CN" sz="2000" dirty="0">
                <a:latin typeface="+mn-ea"/>
              </a:rPr>
              <a:t>  </a:t>
            </a:r>
            <a:r>
              <a:rPr lang="en-US" altLang="zh-CN" sz="2000" dirty="0">
                <a:latin typeface="+mn-ea"/>
              </a:rPr>
              <a:t>OOP</a:t>
            </a:r>
            <a:r>
              <a:rPr lang="zh-CN" altLang="zh-CN" sz="2000" dirty="0">
                <a:latin typeface="+mn-ea"/>
              </a:rPr>
              <a:t>允许用户将真实世界中的对象表示为软件对象。跟真实世界的一样，软件对象也有特征（在</a:t>
            </a:r>
            <a:r>
              <a:rPr lang="en-US" altLang="zh-CN" sz="2000" dirty="0">
                <a:latin typeface="+mn-ea"/>
              </a:rPr>
              <a:t>OOP</a:t>
            </a:r>
            <a:r>
              <a:rPr lang="zh-CN" altLang="en-US" sz="2000" dirty="0">
                <a:latin typeface="+mn-ea"/>
              </a:rPr>
              <a:t>中，叫特性（</a:t>
            </a:r>
            <a:r>
              <a:rPr lang="en-US" altLang="zh-CN" sz="2000" dirty="0">
                <a:latin typeface="+mn-ea"/>
              </a:rPr>
              <a:t>attrib</a:t>
            </a:r>
            <a:r>
              <a:rPr lang="zh-CN" altLang="zh-CN" sz="2000" dirty="0">
                <a:latin typeface="+mn-ea"/>
              </a:rPr>
              <a:t>u</a:t>
            </a:r>
            <a:r>
              <a:rPr lang="en-US" altLang="zh-CN" sz="2000" dirty="0">
                <a:latin typeface="+mn-ea"/>
              </a:rPr>
              <a:t>te))</a:t>
            </a:r>
            <a:r>
              <a:rPr lang="zh-CN" altLang="zh-CN" sz="2000" dirty="0">
                <a:latin typeface="+mn-ea"/>
              </a:rPr>
              <a:t> 和行为（</a:t>
            </a:r>
            <a:r>
              <a:rPr lang="zh-CN" altLang="zh-CN" sz="2000" dirty="0">
                <a:latin typeface="+mn-ea"/>
                <a:sym typeface="+mn-ea"/>
              </a:rPr>
              <a:t>在</a:t>
            </a:r>
            <a:r>
              <a:rPr lang="en-US" altLang="zh-CN" sz="2000" dirty="0">
                <a:latin typeface="+mn-ea"/>
                <a:sym typeface="+mn-ea"/>
              </a:rPr>
              <a:t>OOP</a:t>
            </a:r>
            <a:r>
              <a:rPr lang="zh-CN" altLang="en-US" sz="2000" dirty="0">
                <a:latin typeface="+mn-ea"/>
                <a:sym typeface="+mn-ea"/>
              </a:rPr>
              <a:t>中，叫方法（</a:t>
            </a:r>
            <a:r>
              <a:rPr lang="en-US" altLang="zh-CN" sz="2000" dirty="0">
                <a:latin typeface="+mn-ea"/>
                <a:sym typeface="+mn-ea"/>
              </a:rPr>
              <a:t>method</a:t>
            </a:r>
            <a:r>
              <a:rPr lang="zh-CN" altLang="en-US" sz="2000" dirty="0">
                <a:latin typeface="+mn-ea"/>
                <a:sym typeface="+mn-ea"/>
              </a:rPr>
              <a:t>）</a:t>
            </a:r>
            <a:r>
              <a:rPr lang="en-US" altLang="zh-CN" sz="2000" dirty="0">
                <a:latin typeface="+mn-ea"/>
                <a:sym typeface="+mn-ea"/>
              </a:rPr>
              <a:t>,</a:t>
            </a:r>
            <a:r>
              <a:rPr lang="zh-CN" altLang="zh-CN" sz="2000" dirty="0">
                <a:latin typeface="+mn-ea"/>
                <a:sym typeface="+mn-ea"/>
              </a:rPr>
              <a:t>比如宇宙飞船对象，它的特性可以是位置或者重量，而方法则是移动和射击。</a:t>
            </a:r>
            <a:endParaRPr lang="zh-CN" altLang="zh-CN" sz="2000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65960" y="3075305"/>
            <a:ext cx="1008380" cy="575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对象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184910" y="3942080"/>
            <a:ext cx="1008380" cy="575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特性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689860" y="3942080"/>
            <a:ext cx="1008380" cy="575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413885" y="3401060"/>
            <a:ext cx="1008380" cy="575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类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271260" y="2675255"/>
            <a:ext cx="1008380" cy="575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对象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6271260" y="3366135"/>
            <a:ext cx="1008380" cy="575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对象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6271260" y="4090035"/>
            <a:ext cx="1008380" cy="575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对象</a:t>
            </a:r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9" name="直接连接符 8"/>
          <p:cNvCxnSpPr>
            <a:stCxn id="2" idx="2"/>
            <a:endCxn id="3" idx="0"/>
          </p:cNvCxnSpPr>
          <p:nvPr/>
        </p:nvCxnSpPr>
        <p:spPr>
          <a:xfrm flipH="1">
            <a:off x="1689100" y="3651250"/>
            <a:ext cx="781050" cy="290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2" idx="2"/>
            <a:endCxn id="4" idx="0"/>
          </p:cNvCxnSpPr>
          <p:nvPr/>
        </p:nvCxnSpPr>
        <p:spPr>
          <a:xfrm>
            <a:off x="2470150" y="3651250"/>
            <a:ext cx="723900" cy="290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3"/>
            <a:endCxn id="6" idx="1"/>
          </p:cNvCxnSpPr>
          <p:nvPr/>
        </p:nvCxnSpPr>
        <p:spPr>
          <a:xfrm flipV="1">
            <a:off x="5422265" y="2963545"/>
            <a:ext cx="848995" cy="725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3"/>
            <a:endCxn id="7" idx="1"/>
          </p:cNvCxnSpPr>
          <p:nvPr/>
        </p:nvCxnSpPr>
        <p:spPr>
          <a:xfrm flipV="1">
            <a:off x="5422265" y="3654425"/>
            <a:ext cx="848995" cy="34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8" idx="1"/>
          </p:cNvCxnSpPr>
          <p:nvPr/>
        </p:nvCxnSpPr>
        <p:spPr>
          <a:xfrm>
            <a:off x="5436235" y="3723640"/>
            <a:ext cx="835025" cy="654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245735" y="2851785"/>
            <a:ext cx="1025525" cy="399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  <a:uFillTx/>
              </a:rPr>
              <a:t>实例化</a:t>
            </a:r>
            <a:endParaRPr lang="zh-CN" altLang="en-US" sz="1400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672" y="180975"/>
            <a:ext cx="920354" cy="9239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194866" y="28893"/>
            <a:ext cx="4144010" cy="82994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marR="0" lvl="0" indent="-28575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0" lang="zh-CN" altLang="en-US" sz="3200" b="0" i="0" u="none" strike="noStrike" kern="1200" cap="none" spc="0" normalizeH="0" baseline="0" dirty="0" smtClean="0">
                <a:solidFill>
                  <a:srgbClr val="4A4A4A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创建类、方法和对象</a:t>
            </a:r>
            <a:endParaRPr kumimoji="0" lang="zh-CN" altLang="en-US" sz="3200" b="0" i="0" u="none" strike="noStrike" kern="1200" cap="none" spc="0" normalizeH="0" baseline="0" dirty="0" smtClean="0">
              <a:solidFill>
                <a:srgbClr val="4A4A4A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0244" name="矩形 1"/>
          <p:cNvSpPr/>
          <p:nvPr/>
        </p:nvSpPr>
        <p:spPr>
          <a:xfrm>
            <a:off x="651510" y="613410"/>
            <a:ext cx="615251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69875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  <a:uFillTx/>
                <a:latin typeface="Times New Roman" panose="02020603050405020304" charset="0"/>
              </a:rPr>
              <a:t>Simple Critter:</a:t>
            </a:r>
            <a:r>
              <a:rPr lang="zh-CN" altLang="zh-CN" sz="2000" dirty="0">
                <a:latin typeface="+mn-ea"/>
              </a:rPr>
              <a:t>一个宠物类，可以用</a:t>
            </a:r>
            <a:r>
              <a:rPr lang="en-US" altLang="zh-CN" sz="2000" dirty="0">
                <a:latin typeface="+mn-ea"/>
              </a:rPr>
              <a:t>Talk()</a:t>
            </a:r>
            <a:r>
              <a:rPr lang="zh-CN" altLang="en-US" sz="2000" dirty="0">
                <a:latin typeface="+mn-ea"/>
              </a:rPr>
              <a:t>打招呼</a:t>
            </a:r>
            <a:endParaRPr lang="zh-CN" altLang="en-US" sz="2000" dirty="0"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850" y="1166495"/>
            <a:ext cx="4613275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 Simple Critter</a:t>
            </a:r>
            <a:endParaRPr lang="zh-CN" altLang="en-US"/>
          </a:p>
          <a:p>
            <a:r>
              <a:rPr lang="zh-CN" altLang="en-US"/>
              <a:t># Demonstrates a basic class and object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class Critter(object):</a:t>
            </a:r>
            <a:endParaRPr lang="zh-CN" altLang="en-US"/>
          </a:p>
          <a:p>
            <a:r>
              <a:rPr lang="zh-CN" altLang="en-US"/>
              <a:t>    """A virtual pet"""</a:t>
            </a:r>
            <a:endParaRPr lang="zh-CN" altLang="en-US"/>
          </a:p>
          <a:p>
            <a:r>
              <a:rPr lang="zh-CN" altLang="en-US"/>
              <a:t>    def talk(self):</a:t>
            </a:r>
            <a:endParaRPr lang="zh-CN" altLang="en-US"/>
          </a:p>
          <a:p>
            <a:r>
              <a:rPr lang="zh-CN" altLang="en-US"/>
              <a:t>        print("Hi.  I'm an instance of class Critter.")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# main</a:t>
            </a:r>
            <a:endParaRPr lang="zh-CN" altLang="en-US"/>
          </a:p>
          <a:p>
            <a:r>
              <a:rPr lang="zh-CN" altLang="en-US"/>
              <a:t>crit = Critter()</a:t>
            </a:r>
            <a:endParaRPr lang="zh-CN" altLang="en-US"/>
          </a:p>
          <a:p>
            <a:r>
              <a:rPr lang="zh-CN" altLang="en-US"/>
              <a:t>crit.talk()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input("\n\nPress the enter key to exit.")</a:t>
            </a:r>
            <a:endParaRPr lang="zh-CN" altLang="en-US"/>
          </a:p>
        </p:txBody>
      </p:sp>
      <p:graphicFrame>
        <p:nvGraphicFramePr>
          <p:cNvPr id="3" name="对象 2"/>
          <p:cNvGraphicFramePr/>
          <p:nvPr/>
        </p:nvGraphicFramePr>
        <p:xfrm>
          <a:off x="5311775" y="1864360"/>
          <a:ext cx="3679825" cy="2573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2" imgW="3676650" imgH="2571750" progId="Paint.Picture">
                  <p:embed/>
                </p:oleObj>
              </mc:Choice>
              <mc:Fallback>
                <p:oleObj name="" r:id="rId2" imgW="3676650" imgH="2571750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11775" y="1864360"/>
                        <a:ext cx="3679825" cy="2573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1357313" y="-169227"/>
            <a:ext cx="309880" cy="3384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 sz="1605"/>
          </a:p>
        </p:txBody>
      </p:sp>
      <p:sp>
        <p:nvSpPr>
          <p:cNvPr id="4101" name="内容占位符 2"/>
          <p:cNvSpPr>
            <a:spLocks noGrp="1"/>
          </p:cNvSpPr>
          <p:nvPr>
            <p:ph idx="1"/>
          </p:nvPr>
        </p:nvSpPr>
        <p:spPr>
          <a:xfrm>
            <a:off x="457200" y="943610"/>
            <a:ext cx="8523605" cy="4179570"/>
          </a:xfrm>
        </p:spPr>
        <p:txBody>
          <a:bodyPr>
            <a:normAutofit fontScale="90000"/>
          </a:bodyPr>
          <a:lstStyle/>
          <a:p>
            <a:pPr marL="0" indent="0">
              <a:buFontTx/>
              <a:buNone/>
            </a:pPr>
            <a:r>
              <a:rPr lang="en-US" altLang="zh-CN" sz="2400" dirty="0" smtClean="0">
                <a:latin typeface="+mj-ea"/>
                <a:ea typeface="+mj-ea"/>
              </a:rPr>
              <a:t>   </a:t>
            </a:r>
            <a:r>
              <a:rPr lang="zh-CN" altLang="en-US" sz="2400" dirty="0" smtClean="0">
                <a:latin typeface="+mj-ea"/>
                <a:ea typeface="+mj-ea"/>
              </a:rPr>
              <a:t>class Critter(object):</a:t>
            </a:r>
            <a:endParaRPr lang="zh-CN" altLang="en-US" sz="240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endParaRPr lang="zh-CN" altLang="en-US" sz="240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endParaRPr lang="zh-CN" altLang="en-US" sz="240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r>
              <a:rPr lang="zh-CN" altLang="en-US" sz="2400" dirty="0" smtClean="0">
                <a:latin typeface="+mj-ea"/>
                <a:ea typeface="+mj-ea"/>
              </a:rPr>
              <a:t>    def talk(self):</a:t>
            </a:r>
            <a:endParaRPr lang="zh-CN" altLang="en-US" sz="240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r>
              <a:rPr lang="zh-CN" altLang="en-US" sz="2400" dirty="0" smtClean="0">
                <a:latin typeface="+mj-ea"/>
                <a:ea typeface="+mj-ea"/>
              </a:rPr>
              <a:t>        print("Hi.  I'm an instance of class Critter.")</a:t>
            </a:r>
            <a:endParaRPr lang="zh-CN" altLang="en-US" sz="240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endParaRPr lang="zh-CN" altLang="en-US" sz="2400" dirty="0" smtClean="0">
              <a:latin typeface="+mj-ea"/>
              <a:ea typeface="+mj-ea"/>
            </a:endParaRPr>
          </a:p>
          <a:p>
            <a:pPr>
              <a:buFont typeface="Wingdings" panose="05000000000000000000" charset="0"/>
              <a:buChar char=""/>
            </a:pPr>
            <a:r>
              <a:rPr lang="zh-CN" altLang="en-US" sz="2400" dirty="0" smtClean="0">
                <a:latin typeface="+mj-ea"/>
                <a:ea typeface="+mj-ea"/>
              </a:rPr>
              <a:t>在</a:t>
            </a:r>
            <a:r>
              <a:rPr lang="en-US" altLang="zh-CN" sz="2400" dirty="0" smtClean="0">
                <a:latin typeface="+mj-ea"/>
                <a:ea typeface="+mj-ea"/>
              </a:rPr>
              <a:t>class</a:t>
            </a:r>
            <a:r>
              <a:rPr lang="zh-CN" altLang="en-US" sz="2400" dirty="0" smtClean="0">
                <a:latin typeface="+mj-ea"/>
                <a:ea typeface="+mj-ea"/>
              </a:rPr>
              <a:t>中缩格，表示是对象的方法，而不是独立的函数。</a:t>
            </a:r>
            <a:endParaRPr lang="zh-CN" altLang="en-US" sz="2400" dirty="0" smtClean="0">
              <a:latin typeface="+mj-ea"/>
              <a:ea typeface="+mj-ea"/>
            </a:endParaRPr>
          </a:p>
          <a:p>
            <a:pPr>
              <a:buFont typeface="Wingdings" panose="05000000000000000000" charset="0"/>
              <a:buChar char=""/>
            </a:pPr>
            <a:r>
              <a:rPr lang="zh-CN" altLang="en-US" sz="2400" dirty="0" smtClean="0">
                <a:latin typeface="+mj-ea"/>
                <a:ea typeface="+mj-ea"/>
              </a:rPr>
              <a:t>任何实例方法（也就是同一个类的所有对象都拥有的那种方法）都</a:t>
            </a:r>
            <a:r>
              <a:rPr lang="zh-CN" altLang="en-US" sz="2400" dirty="0" smtClean="0">
                <a:solidFill>
                  <a:srgbClr val="FF0000"/>
                </a:solidFill>
                <a:latin typeface="+mj-ea"/>
                <a:ea typeface="+mj-ea"/>
              </a:rPr>
              <a:t>必须</a:t>
            </a:r>
            <a:r>
              <a:rPr lang="zh-CN" altLang="en-US" sz="2400" dirty="0" smtClean="0">
                <a:latin typeface="+mj-ea"/>
                <a:ea typeface="+mj-ea"/>
              </a:rPr>
              <a:t>有一个特殊的第一参数通常叫作</a:t>
            </a:r>
            <a:r>
              <a:rPr lang="en-US" altLang="zh-CN" sz="2400" dirty="0" smtClean="0">
                <a:latin typeface="+mj-ea"/>
                <a:ea typeface="+mj-ea"/>
              </a:rPr>
              <a:t>s</a:t>
            </a:r>
            <a:r>
              <a:rPr lang="zh-CN" altLang="en-US" sz="2400" dirty="0" smtClean="0">
                <a:latin typeface="+mj-ea"/>
                <a:ea typeface="+mj-ea"/>
              </a:rPr>
              <a:t>elf。该参数使方法能够访问它所属的对象。</a:t>
            </a:r>
            <a:endParaRPr lang="zh-CN" altLang="en-US" sz="2400" dirty="0" smtClean="0">
              <a:latin typeface="+mj-ea"/>
              <a:ea typeface="+mj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25A308-C3FD-4670-B331-E5A3DF2C38F8}" type="slidenum">
              <a:rPr lang="en-US" altLang="zh-CN" sz="1070" smtClean="0"/>
            </a:fld>
            <a:endParaRPr lang="en-US" altLang="zh-CN" sz="1070"/>
          </a:p>
        </p:txBody>
      </p:sp>
      <p:sp>
        <p:nvSpPr>
          <p:cNvPr id="4" name="TextBox 3"/>
          <p:cNvSpPr txBox="1"/>
          <p:nvPr/>
        </p:nvSpPr>
        <p:spPr>
          <a:xfrm>
            <a:off x="208280" y="21590"/>
            <a:ext cx="56019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3600" dirty="0" smtClean="0">
                <a:solidFill>
                  <a:srgbClr val="4A4A4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定义类和方法</a:t>
            </a:r>
            <a:endParaRPr lang="zh-CN" altLang="en-US" sz="3600" dirty="0" smtClean="0">
              <a:solidFill>
                <a:srgbClr val="4A4A4A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4575" y="1609725"/>
            <a:ext cx="935990" cy="288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uFillTx/>
              </a:rPr>
              <a:t>关键字</a:t>
            </a:r>
            <a:endParaRPr lang="zh-CN" altLang="en-US">
              <a:solidFill>
                <a:schemeClr val="tx1"/>
              </a:solidFill>
              <a:uFillTx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 flipV="1">
            <a:off x="1475740" y="1347470"/>
            <a:ext cx="100330" cy="280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2422525" y="1609725"/>
            <a:ext cx="185928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uFillTx/>
              </a:rPr>
              <a:t>类名（最好大写）</a:t>
            </a:r>
            <a:endParaRPr lang="en-US" altLang="zh-CN">
              <a:solidFill>
                <a:schemeClr val="tx1"/>
              </a:solidFill>
              <a:uFillTx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H="1" flipV="1">
            <a:off x="2411730" y="1347470"/>
            <a:ext cx="648335" cy="288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281805" y="1628140"/>
            <a:ext cx="304673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uFillTx/>
              </a:rPr>
              <a:t>基于最基本的内建类型</a:t>
            </a:r>
            <a:endParaRPr lang="zh-CN" altLang="en-US">
              <a:solidFill>
                <a:schemeClr val="tx1"/>
              </a:solidFill>
              <a:uFillTx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H="1" flipV="1">
            <a:off x="3636010" y="1275715"/>
            <a:ext cx="2607945" cy="334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50545" y="3035300"/>
            <a:ext cx="935990" cy="288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uFillTx/>
              </a:rPr>
              <a:t>缩格</a:t>
            </a:r>
            <a:endParaRPr lang="zh-CN" altLang="en-US">
              <a:solidFill>
                <a:schemeClr val="tx1"/>
              </a:solidFill>
              <a:uFillTx/>
            </a:endParaRPr>
          </a:p>
        </p:txBody>
      </p:sp>
      <p:cxnSp>
        <p:nvCxnSpPr>
          <p:cNvPr id="12" name="直接箭头连接符 11"/>
          <p:cNvCxnSpPr>
            <a:stCxn id="11" idx="0"/>
          </p:cNvCxnSpPr>
          <p:nvPr/>
        </p:nvCxnSpPr>
        <p:spPr>
          <a:xfrm flipH="1" flipV="1">
            <a:off x="827405" y="2452370"/>
            <a:ext cx="191135" cy="582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486535" y="3035300"/>
            <a:ext cx="935990" cy="288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uFillTx/>
              </a:rPr>
              <a:t>关键字</a:t>
            </a:r>
            <a:endParaRPr lang="zh-CN" altLang="en-US">
              <a:solidFill>
                <a:schemeClr val="tx1"/>
              </a:solidFill>
              <a:uFillTx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H="1" flipV="1">
            <a:off x="1357630" y="2491740"/>
            <a:ext cx="575945" cy="504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840990" y="3035300"/>
            <a:ext cx="1567180" cy="288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uFillTx/>
              </a:rPr>
              <a:t>第一参数</a:t>
            </a:r>
            <a:endParaRPr lang="zh-CN" altLang="en-US">
              <a:solidFill>
                <a:schemeClr val="tx1"/>
              </a:solidFill>
              <a:uFillTx/>
            </a:endParaRPr>
          </a:p>
        </p:txBody>
      </p:sp>
      <p:cxnSp>
        <p:nvCxnSpPr>
          <p:cNvPr id="16" name="直接箭头连接符 15"/>
          <p:cNvCxnSpPr>
            <a:stCxn id="15" idx="0"/>
          </p:cNvCxnSpPr>
          <p:nvPr/>
        </p:nvCxnSpPr>
        <p:spPr>
          <a:xfrm flipH="1" flipV="1">
            <a:off x="2721610" y="2491740"/>
            <a:ext cx="902970" cy="543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1357313" y="-169227"/>
            <a:ext cx="309880" cy="3384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 sz="1605"/>
          </a:p>
        </p:txBody>
      </p:sp>
      <p:sp>
        <p:nvSpPr>
          <p:cNvPr id="4101" name="内容占位符 2"/>
          <p:cNvSpPr>
            <a:spLocks noGrp="1"/>
          </p:cNvSpPr>
          <p:nvPr>
            <p:ph idx="1"/>
          </p:nvPr>
        </p:nvSpPr>
        <p:spPr>
          <a:xfrm>
            <a:off x="457200" y="943610"/>
            <a:ext cx="8523605" cy="4179570"/>
          </a:xfrm>
        </p:spPr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altLang="zh-CN" sz="2400" dirty="0" smtClean="0">
                <a:latin typeface="+mj-ea"/>
                <a:ea typeface="+mj-ea"/>
              </a:rPr>
              <a:t>       </a:t>
            </a:r>
            <a:r>
              <a:rPr lang="zh-CN" altLang="en-US" sz="2400" dirty="0" smtClean="0">
                <a:latin typeface="+mj-ea"/>
                <a:ea typeface="+mj-ea"/>
              </a:rPr>
              <a:t> crit = Critter()</a:t>
            </a:r>
            <a:endParaRPr sz="240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endParaRPr lang="zh-CN" altLang="en-US" sz="2400" dirty="0" smtClean="0">
              <a:latin typeface="+mj-ea"/>
              <a:ea typeface="+mj-ea"/>
            </a:endParaRPr>
          </a:p>
          <a:p>
            <a:pPr>
              <a:buFont typeface="Wingdings" panose="05000000000000000000" charset="0"/>
              <a:buChar char=""/>
            </a:pPr>
            <a:r>
              <a:rPr lang="zh-CN" altLang="en-US" sz="2000" dirty="0" smtClean="0">
                <a:latin typeface="+mj-ea"/>
                <a:ea typeface="+mj-ea"/>
              </a:rPr>
              <a:t>创建Crittcr类的一个新对象，并将其赋值给了变量</a:t>
            </a:r>
            <a:r>
              <a:rPr lang="en-US" altLang="zh-CN" sz="2000" dirty="0" smtClean="0">
                <a:latin typeface="+mj-ea"/>
                <a:ea typeface="+mj-ea"/>
              </a:rPr>
              <a:t>crit,</a:t>
            </a:r>
            <a:r>
              <a:rPr lang="zh-CN" altLang="en-US" sz="2000" dirty="0" smtClean="0">
                <a:latin typeface="+mj-ea"/>
                <a:ea typeface="+mj-ea"/>
                <a:sym typeface="+mn-ea"/>
              </a:rPr>
              <a:t>在创建新对象时，</a:t>
            </a:r>
            <a:r>
              <a:rPr lang="zh-CN" altLang="en-US" sz="2000" dirty="0" smtClean="0">
                <a:latin typeface="+mj-ea"/>
                <a:ea typeface="+mj-ea"/>
              </a:rPr>
              <a:t>赋值语句中类名Cri</a:t>
            </a:r>
            <a:r>
              <a:rPr lang="en-US" altLang="zh-CN" sz="2000" dirty="0" smtClean="0">
                <a:latin typeface="+mj-ea"/>
                <a:ea typeface="+mj-ea"/>
              </a:rPr>
              <a:t>tte</a:t>
            </a:r>
            <a:r>
              <a:rPr lang="zh-CN" altLang="en-US" sz="2000" dirty="0" smtClean="0">
                <a:latin typeface="+mj-ea"/>
                <a:ea typeface="+mj-ea"/>
              </a:rPr>
              <a:t>r后面</a:t>
            </a:r>
            <a:r>
              <a:rPr lang="zh-CN" altLang="en-US" sz="2000" dirty="0" smtClean="0">
                <a:solidFill>
                  <a:srgbClr val="FF0000"/>
                </a:solidFill>
                <a:latin typeface="+mj-ea"/>
                <a:ea typeface="+mj-ea"/>
              </a:rPr>
              <a:t>必须</a:t>
            </a:r>
            <a:r>
              <a:rPr lang="zh-CN" altLang="en-US" sz="2000" dirty="0" smtClean="0">
                <a:latin typeface="+mj-ea"/>
                <a:ea typeface="+mj-ea"/>
              </a:rPr>
              <a:t>带上圆括号。</a:t>
            </a:r>
            <a:endParaRPr lang="zh-CN" altLang="en-US" sz="2000" dirty="0" smtClean="0">
              <a:latin typeface="+mj-ea"/>
              <a:ea typeface="+mj-ea"/>
            </a:endParaRPr>
          </a:p>
          <a:p>
            <a:pPr>
              <a:buFont typeface="Wingdings" panose="05000000000000000000" charset="0"/>
              <a:buChar char=""/>
            </a:pPr>
            <a:endParaRPr lang="zh-CN" altLang="en-US" sz="2000" dirty="0" smtClean="0">
              <a:latin typeface="+mj-ea"/>
              <a:ea typeface="+mj-ea"/>
            </a:endParaRPr>
          </a:p>
          <a:p>
            <a:pPr marL="0" algn="l">
              <a:buFontTx/>
              <a:buNone/>
            </a:pPr>
            <a:r>
              <a:rPr lang="zh-CN" altLang="en-US" sz="2400" dirty="0" smtClean="0">
                <a:latin typeface="+mj-ea"/>
                <a:ea typeface="+mj-ea"/>
              </a:rPr>
              <a:t>        crit.talk()</a:t>
            </a:r>
            <a:endParaRPr lang="zh-CN" altLang="en-US" sz="2400" dirty="0" smtClean="0">
              <a:latin typeface="+mj-ea"/>
              <a:ea typeface="+mj-ea"/>
            </a:endParaRPr>
          </a:p>
          <a:p>
            <a:pPr marL="0" algn="l">
              <a:buFontTx/>
              <a:buNone/>
            </a:pPr>
            <a:endParaRPr lang="zh-CN" altLang="en-US" sz="2400" dirty="0" smtClean="0">
              <a:latin typeface="+mj-ea"/>
              <a:ea typeface="+mj-ea"/>
            </a:endParaRPr>
          </a:p>
          <a:p>
            <a:pPr algn="l">
              <a:buFont typeface="Wingdings" panose="05000000000000000000" charset="0"/>
              <a:buChar char=""/>
            </a:pPr>
            <a:r>
              <a:rPr lang="zh-CN" altLang="en-US" sz="2000" dirty="0" smtClean="0">
                <a:latin typeface="+mj-ea"/>
                <a:ea typeface="+mj-ea"/>
              </a:rPr>
              <a:t>调用赋值给crit的Critter对象的talk()方法,打印:Hi.  I'm an instance of class Critter.</a:t>
            </a:r>
            <a:endParaRPr lang="zh-CN" altLang="en-US" sz="2000" dirty="0" smtClean="0">
              <a:latin typeface="+mj-ea"/>
              <a:ea typeface="+mj-ea"/>
            </a:endParaRPr>
          </a:p>
          <a:p>
            <a:pPr algn="l">
              <a:buFont typeface="Wingdings" panose="05000000000000000000" charset="0"/>
              <a:buChar char=""/>
            </a:pPr>
            <a:endParaRPr lang="zh-CN" altLang="en-US" sz="2000" dirty="0" smtClean="0">
              <a:latin typeface="+mj-ea"/>
              <a:ea typeface="+mj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25A308-C3FD-4670-B331-E5A3DF2C38F8}" type="slidenum">
              <a:rPr lang="en-US" altLang="zh-CN" sz="1070" smtClean="0"/>
            </a:fld>
            <a:endParaRPr lang="en-US" altLang="zh-CN" sz="1070"/>
          </a:p>
        </p:txBody>
      </p:sp>
      <p:sp>
        <p:nvSpPr>
          <p:cNvPr id="4" name="TextBox 3"/>
          <p:cNvSpPr txBox="1"/>
          <p:nvPr/>
        </p:nvSpPr>
        <p:spPr>
          <a:xfrm>
            <a:off x="208280" y="21590"/>
            <a:ext cx="56019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3600" dirty="0" smtClean="0">
                <a:solidFill>
                  <a:srgbClr val="4A4A4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实例化对象和调用方法</a:t>
            </a:r>
            <a:endParaRPr lang="zh-CN" altLang="en-US" sz="3600" dirty="0" smtClean="0">
              <a:solidFill>
                <a:srgbClr val="4A4A4A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09675" y="1491615"/>
            <a:ext cx="770255" cy="339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uFillTx/>
              </a:rPr>
              <a:t>变量</a:t>
            </a:r>
            <a:endParaRPr lang="zh-CN" altLang="en-US">
              <a:solidFill>
                <a:schemeClr val="tx1"/>
              </a:solidFill>
              <a:uFillTx/>
            </a:endParaRPr>
          </a:p>
        </p:txBody>
      </p:sp>
      <p:cxnSp>
        <p:nvCxnSpPr>
          <p:cNvPr id="5" name="直接箭头连接符 4"/>
          <p:cNvCxnSpPr>
            <a:stCxn id="3" idx="0"/>
          </p:cNvCxnSpPr>
          <p:nvPr/>
        </p:nvCxnSpPr>
        <p:spPr>
          <a:xfrm flipV="1">
            <a:off x="1595120" y="1275715"/>
            <a:ext cx="384810" cy="215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2422525" y="1491615"/>
            <a:ext cx="817880" cy="39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uFillTx/>
              </a:rPr>
              <a:t>赋值</a:t>
            </a:r>
            <a:endParaRPr lang="zh-CN" altLang="en-US">
              <a:solidFill>
                <a:schemeClr val="tx1"/>
              </a:solidFill>
              <a:uFillTx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H="1" flipV="1">
            <a:off x="2628265" y="1203960"/>
            <a:ext cx="289560" cy="325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153410" y="1492250"/>
            <a:ext cx="1311910" cy="338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uFillTx/>
              </a:rPr>
              <a:t>创建对象</a:t>
            </a:r>
            <a:endParaRPr lang="zh-CN" altLang="en-US">
              <a:solidFill>
                <a:schemeClr val="tx1"/>
              </a:solidFill>
              <a:uFillTx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H="1" flipV="1">
            <a:off x="3240405" y="1296670"/>
            <a:ext cx="539750" cy="194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211705" y="3373120"/>
            <a:ext cx="1147445" cy="39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uFillTx/>
              </a:rPr>
              <a:t>点运算符</a:t>
            </a:r>
            <a:endParaRPr lang="zh-CN" altLang="en-US">
              <a:solidFill>
                <a:schemeClr val="tx1"/>
              </a:solidFill>
              <a:uFillTx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85215" y="3373120"/>
            <a:ext cx="1019175" cy="39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uFillTx/>
              </a:rPr>
              <a:t>对象名</a:t>
            </a:r>
            <a:endParaRPr lang="zh-CN" altLang="en-US">
              <a:solidFill>
                <a:schemeClr val="tx1"/>
              </a:solidFill>
              <a:uFillTx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359150" y="3373120"/>
            <a:ext cx="1680845" cy="39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uFillTx/>
              </a:rPr>
              <a:t>对象的方法</a:t>
            </a:r>
            <a:endParaRPr lang="zh-CN" altLang="en-US">
              <a:solidFill>
                <a:schemeClr val="tx1"/>
              </a:solidFill>
              <a:uFillTx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 flipV="1">
            <a:off x="2915920" y="3220085"/>
            <a:ext cx="1296035" cy="227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 flipV="1">
            <a:off x="2422525" y="3171190"/>
            <a:ext cx="277495" cy="264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1667510" y="3231515"/>
            <a:ext cx="384810" cy="215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1357313" y="-169227"/>
            <a:ext cx="309880" cy="3384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 sz="1605"/>
          </a:p>
        </p:txBody>
      </p:sp>
      <p:sp>
        <p:nvSpPr>
          <p:cNvPr id="4101" name="内容占位符 2"/>
          <p:cNvSpPr>
            <a:spLocks noGrp="1"/>
          </p:cNvSpPr>
          <p:nvPr>
            <p:ph idx="1"/>
          </p:nvPr>
        </p:nvSpPr>
        <p:spPr>
          <a:xfrm>
            <a:off x="457200" y="943610"/>
            <a:ext cx="8523605" cy="4179570"/>
          </a:xfrm>
        </p:spPr>
        <p:txBody>
          <a:bodyPr>
            <a:normAutofit lnSpcReduction="10000"/>
          </a:bodyPr>
          <a:lstStyle/>
          <a:p>
            <a:pPr marL="0" indent="0">
              <a:buFontTx/>
              <a:buNone/>
            </a:pPr>
            <a:r>
              <a:rPr lang="en-US" altLang="zh-CN" sz="2400" dirty="0" smtClean="0">
                <a:latin typeface="+mj-ea"/>
                <a:ea typeface="+mj-ea"/>
              </a:rPr>
              <a:t>    </a:t>
            </a:r>
            <a:r>
              <a:rPr lang="zh-CN" altLang="en-US" sz="2000" dirty="0" smtClean="0">
                <a:latin typeface="+mj-ea"/>
                <a:ea typeface="+mj-ea"/>
              </a:rPr>
              <a:t>除了创</a:t>
            </a:r>
            <a:r>
              <a:rPr lang="en-US" altLang="zh-CN" sz="2000" dirty="0" smtClean="0">
                <a:latin typeface="+mj-ea"/>
                <a:ea typeface="+mj-ea"/>
              </a:rPr>
              <a:t>建方法</a:t>
            </a:r>
            <a:r>
              <a:rPr lang="zh-CN" altLang="en-US" sz="2000" dirty="0" smtClean="0">
                <a:latin typeface="+mj-ea"/>
                <a:ea typeface="+mj-ea"/>
              </a:rPr>
              <a:t>如</a:t>
            </a:r>
            <a:r>
              <a:rPr lang="en-US" altLang="zh-CN" sz="2000" dirty="0" smtClean="0">
                <a:latin typeface="+mj-ea"/>
                <a:ea typeface="+mj-ea"/>
              </a:rPr>
              <a:t>Talk()。还有一种被称为构造器(constructor)的特殊方法,在新对象被创建之后，它马</a:t>
            </a:r>
            <a:r>
              <a:rPr lang="zh-CN" altLang="en-US" sz="2000" dirty="0" smtClean="0">
                <a:latin typeface="+mj-ea"/>
                <a:ea typeface="+mj-ea"/>
              </a:rPr>
              <a:t>上</a:t>
            </a:r>
            <a:r>
              <a:rPr lang="en-US" altLang="zh-CN" sz="2000" dirty="0" smtClean="0">
                <a:latin typeface="+mj-ea"/>
                <a:ea typeface="+mj-ea"/>
              </a:rPr>
              <a:t>就会被自动调用。创建类的时候经常都会需要写这么一个。构造器方法通常用于设置对象的初始值</a:t>
            </a:r>
            <a:r>
              <a:rPr lang="zh-CN" altLang="en-US" sz="2000" dirty="0" smtClean="0">
                <a:latin typeface="+mj-ea"/>
                <a:ea typeface="+mj-ea"/>
              </a:rPr>
              <a:t>。</a:t>
            </a:r>
            <a:endParaRPr lang="zh-CN" altLang="en-US" sz="200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r>
              <a:rPr lang="en-US" altLang="zh-CN" sz="2000" dirty="0" smtClean="0">
                <a:latin typeface="+mj-ea"/>
                <a:ea typeface="+mj-ea"/>
              </a:rPr>
              <a:t>Constructo</a:t>
            </a:r>
            <a:r>
              <a:rPr lang="zh-CN" altLang="en-US" sz="2000" dirty="0" smtClean="0">
                <a:latin typeface="+mj-ea"/>
                <a:ea typeface="+mj-ea"/>
              </a:rPr>
              <a:t>r </a:t>
            </a:r>
            <a:r>
              <a:rPr lang="en-US" altLang="zh-CN" sz="2000" dirty="0" smtClean="0">
                <a:latin typeface="+mj-ea"/>
                <a:ea typeface="+mj-ea"/>
              </a:rPr>
              <a:t>Critter</a:t>
            </a:r>
            <a:r>
              <a:rPr lang="zh-CN" altLang="en-US" sz="2000" dirty="0" smtClean="0">
                <a:latin typeface="+mj-ea"/>
                <a:ea typeface="+mj-ea"/>
              </a:rPr>
              <a:t>程序定义了一个新的Crioter类，它含有一个简单的构造器方法。</a:t>
            </a:r>
            <a:endParaRPr lang="zh-CN" altLang="en-US" sz="200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endParaRPr lang="zh-CN" altLang="en-US" sz="2000" dirty="0" smtClean="0">
              <a:latin typeface="+mj-ea"/>
              <a:ea typeface="+mj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25A308-C3FD-4670-B331-E5A3DF2C38F8}" type="slidenum">
              <a:rPr lang="en-US" altLang="zh-CN" sz="1070" smtClean="0"/>
            </a:fld>
            <a:endParaRPr lang="en-US" altLang="zh-CN" sz="1070"/>
          </a:p>
        </p:txBody>
      </p:sp>
      <p:sp>
        <p:nvSpPr>
          <p:cNvPr id="10" name="文本框 9"/>
          <p:cNvSpPr txBox="1"/>
          <p:nvPr/>
        </p:nvSpPr>
        <p:spPr>
          <a:xfrm>
            <a:off x="397510" y="113665"/>
            <a:ext cx="251841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marR="0" lvl="0" indent="-28575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3200" dirty="0" smtClean="0">
                <a:solidFill>
                  <a:srgbClr val="4A4A4A"/>
                </a:solidFill>
                <a:uFillTx/>
                <a:latin typeface="Times New Roman" panose="02020603050405020304" charset="0"/>
                <a:ea typeface="楷体" panose="02010609060101010101" pitchFamily="49" charset="-122"/>
              </a:rPr>
              <a:t>使用构造器</a:t>
            </a:r>
            <a:endParaRPr lang="en-US" altLang="zh-CN" sz="3200" dirty="0" smtClean="0">
              <a:solidFill>
                <a:srgbClr val="4A4A4A"/>
              </a:solidFill>
              <a:uFillTx/>
              <a:latin typeface="Times New Roman" panose="02020603050405020304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6923</Words>
  <Application>WPS 演示</Application>
  <PresentationFormat>全屏显示(16:9)</PresentationFormat>
  <Paragraphs>469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27</vt:i4>
      </vt:variant>
    </vt:vector>
  </HeadingPairs>
  <TitlesOfParts>
    <vt:vector size="48" baseType="lpstr">
      <vt:lpstr>Arial</vt:lpstr>
      <vt:lpstr>宋体</vt:lpstr>
      <vt:lpstr>Wingdings</vt:lpstr>
      <vt:lpstr>幼圆</vt:lpstr>
      <vt:lpstr>华文细黑</vt:lpstr>
      <vt:lpstr>华文楷体</vt:lpstr>
      <vt:lpstr>Times New Roman</vt:lpstr>
      <vt:lpstr>楷体</vt:lpstr>
      <vt:lpstr>Wingdings</vt:lpstr>
      <vt:lpstr>Calibri</vt:lpstr>
      <vt:lpstr>微软雅黑</vt:lpstr>
      <vt:lpstr>Arial Unicode MS</vt:lpstr>
      <vt:lpstr>Office Theme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Godfrey-wanke</dc:creator>
  <cp:lastModifiedBy>Administrator</cp:lastModifiedBy>
  <cp:revision>56</cp:revision>
  <dcterms:created xsi:type="dcterms:W3CDTF">2016-03-11T02:29:00Z</dcterms:created>
  <dcterms:modified xsi:type="dcterms:W3CDTF">2017-12-19T14:27:16Z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