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9"/>
  </p:notesMasterIdLst>
  <p:handoutMasterIdLst>
    <p:handoutMasterId r:id="rId10"/>
  </p:handoutMasterIdLst>
  <p:sldIdLst>
    <p:sldId id="260" r:id="rId2"/>
    <p:sldId id="336" r:id="rId3"/>
    <p:sldId id="337" r:id="rId4"/>
    <p:sldId id="338" r:id="rId5"/>
    <p:sldId id="340" r:id="rId6"/>
    <p:sldId id="339" r:id="rId7"/>
    <p:sldId id="263" r:id="rId8"/>
  </p:sldIdLst>
  <p:sldSz cx="12192000" cy="6858000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taro miura" initials="k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FE5"/>
    <a:srgbClr val="B7DEE8"/>
    <a:srgbClr val="30DC9A"/>
    <a:srgbClr val="FCD5B5"/>
    <a:srgbClr val="C3D69B"/>
    <a:srgbClr val="93E12B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13" autoAdjust="0"/>
    <p:restoredTop sz="96197" autoAdjust="0"/>
  </p:normalViewPr>
  <p:slideViewPr>
    <p:cSldViewPr>
      <p:cViewPr varScale="1">
        <p:scale>
          <a:sx n="148" d="100"/>
          <a:sy n="148" d="100"/>
        </p:scale>
        <p:origin x="126" y="114"/>
      </p:cViewPr>
      <p:guideLst>
        <p:guide orient="horz" pos="120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10776"/>
    </p:cViewPr>
  </p:sorterViewPr>
  <p:notesViewPr>
    <p:cSldViewPr showGuides="1">
      <p:cViewPr varScale="1">
        <p:scale>
          <a:sx n="111" d="100"/>
          <a:sy n="111" d="100"/>
        </p:scale>
        <p:origin x="5328" y="2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529" cy="497524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082" y="0"/>
            <a:ext cx="2950529" cy="497524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r">
              <a:defRPr sz="1200"/>
            </a:lvl1pPr>
          </a:lstStyle>
          <a:p>
            <a:fld id="{81A7B222-11F7-45EA-928D-B371A88A6556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41814"/>
            <a:ext cx="2950529" cy="497524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082" y="9441814"/>
            <a:ext cx="2950529" cy="497524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r">
              <a:defRPr sz="1200"/>
            </a:lvl1pPr>
          </a:lstStyle>
          <a:p>
            <a:fld id="{13BAB31E-AD6B-427B-A568-37E4A6B34D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6897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786" cy="496967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9" y="0"/>
            <a:ext cx="2949786" cy="496967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r">
              <a:defRPr sz="1200"/>
            </a:lvl1pPr>
          </a:lstStyle>
          <a:p>
            <a:fld id="{44A5EAD5-3AE8-4152-B1CE-5735578DA91E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6125"/>
            <a:ext cx="662622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9" tIns="45779" rIns="91559" bIns="45779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</p:spPr>
        <p:txBody>
          <a:bodyPr vert="horz" lIns="91559" tIns="45779" rIns="91559" bIns="45779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786" cy="496967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9" y="9440646"/>
            <a:ext cx="2949786" cy="496967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r">
              <a:defRPr sz="1200"/>
            </a:lvl1pPr>
          </a:lstStyle>
          <a:p>
            <a:fld id="{31A1D51A-30B5-47FB-9F6F-5332A2DD17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8887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会社フリー_表紙">
    <p:bg>
      <p:bgPr>
        <a:pattFill prst="dkHorz">
          <a:fgClr>
            <a:schemeClr val="tx1">
              <a:lumMod val="85000"/>
              <a:lumOff val="15000"/>
            </a:schemeClr>
          </a:fgClr>
          <a:bgClr>
            <a:schemeClr val="tx1">
              <a:lumMod val="95000"/>
              <a:lumOff val="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D7192FE-299C-4A82-B831-88CC3C54B8B3}"/>
              </a:ext>
            </a:extLst>
          </p:cNvPr>
          <p:cNvSpPr/>
          <p:nvPr userDrawn="1"/>
        </p:nvSpPr>
        <p:spPr>
          <a:xfrm>
            <a:off x="527382" y="2348881"/>
            <a:ext cx="11137237" cy="15841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kumimoji="1" lang="ja-JP" altLang="en-US" sz="180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5A6494C7-5FD5-4588-BBF4-035F07D6785D}"/>
              </a:ext>
            </a:extLst>
          </p:cNvPr>
          <p:cNvSpPr/>
          <p:nvPr userDrawn="1"/>
        </p:nvSpPr>
        <p:spPr>
          <a:xfrm>
            <a:off x="3695734" y="5733256"/>
            <a:ext cx="4800533" cy="360040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spcAft>
                <a:spcPts val="1200"/>
              </a:spcAft>
            </a:pPr>
            <a:r>
              <a:rPr kumimoji="1" lang="en-US" altLang="ja-JP" sz="1800" b="0" kern="12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  <a:ea typeface="+mn-ea"/>
                <a:cs typeface="Arial" panose="020B0604020202020204" pitchFamily="34" charset="0"/>
              </a:rPr>
              <a:t>Zion </a:t>
            </a:r>
            <a:r>
              <a:rPr lang="en-US" altLang="ja-JP" sz="18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Bahnschrift" panose="020B0502040204020203" pitchFamily="34" charset="0"/>
                <a:ea typeface="+mn-ea"/>
                <a:cs typeface="Arial" panose="020B0604020202020204" pitchFamily="34" charset="0"/>
              </a:rPr>
              <a:t>Co., Ltd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C06D6E5-C69C-420D-8E1B-2A7EABCB3677}"/>
              </a:ext>
            </a:extLst>
          </p:cNvPr>
          <p:cNvSpPr/>
          <p:nvPr userDrawn="1"/>
        </p:nvSpPr>
        <p:spPr>
          <a:xfrm>
            <a:off x="5618303" y="6301144"/>
            <a:ext cx="955390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altLang="ja-JP" sz="1400" b="1" i="0" kern="1200" dirty="0">
                <a:solidFill>
                  <a:schemeClr val="bg1">
                    <a:lumMod val="65000"/>
                  </a:schemeClr>
                </a:solidFill>
                <a:effectLst/>
                <a:latin typeface="Bahnschrift" panose="020B0502040204020203" pitchFamily="34" charset="0"/>
                <a:ea typeface="+mn-ea"/>
                <a:cs typeface="Arial" panose="020B0604020202020204" pitchFamily="34" charset="0"/>
              </a:rPr>
              <a:t>Confidential</a:t>
            </a:r>
            <a:endParaRPr kumimoji="1" lang="ja-JP" altLang="en-US" sz="1400" b="1" kern="1200" dirty="0">
              <a:solidFill>
                <a:schemeClr val="bg1">
                  <a:lumMod val="65000"/>
                </a:schemeClr>
              </a:solidFill>
              <a:latin typeface="Bahnschrift" panose="020B0502040204020203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B9A2729C-4155-4CBE-87FE-35A16AF8A9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8517" y="2348882"/>
            <a:ext cx="8930216" cy="1584175"/>
          </a:xfrm>
        </p:spPr>
        <p:txBody>
          <a:bodyPr lIns="0" tIns="36000" rIns="0" bIns="0" anchor="ctr" anchorCtr="0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タイトル</a:t>
            </a:r>
          </a:p>
        </p:txBody>
      </p:sp>
      <p:sp>
        <p:nvSpPr>
          <p:cNvPr id="8" name="テキスト プレースホルダー 6">
            <a:extLst>
              <a:ext uri="{FF2B5EF4-FFF2-40B4-BE49-F238E27FC236}">
                <a16:creationId xmlns:a16="http://schemas.microsoft.com/office/drawing/2014/main" id="{9E189DE8-1702-443E-A1DF-4D8DCC371B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47101" y="4145310"/>
            <a:ext cx="2593048" cy="282522"/>
          </a:xfrm>
        </p:spPr>
        <p:txBody>
          <a:bodyPr lIns="0" tIns="36000" rIns="0" bIns="0" anchor="ctr" anchorCtr="0">
            <a:norm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pPr lvl="0"/>
            <a:r>
              <a:rPr kumimoji="1" lang="en-US" altLang="ja-JP" dirty="0"/>
              <a:t>data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7457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会社フリー_目次">
    <p:bg>
      <p:bgPr>
        <a:pattFill prst="dkHorz">
          <a:fgClr>
            <a:schemeClr val="tx1">
              <a:lumMod val="85000"/>
              <a:lumOff val="15000"/>
            </a:schemeClr>
          </a:fgClr>
          <a:bgClr>
            <a:schemeClr val="tx1">
              <a:lumMod val="75000"/>
              <a:lumOff val="2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EDD6DE0-D15D-430D-BFD0-8CB980CD368C}"/>
              </a:ext>
            </a:extLst>
          </p:cNvPr>
          <p:cNvSpPr txBox="1"/>
          <p:nvPr userDrawn="1"/>
        </p:nvSpPr>
        <p:spPr>
          <a:xfrm>
            <a:off x="540902" y="468043"/>
            <a:ext cx="1689758" cy="434922"/>
          </a:xfrm>
          <a:prstGeom prst="rect">
            <a:avLst/>
          </a:prstGeom>
        </p:spPr>
        <p:txBody>
          <a:bodyPr vert="horz" wrap="none" lIns="0" tIns="0" rIns="0" bIns="36000" rtlCol="0" anchor="ctr">
            <a:sp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tabLst>
                <a:tab pos="800100" algn="l"/>
              </a:tabLst>
              <a:defRPr kumimoji="1" sz="2800" b="1">
                <a:latin typeface="メイリオ" panose="020B0604030504040204" pitchFamily="50" charset="-128"/>
                <a:ea typeface="メイリオ" panose="020B0604030504040204" pitchFamily="50" charset="-128"/>
                <a:cs typeface="+mj-cs"/>
              </a:defRPr>
            </a:lvl1pPr>
          </a:lstStyle>
          <a:p>
            <a:pPr lvl="0"/>
            <a:r>
              <a:rPr lang="en-US" altLang="ja-JP" sz="2800" dirty="0">
                <a:solidFill>
                  <a:schemeClr val="bg1"/>
                </a:solidFill>
              </a:rPr>
              <a:t>Contents</a:t>
            </a:r>
            <a:endParaRPr lang="ja-JP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B088C18-05BB-4ED0-9D39-2DD92D6F7A7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904" y="1196975"/>
            <a:ext cx="7859353" cy="4896321"/>
          </a:xfrm>
        </p:spPr>
        <p:txBody>
          <a:bodyPr>
            <a:normAutofit/>
          </a:bodyPr>
          <a:lstStyle>
            <a:lvl1pPr marL="355600" indent="-355600">
              <a:buClr>
                <a:schemeClr val="bg1"/>
              </a:buClr>
              <a:buSzPct val="100000"/>
              <a:buFont typeface="+mj-lt"/>
              <a:buAutoNum type="arabicPeriod"/>
              <a:defRPr sz="2000" b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コンテンツ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AEFB95-B93F-4AD2-B6B6-5E5DA94292D5}"/>
              </a:ext>
            </a:extLst>
          </p:cNvPr>
          <p:cNvSpPr txBox="1"/>
          <p:nvPr userDrawn="1"/>
        </p:nvSpPr>
        <p:spPr>
          <a:xfrm>
            <a:off x="10800855" y="6480000"/>
            <a:ext cx="864096" cy="26161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algn="r">
              <a:defRPr kumimoji="1" sz="11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fld id="{0EDBA931-0EAE-40F1-85A7-30CC54C601F6}" type="slidenum">
              <a:rPr lang="ja-JP" altLang="en-US" sz="1100" smtClean="0">
                <a:solidFill>
                  <a:schemeClr val="bg1"/>
                </a:solidFill>
              </a:rPr>
              <a:pPr lvl="0"/>
              <a:t>‹#›</a:t>
            </a:fld>
            <a:endParaRPr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BB0581A-FD93-4A4D-9F33-B82A72B6A915}"/>
              </a:ext>
            </a:extLst>
          </p:cNvPr>
          <p:cNvSpPr txBox="1"/>
          <p:nvPr userDrawn="1"/>
        </p:nvSpPr>
        <p:spPr>
          <a:xfrm>
            <a:off x="719403" y="6516000"/>
            <a:ext cx="178734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200" b="0" dirty="0">
                <a:solidFill>
                  <a:schemeClr val="bg1">
                    <a:lumMod val="65000"/>
                  </a:schemeClr>
                </a:solidFill>
                <a:latin typeface="Bahnschrift" panose="020B0502040204020203" pitchFamily="34" charset="0"/>
                <a:ea typeface="+mj-ea"/>
                <a:cs typeface="Arial" panose="020B0604020202020204" pitchFamily="34" charset="0"/>
              </a:rPr>
              <a:t>Zion </a:t>
            </a:r>
            <a:r>
              <a:rPr lang="en-US" altLang="ja-JP" sz="1200" b="0" i="0" kern="1200" dirty="0">
                <a:solidFill>
                  <a:schemeClr val="bg1">
                    <a:lumMod val="65000"/>
                  </a:schemeClr>
                </a:solidFill>
                <a:effectLst/>
                <a:latin typeface="Bahnschrift" panose="020B0502040204020203" pitchFamily="34" charset="0"/>
                <a:ea typeface="+mj-ea"/>
                <a:cs typeface="Arial" panose="020B0604020202020204" pitchFamily="34" charset="0"/>
              </a:rPr>
              <a:t>Co., Ltd</a:t>
            </a:r>
            <a:r>
              <a:rPr lang="ja-JP" altLang="en-US" sz="1200" b="0" i="0" kern="1200" dirty="0">
                <a:solidFill>
                  <a:schemeClr val="bg1">
                    <a:lumMod val="65000"/>
                  </a:schemeClr>
                </a:solidFill>
                <a:effectLst/>
                <a:latin typeface="Bahnschrift" panose="020B0502040204020203" pitchFamily="34" charset="0"/>
                <a:ea typeface="+mj-ea"/>
                <a:cs typeface="Arial" panose="020B0604020202020204" pitchFamily="34" charset="0"/>
              </a:rPr>
              <a:t>   </a:t>
            </a:r>
            <a:r>
              <a:rPr lang="en-US" altLang="ja-JP" sz="1200" b="1" i="0" kern="1200" dirty="0">
                <a:solidFill>
                  <a:schemeClr val="bg1">
                    <a:lumMod val="65000"/>
                  </a:schemeClr>
                </a:solidFill>
                <a:effectLst/>
                <a:latin typeface="Bahnschrift" panose="020B0502040204020203" pitchFamily="34" charset="0"/>
                <a:ea typeface="+mj-ea"/>
                <a:cs typeface="Arial" panose="020B0604020202020204" pitchFamily="34" charset="0"/>
              </a:rPr>
              <a:t>Confidential</a:t>
            </a:r>
            <a:endParaRPr kumimoji="1" lang="ja-JP" altLang="en-US" sz="1200" b="1" dirty="0">
              <a:solidFill>
                <a:schemeClr val="bg1">
                  <a:lumMod val="65000"/>
                </a:schemeClr>
              </a:solidFill>
              <a:latin typeface="Bahnschrift" panose="020B0502040204020203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9752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32" userDrawn="1">
          <p15:clr>
            <a:srgbClr val="FBAE40"/>
          </p15:clr>
        </p15:guide>
        <p15:guide id="3" pos="7348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  <p15:guide id="5" orient="horz" pos="754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会社フリー_本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1CDDCD65-EE81-4076-B4B9-15BE4BD058B0}"/>
              </a:ext>
            </a:extLst>
          </p:cNvPr>
          <p:cNvSpPr/>
          <p:nvPr userDrawn="1"/>
        </p:nvSpPr>
        <p:spPr>
          <a:xfrm>
            <a:off x="0" y="126000"/>
            <a:ext cx="11651097" cy="900002"/>
          </a:xfrm>
          <a:custGeom>
            <a:avLst/>
            <a:gdLst>
              <a:gd name="connsiteX0" fmla="*/ 0 w 11651097"/>
              <a:gd name="connsiteY0" fmla="*/ 0 h 900002"/>
              <a:gd name="connsiteX1" fmla="*/ 9587545 w 11651097"/>
              <a:gd name="connsiteY1" fmla="*/ 0 h 900002"/>
              <a:gd name="connsiteX2" fmla="*/ 9796841 w 11651097"/>
              <a:gd name="connsiteY2" fmla="*/ 0 h 900002"/>
              <a:gd name="connsiteX3" fmla="*/ 9840416 w 11651097"/>
              <a:gd name="connsiteY3" fmla="*/ 0 h 900002"/>
              <a:gd name="connsiteX4" fmla="*/ 10114594 w 11651097"/>
              <a:gd name="connsiteY4" fmla="*/ 0 h 900002"/>
              <a:gd name="connsiteX5" fmla="*/ 11201097 w 11651097"/>
              <a:gd name="connsiteY5" fmla="*/ 0 h 900002"/>
              <a:gd name="connsiteX6" fmla="*/ 11651097 w 11651097"/>
              <a:gd name="connsiteY6" fmla="*/ 450000 h 900002"/>
              <a:gd name="connsiteX7" fmla="*/ 11651097 w 11651097"/>
              <a:gd name="connsiteY7" fmla="*/ 450001 h 900002"/>
              <a:gd name="connsiteX8" fmla="*/ 11651097 w 11651097"/>
              <a:gd name="connsiteY8" fmla="*/ 450002 h 900002"/>
              <a:gd name="connsiteX9" fmla="*/ 11651096 w 11651097"/>
              <a:gd name="connsiteY9" fmla="*/ 450008 h 900002"/>
              <a:gd name="connsiteX10" fmla="*/ 11641955 w 11651097"/>
              <a:gd name="connsiteY10" fmla="*/ 540691 h 900002"/>
              <a:gd name="connsiteX11" fmla="*/ 11201097 w 11651097"/>
              <a:gd name="connsiteY11" fmla="*/ 900000 h 900002"/>
              <a:gd name="connsiteX12" fmla="*/ 11051123 w 11651097"/>
              <a:gd name="connsiteY12" fmla="*/ 900000 h 900002"/>
              <a:gd name="connsiteX13" fmla="*/ 11051097 w 11651097"/>
              <a:gd name="connsiteY13" fmla="*/ 900002 h 900002"/>
              <a:gd name="connsiteX14" fmla="*/ 10332644 w 11651097"/>
              <a:gd name="connsiteY14" fmla="*/ 900002 h 900002"/>
              <a:gd name="connsiteX15" fmla="*/ 10237594 w 11651097"/>
              <a:gd name="connsiteY15" fmla="*/ 900002 h 900002"/>
              <a:gd name="connsiteX16" fmla="*/ 10237594 w 11651097"/>
              <a:gd name="connsiteY16" fmla="*/ 900001 h 900002"/>
              <a:gd name="connsiteX17" fmla="*/ 10114594 w 11651097"/>
              <a:gd name="connsiteY17" fmla="*/ 900001 h 900002"/>
              <a:gd name="connsiteX18" fmla="*/ 9840416 w 11651097"/>
              <a:gd name="connsiteY18" fmla="*/ 900001 h 900002"/>
              <a:gd name="connsiteX19" fmla="*/ 9840416 w 11651097"/>
              <a:gd name="connsiteY19" fmla="*/ 900002 h 900002"/>
              <a:gd name="connsiteX20" fmla="*/ 0 w 11651097"/>
              <a:gd name="connsiteY20" fmla="*/ 900002 h 90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1651097" h="900002">
                <a:moveTo>
                  <a:pt x="0" y="0"/>
                </a:moveTo>
                <a:lnTo>
                  <a:pt x="9587545" y="0"/>
                </a:lnTo>
                <a:lnTo>
                  <a:pt x="9796841" y="0"/>
                </a:lnTo>
                <a:lnTo>
                  <a:pt x="9840416" y="0"/>
                </a:lnTo>
                <a:lnTo>
                  <a:pt x="10114594" y="0"/>
                </a:lnTo>
                <a:lnTo>
                  <a:pt x="11201097" y="0"/>
                </a:lnTo>
                <a:cubicBezTo>
                  <a:pt x="11449625" y="0"/>
                  <a:pt x="11651097" y="201472"/>
                  <a:pt x="11651097" y="450000"/>
                </a:cubicBezTo>
                <a:lnTo>
                  <a:pt x="11651097" y="450001"/>
                </a:lnTo>
                <a:lnTo>
                  <a:pt x="11651097" y="450002"/>
                </a:lnTo>
                <a:lnTo>
                  <a:pt x="11651096" y="450008"/>
                </a:lnTo>
                <a:lnTo>
                  <a:pt x="11641955" y="540691"/>
                </a:lnTo>
                <a:cubicBezTo>
                  <a:pt x="11599994" y="745748"/>
                  <a:pt x="11418559" y="900000"/>
                  <a:pt x="11201097" y="900000"/>
                </a:cubicBezTo>
                <a:lnTo>
                  <a:pt x="11051123" y="900000"/>
                </a:lnTo>
                <a:lnTo>
                  <a:pt x="11051097" y="900002"/>
                </a:lnTo>
                <a:lnTo>
                  <a:pt x="10332644" y="900002"/>
                </a:lnTo>
                <a:lnTo>
                  <a:pt x="10237594" y="900002"/>
                </a:lnTo>
                <a:lnTo>
                  <a:pt x="10237594" y="900001"/>
                </a:lnTo>
                <a:lnTo>
                  <a:pt x="10114594" y="900001"/>
                </a:lnTo>
                <a:lnTo>
                  <a:pt x="9840416" y="900001"/>
                </a:lnTo>
                <a:lnTo>
                  <a:pt x="9840416" y="900002"/>
                </a:lnTo>
                <a:lnTo>
                  <a:pt x="0" y="90000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A2ECE4DB-B726-4407-86F5-5434A09563D0}"/>
              </a:ext>
            </a:extLst>
          </p:cNvPr>
          <p:cNvSpPr/>
          <p:nvPr userDrawn="1"/>
        </p:nvSpPr>
        <p:spPr>
          <a:xfrm>
            <a:off x="527049" y="6428357"/>
            <a:ext cx="11664951" cy="360001"/>
          </a:xfrm>
          <a:custGeom>
            <a:avLst/>
            <a:gdLst>
              <a:gd name="connsiteX0" fmla="*/ 240000 w 11664951"/>
              <a:gd name="connsiteY0" fmla="*/ 0 h 360001"/>
              <a:gd name="connsiteX1" fmla="*/ 527382 w 11664951"/>
              <a:gd name="connsiteY1" fmla="*/ 0 h 360001"/>
              <a:gd name="connsiteX2" fmla="*/ 725760 w 11664951"/>
              <a:gd name="connsiteY2" fmla="*/ 0 h 360001"/>
              <a:gd name="connsiteX3" fmla="*/ 1103446 w 11664951"/>
              <a:gd name="connsiteY3" fmla="*/ 0 h 360001"/>
              <a:gd name="connsiteX4" fmla="*/ 1103446 w 11664951"/>
              <a:gd name="connsiteY4" fmla="*/ 1 h 360001"/>
              <a:gd name="connsiteX5" fmla="*/ 2124256 w 11664951"/>
              <a:gd name="connsiteY5" fmla="*/ 1 h 360001"/>
              <a:gd name="connsiteX6" fmla="*/ 11664951 w 11664951"/>
              <a:gd name="connsiteY6" fmla="*/ 1 h 360001"/>
              <a:gd name="connsiteX7" fmla="*/ 11664951 w 11664951"/>
              <a:gd name="connsiteY7" fmla="*/ 360001 h 360001"/>
              <a:gd name="connsiteX8" fmla="*/ 2124256 w 11664951"/>
              <a:gd name="connsiteY8" fmla="*/ 360001 h 360001"/>
              <a:gd name="connsiteX9" fmla="*/ 960439 w 11664951"/>
              <a:gd name="connsiteY9" fmla="*/ 360001 h 360001"/>
              <a:gd name="connsiteX10" fmla="*/ 180000 w 11664951"/>
              <a:gd name="connsiteY10" fmla="*/ 360001 h 360001"/>
              <a:gd name="connsiteX11" fmla="*/ 0 w 11664951"/>
              <a:gd name="connsiteY11" fmla="*/ 180001 h 360001"/>
              <a:gd name="connsiteX12" fmla="*/ 0 w 11664951"/>
              <a:gd name="connsiteY12" fmla="*/ 180001 h 360001"/>
              <a:gd name="connsiteX13" fmla="*/ 0 w 11664951"/>
              <a:gd name="connsiteY13" fmla="*/ 180000 h 360001"/>
              <a:gd name="connsiteX14" fmla="*/ 1 w 11664951"/>
              <a:gd name="connsiteY14" fmla="*/ 179997 h 360001"/>
              <a:gd name="connsiteX15" fmla="*/ 14146 w 11664951"/>
              <a:gd name="connsiteY15" fmla="*/ 109937 h 360001"/>
              <a:gd name="connsiteX16" fmla="*/ 180000 w 11664951"/>
              <a:gd name="connsiteY16" fmla="*/ 1 h 360001"/>
              <a:gd name="connsiteX17" fmla="*/ 239987 w 11664951"/>
              <a:gd name="connsiteY17" fmla="*/ 1 h 36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664951" h="360001">
                <a:moveTo>
                  <a:pt x="240000" y="0"/>
                </a:moveTo>
                <a:lnTo>
                  <a:pt x="527382" y="0"/>
                </a:lnTo>
                <a:lnTo>
                  <a:pt x="725760" y="0"/>
                </a:lnTo>
                <a:lnTo>
                  <a:pt x="1103446" y="0"/>
                </a:lnTo>
                <a:lnTo>
                  <a:pt x="1103446" y="1"/>
                </a:lnTo>
                <a:lnTo>
                  <a:pt x="2124256" y="1"/>
                </a:lnTo>
                <a:lnTo>
                  <a:pt x="11664951" y="1"/>
                </a:lnTo>
                <a:lnTo>
                  <a:pt x="11664951" y="360001"/>
                </a:lnTo>
                <a:lnTo>
                  <a:pt x="2124256" y="360001"/>
                </a:lnTo>
                <a:lnTo>
                  <a:pt x="960439" y="360001"/>
                </a:lnTo>
                <a:lnTo>
                  <a:pt x="180000" y="360001"/>
                </a:lnTo>
                <a:cubicBezTo>
                  <a:pt x="80589" y="360001"/>
                  <a:pt x="0" y="279412"/>
                  <a:pt x="0" y="180001"/>
                </a:cubicBezTo>
                <a:lnTo>
                  <a:pt x="0" y="180001"/>
                </a:lnTo>
                <a:lnTo>
                  <a:pt x="0" y="180000"/>
                </a:lnTo>
                <a:lnTo>
                  <a:pt x="1" y="179997"/>
                </a:lnTo>
                <a:lnTo>
                  <a:pt x="14146" y="109937"/>
                </a:lnTo>
                <a:cubicBezTo>
                  <a:pt x="41471" y="45333"/>
                  <a:pt x="105442" y="1"/>
                  <a:pt x="180000" y="1"/>
                </a:cubicBezTo>
                <a:lnTo>
                  <a:pt x="239987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kumimoji="1" lang="ja-JP" altLang="en-US" sz="180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2C43778-1108-47E0-9C98-7DE10C5F8E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903" y="365760"/>
            <a:ext cx="10547652" cy="612000"/>
          </a:xfrm>
        </p:spPr>
        <p:txBody>
          <a:bodyPr lIns="0" tIns="0" rIns="0" bIns="36000">
            <a:normAutofit/>
          </a:bodyPr>
          <a:lstStyle>
            <a:lvl1pPr>
              <a:tabLst>
                <a:tab pos="900113" algn="l"/>
              </a:tabLst>
              <a:defRPr sz="28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＃</a:t>
            </a:r>
            <a:r>
              <a:rPr kumimoji="1" lang="en-US" altLang="ja-JP" dirty="0"/>
              <a:t>.	</a:t>
            </a:r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656F96-F3AA-4FE3-8BF0-B9E65EB99241}"/>
              </a:ext>
            </a:extLst>
          </p:cNvPr>
          <p:cNvSpPr txBox="1"/>
          <p:nvPr userDrawn="1"/>
        </p:nvSpPr>
        <p:spPr>
          <a:xfrm>
            <a:off x="10800855" y="6480000"/>
            <a:ext cx="864096" cy="26161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algn="r">
              <a:defRPr kumimoji="1" sz="11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fld id="{0EDBA931-0EAE-40F1-85A7-30CC54C601F6}" type="slidenum">
              <a:rPr lang="ja-JP" altLang="en-US" sz="1100" smtClean="0"/>
              <a:pPr lvl="0"/>
              <a:t>‹#›</a:t>
            </a:fld>
            <a:endParaRPr lang="ja-JP" altLang="en-US" sz="11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621449E-2671-4978-AA9F-86A8FEAFC075}"/>
              </a:ext>
            </a:extLst>
          </p:cNvPr>
          <p:cNvSpPr txBox="1"/>
          <p:nvPr userDrawn="1"/>
        </p:nvSpPr>
        <p:spPr>
          <a:xfrm>
            <a:off x="719403" y="6516024"/>
            <a:ext cx="1787349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ja-JP" sz="1200" b="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  <a:ea typeface="+mj-ea"/>
                <a:cs typeface="Arial" panose="020B0604020202020204" pitchFamily="34" charset="0"/>
              </a:rPr>
              <a:t>Zion </a:t>
            </a:r>
            <a:r>
              <a:rPr lang="en-US" altLang="ja-JP" sz="12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Bahnschrift" panose="020B0502040204020203" pitchFamily="34" charset="0"/>
                <a:ea typeface="+mj-ea"/>
                <a:cs typeface="Arial" panose="020B0604020202020204" pitchFamily="34" charset="0"/>
              </a:rPr>
              <a:t>Co., Ltd</a:t>
            </a:r>
            <a:r>
              <a:rPr lang="ja-JP" altLang="en-US" sz="12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Bahnschrift" panose="020B0502040204020203" pitchFamily="34" charset="0"/>
                <a:ea typeface="+mj-ea"/>
                <a:cs typeface="Arial" panose="020B0604020202020204" pitchFamily="34" charset="0"/>
              </a:rPr>
              <a:t>   </a:t>
            </a:r>
            <a:r>
              <a:rPr lang="en-US" altLang="ja-JP" sz="1200" b="1" i="0" kern="1200" dirty="0">
                <a:solidFill>
                  <a:schemeClr val="bg1">
                    <a:lumMod val="50000"/>
                  </a:schemeClr>
                </a:solidFill>
                <a:effectLst/>
                <a:latin typeface="Bahnschrift" panose="020B0502040204020203" pitchFamily="34" charset="0"/>
                <a:ea typeface="+mj-ea"/>
                <a:cs typeface="Arial" panose="020B0604020202020204" pitchFamily="34" charset="0"/>
              </a:rPr>
              <a:t>Confidential</a:t>
            </a:r>
            <a:endParaRPr kumimoji="1" lang="ja-JP" altLang="en-US" sz="1200" b="1" dirty="0">
              <a:solidFill>
                <a:schemeClr val="bg1">
                  <a:lumMod val="50000"/>
                </a:schemeClr>
              </a:solidFill>
              <a:latin typeface="Bahnschrift" panose="020B0502040204020203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F31EA472-0986-9373-6236-079DF226A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955" y="1213736"/>
            <a:ext cx="11078142" cy="4351338"/>
          </a:xfrm>
          <a:prstGeom prst="rect">
            <a:avLst/>
          </a:prstGeom>
        </p:spPr>
        <p:txBody>
          <a:bodyPr/>
          <a:lstStyle>
            <a:lvl1pPr marL="171450" indent="-171450">
              <a:buFont typeface="Wingdings" pitchFamily="2" charset="2"/>
              <a:buChar char="l"/>
              <a:defRPr sz="2000" b="1"/>
            </a:lvl1pPr>
            <a:lvl2pPr marL="514350" indent="-171450">
              <a:buFont typeface="Helvetica Neue" panose="02000503000000020004" pitchFamily="2" charset="0"/>
              <a:buChar char="┗"/>
              <a:defRPr sz="1600"/>
            </a:lvl2pPr>
            <a:lvl3pPr marL="857250" indent="-171450">
              <a:buFont typeface="Helvetica Neue" panose="02000503000000020004" pitchFamily="2" charset="0"/>
              <a:buChar char="┗"/>
              <a:defRPr sz="1400"/>
            </a:lvl3pPr>
            <a:lvl4pPr marL="1200150" indent="-171450">
              <a:buFont typeface="Helvetica Neue" panose="02000503000000020004" pitchFamily="2" charset="0"/>
              <a:buChar char="┗"/>
              <a:defRPr/>
            </a:lvl4pPr>
            <a:lvl5pPr marL="1543050" indent="-171450">
              <a:buFont typeface="Helvetica Neue" panose="02000503000000020004" pitchFamily="2" charset="0"/>
              <a:buChar char="┗"/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373077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32" userDrawn="1">
          <p15:clr>
            <a:srgbClr val="FBAE40"/>
          </p15:clr>
        </p15:guide>
        <p15:guide id="3" pos="7348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  <p15:guide id="5" orient="horz" pos="754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395174-B1EB-444A-9F66-C3A512918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F49BFD-8551-9A49-A75A-C23B15BE2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65053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リ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499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リー_背表紙">
    <p:bg>
      <p:bgPr>
        <a:pattFill prst="dkHorz">
          <a:fgClr>
            <a:schemeClr val="tx1">
              <a:lumMod val="85000"/>
              <a:lumOff val="15000"/>
            </a:schemeClr>
          </a:fgClr>
          <a:bgClr>
            <a:schemeClr val="tx1">
              <a:lumMod val="75000"/>
              <a:lumOff val="2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F85616E-16BA-428D-863D-475C8A08E15B}"/>
              </a:ext>
            </a:extLst>
          </p:cNvPr>
          <p:cNvSpPr/>
          <p:nvPr userDrawn="1"/>
        </p:nvSpPr>
        <p:spPr>
          <a:xfrm>
            <a:off x="3695734" y="3248980"/>
            <a:ext cx="4800533" cy="360040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spcAft>
                <a:spcPts val="1200"/>
              </a:spcAft>
            </a:pPr>
            <a:r>
              <a:rPr kumimoji="1" lang="en-US" altLang="ja-JP" sz="1800" b="0" kern="1200" dirty="0">
                <a:solidFill>
                  <a:schemeClr val="bg1">
                    <a:lumMod val="50000"/>
                  </a:schemeClr>
                </a:solidFill>
                <a:latin typeface="Bahnschrift" panose="020B0502040204020203" pitchFamily="34" charset="0"/>
                <a:ea typeface="+mn-ea"/>
                <a:cs typeface="Arial" panose="020B0604020202020204" pitchFamily="34" charset="0"/>
              </a:rPr>
              <a:t>Zion </a:t>
            </a:r>
            <a:r>
              <a:rPr lang="en-US" altLang="ja-JP" sz="1800" b="0" i="0" kern="1200" dirty="0">
                <a:solidFill>
                  <a:schemeClr val="bg1">
                    <a:lumMod val="50000"/>
                  </a:schemeClr>
                </a:solidFill>
                <a:effectLst/>
                <a:latin typeface="Bahnschrift" panose="020B0502040204020203" pitchFamily="34" charset="0"/>
                <a:ea typeface="+mn-ea"/>
                <a:cs typeface="Arial" panose="020B0604020202020204" pitchFamily="34" charset="0"/>
              </a:rPr>
              <a:t>Co., Ltd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04AB83F-5D6E-42F5-B5B0-3457A1EBD231}"/>
              </a:ext>
            </a:extLst>
          </p:cNvPr>
          <p:cNvSpPr/>
          <p:nvPr userDrawn="1"/>
        </p:nvSpPr>
        <p:spPr>
          <a:xfrm>
            <a:off x="5618303" y="6301144"/>
            <a:ext cx="955390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altLang="ja-JP" sz="1400" b="1" i="0" kern="1200" dirty="0">
                <a:solidFill>
                  <a:schemeClr val="bg1">
                    <a:lumMod val="65000"/>
                  </a:schemeClr>
                </a:solidFill>
                <a:effectLst/>
                <a:latin typeface="Bahnschrift" panose="020B0502040204020203" pitchFamily="34" charset="0"/>
                <a:ea typeface="+mn-ea"/>
                <a:cs typeface="Arial" panose="020B0604020202020204" pitchFamily="34" charset="0"/>
              </a:rPr>
              <a:t>Confidential</a:t>
            </a:r>
            <a:endParaRPr kumimoji="1" lang="ja-JP" altLang="en-US" sz="1400" b="1" kern="1200" dirty="0">
              <a:solidFill>
                <a:schemeClr val="bg1">
                  <a:lumMod val="65000"/>
                </a:schemeClr>
              </a:solidFill>
              <a:latin typeface="Bahnschrift" panose="020B0502040204020203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31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5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60" r:id="rId4"/>
    <p:sldLayoutId id="2147483754" r:id="rId5"/>
    <p:sldLayoutId id="2147483757" r:id="rId6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F6A453A-8F0D-40BE-A6B2-40D56C4A81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ZION-MEET</a:t>
            </a:r>
          </a:p>
          <a:p>
            <a:r>
              <a:rPr lang="ja-JP" altLang="en-US"/>
              <a:t>ご提案資料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76202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39323C-B41C-483D-9529-3C0B60744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機能</a:t>
            </a:r>
            <a:endParaRPr kumimoji="1" lang="ja-JP" altLang="en-US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0325CE2D-3EDF-514B-C021-D26EECFA8A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1556068"/>
              </p:ext>
            </p:extLst>
          </p:nvPr>
        </p:nvGraphicFramePr>
        <p:xfrm>
          <a:off x="540903" y="1124744"/>
          <a:ext cx="10547652" cy="4392486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5273826">
                  <a:extLst>
                    <a:ext uri="{9D8B030D-6E8A-4147-A177-3AD203B41FA5}">
                      <a16:colId xmlns:a16="http://schemas.microsoft.com/office/drawing/2014/main" val="4183148823"/>
                    </a:ext>
                  </a:extLst>
                </a:gridCol>
                <a:gridCol w="5273826">
                  <a:extLst>
                    <a:ext uri="{9D8B030D-6E8A-4147-A177-3AD203B41FA5}">
                      <a16:colId xmlns:a16="http://schemas.microsoft.com/office/drawing/2014/main" val="39921846"/>
                    </a:ext>
                  </a:extLst>
                </a:gridCol>
              </a:tblGrid>
              <a:tr h="313749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サービス名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ZION-MEET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939874"/>
                  </a:ext>
                </a:extLst>
              </a:tr>
              <a:tr h="313749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対応</a:t>
                      </a:r>
                      <a:r>
                        <a:rPr kumimoji="1" lang="en-US" altLang="ja-JP" dirty="0"/>
                        <a:t>OS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dirty="0" err="1"/>
                        <a:t>Linux,Windows,Mac,Android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533855"/>
                  </a:ext>
                </a:extLst>
              </a:tr>
              <a:tr h="313749">
                <a:tc>
                  <a:txBody>
                    <a:bodyPr/>
                    <a:lstStyle/>
                    <a:p>
                      <a:r>
                        <a:rPr kumimoji="1" lang="ja-JP" altLang="en-US"/>
                        <a:t>使用環境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Web</a:t>
                      </a:r>
                      <a:r>
                        <a:rPr kumimoji="1" lang="ja-JP" altLang="en-US"/>
                        <a:t>ブラウザ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076901"/>
                  </a:ext>
                </a:extLst>
              </a:tr>
              <a:tr h="31374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/>
                        <a:t>アカウント登録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不要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431715"/>
                  </a:ext>
                </a:extLst>
              </a:tr>
              <a:tr h="313749">
                <a:tc>
                  <a:txBody>
                    <a:bodyPr/>
                    <a:lstStyle/>
                    <a:p>
                      <a:r>
                        <a:rPr kumimoji="1" lang="ja-JP" altLang="en-US"/>
                        <a:t>参加人数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無制限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937798"/>
                  </a:ext>
                </a:extLst>
              </a:tr>
              <a:tr h="313749">
                <a:tc>
                  <a:txBody>
                    <a:bodyPr/>
                    <a:lstStyle/>
                    <a:p>
                      <a:r>
                        <a:rPr kumimoji="1" lang="ja-JP" altLang="en-US"/>
                        <a:t>使用時間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無制限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635357"/>
                  </a:ext>
                </a:extLst>
              </a:tr>
              <a:tr h="313749">
                <a:tc>
                  <a:txBody>
                    <a:bodyPr/>
                    <a:lstStyle/>
                    <a:p>
                      <a:r>
                        <a:rPr kumimoji="1" lang="ja-JP" altLang="en-US"/>
                        <a:t>画面共有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44436"/>
                  </a:ext>
                </a:extLst>
              </a:tr>
              <a:tr h="313749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ミーティングロビー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102444"/>
                  </a:ext>
                </a:extLst>
              </a:tr>
              <a:tr h="313749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ブレイクアウトルーム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○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81547"/>
                  </a:ext>
                </a:extLst>
              </a:tr>
              <a:tr h="313749">
                <a:tc>
                  <a:txBody>
                    <a:bodyPr/>
                    <a:lstStyle/>
                    <a:p>
                      <a:r>
                        <a:rPr kumimoji="1" lang="ja-JP" altLang="en-US"/>
                        <a:t>会議録画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○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629574"/>
                  </a:ext>
                </a:extLst>
              </a:tr>
              <a:tr h="313749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バーチャル背景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402917"/>
                  </a:ext>
                </a:extLst>
              </a:tr>
              <a:tr h="313749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テキストチャット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○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325845"/>
                  </a:ext>
                </a:extLst>
              </a:tr>
              <a:tr h="313749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投票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○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577397"/>
                  </a:ext>
                </a:extLst>
              </a:tr>
              <a:tr h="313749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手を挙げる（リアクション）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○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193790"/>
                  </a:ext>
                </a:extLst>
              </a:tr>
            </a:tbl>
          </a:graphicData>
        </a:graphic>
      </p:graphicFrame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ACD137C-43D5-B2CA-3DEC-2C7CEEB3FFF9}"/>
              </a:ext>
            </a:extLst>
          </p:cNvPr>
          <p:cNvSpPr/>
          <p:nvPr/>
        </p:nvSpPr>
        <p:spPr>
          <a:xfrm>
            <a:off x="551384" y="5589240"/>
            <a:ext cx="10513168" cy="720080"/>
          </a:xfrm>
          <a:prstGeom prst="rect">
            <a:avLst/>
          </a:prstGeom>
          <a:ln>
            <a:headEnd type="triangle" w="sm" len="sm"/>
            <a:tailEnd type="triangl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さらにご利用ユーザーに合わせて、勤怠機能の追加やその他、希望機能の追加も可能</a:t>
            </a:r>
            <a:br>
              <a:rPr kumimoji="1" lang="en-US" altLang="ja-JP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kumimoji="1" lang="en-US" altLang="ja-JP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※</a:t>
            </a:r>
            <a:r>
              <a:rPr kumimoji="1" lang="ja-JP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追加機能に応じて料金が発生します</a:t>
            </a:r>
          </a:p>
        </p:txBody>
      </p:sp>
    </p:spTree>
    <p:extLst>
      <p:ext uri="{BB962C8B-B14F-4D97-AF65-F5344CB8AC3E}">
        <p14:creationId xmlns:p14="http://schemas.microsoft.com/office/powerpoint/2010/main" val="1252263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7E4860-AC04-8562-0E78-363C3C123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機能</a:t>
            </a:r>
          </a:p>
        </p:txBody>
      </p:sp>
      <p:pic>
        <p:nvPicPr>
          <p:cNvPr id="5" name="コンテンツ プレースホルダー 4" descr="ipod, モニター, 電子機器, 画面 が含まれている画像&#10;&#10;自動的に生成された説明">
            <a:extLst>
              <a:ext uri="{FF2B5EF4-FFF2-40B4-BE49-F238E27FC236}">
                <a16:creationId xmlns:a16="http://schemas.microsoft.com/office/drawing/2014/main" id="{007FDD75-78A9-ED5A-86B4-66D4ED9F9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06" y="1957983"/>
            <a:ext cx="7785139" cy="4351337"/>
          </a:xfr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9768643-5B2D-12C3-7992-849E99BDB871}"/>
              </a:ext>
            </a:extLst>
          </p:cNvPr>
          <p:cNvSpPr/>
          <p:nvPr/>
        </p:nvSpPr>
        <p:spPr>
          <a:xfrm>
            <a:off x="2219306" y="1957983"/>
            <a:ext cx="636334" cy="462905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 type="triangl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3080FC-AA06-ABA6-42B4-BB6FA5FAFE06}"/>
              </a:ext>
            </a:extLst>
          </p:cNvPr>
          <p:cNvSpPr txBox="1"/>
          <p:nvPr/>
        </p:nvSpPr>
        <p:spPr>
          <a:xfrm>
            <a:off x="540903" y="1283205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開催ミーティングに独自のロゴマークを設定可能</a:t>
            </a:r>
          </a:p>
        </p:txBody>
      </p:sp>
    </p:spTree>
    <p:extLst>
      <p:ext uri="{BB962C8B-B14F-4D97-AF65-F5344CB8AC3E}">
        <p14:creationId xmlns:p14="http://schemas.microsoft.com/office/powerpoint/2010/main" val="1800785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9A83FD-FAD6-0CD7-D996-EABBC13E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主要サービスとの比較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C006857B-5EF5-B90C-37F3-4EF450F32F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0919400"/>
              </p:ext>
            </p:extLst>
          </p:nvPr>
        </p:nvGraphicFramePr>
        <p:xfrm>
          <a:off x="573088" y="1214438"/>
          <a:ext cx="10515465" cy="4521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3093">
                  <a:extLst>
                    <a:ext uri="{9D8B030D-6E8A-4147-A177-3AD203B41FA5}">
                      <a16:colId xmlns:a16="http://schemas.microsoft.com/office/drawing/2014/main" val="4183148823"/>
                    </a:ext>
                  </a:extLst>
                </a:gridCol>
                <a:gridCol w="2103093">
                  <a:extLst>
                    <a:ext uri="{9D8B030D-6E8A-4147-A177-3AD203B41FA5}">
                      <a16:colId xmlns:a16="http://schemas.microsoft.com/office/drawing/2014/main" val="39921846"/>
                    </a:ext>
                  </a:extLst>
                </a:gridCol>
                <a:gridCol w="2103093">
                  <a:extLst>
                    <a:ext uri="{9D8B030D-6E8A-4147-A177-3AD203B41FA5}">
                      <a16:colId xmlns:a16="http://schemas.microsoft.com/office/drawing/2014/main" val="1690702290"/>
                    </a:ext>
                  </a:extLst>
                </a:gridCol>
                <a:gridCol w="2103093">
                  <a:extLst>
                    <a:ext uri="{9D8B030D-6E8A-4147-A177-3AD203B41FA5}">
                      <a16:colId xmlns:a16="http://schemas.microsoft.com/office/drawing/2014/main" val="978263772"/>
                    </a:ext>
                  </a:extLst>
                </a:gridCol>
                <a:gridCol w="2103093">
                  <a:extLst>
                    <a:ext uri="{9D8B030D-6E8A-4147-A177-3AD203B41FA5}">
                      <a16:colId xmlns:a16="http://schemas.microsoft.com/office/drawing/2014/main" val="4151187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サービス名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ZION-MEET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ZOOM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/>
                        <a:t>WebEx</a:t>
                      </a:r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Teams</a:t>
                      </a:r>
                      <a:endParaRPr kumimoji="1" lang="ja-JP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533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使用環境</a:t>
                      </a:r>
                      <a:endParaRPr kumimoji="1" lang="en-US" altLang="ja-JP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Web</a:t>
                      </a:r>
                      <a:r>
                        <a:rPr kumimoji="1" lang="ja-JP" altLang="en-US" sz="1200"/>
                        <a:t>ブラウザ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専用アプリケーション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Web</a:t>
                      </a:r>
                      <a:r>
                        <a:rPr kumimoji="1" lang="ja-JP" altLang="en-US" sz="1200"/>
                        <a:t>ブラウザ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専用アプリケーション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076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/>
                        <a:t>アカウント登録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不要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主催者は必要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主催者は必要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必要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43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参加人数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無制限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100</a:t>
                      </a:r>
                      <a:r>
                        <a:rPr kumimoji="1" lang="ja-JP" altLang="en-US" sz="1200"/>
                        <a:t>人（ベーシック）</a:t>
                      </a:r>
                      <a:endParaRPr kumimoji="1" lang="en-US" altLang="ja-JP" sz="1200" dirty="0"/>
                    </a:p>
                    <a:p>
                      <a:r>
                        <a:rPr kumimoji="1" lang="en-US" altLang="ja-JP" sz="1200" dirty="0"/>
                        <a:t>300</a:t>
                      </a:r>
                      <a:r>
                        <a:rPr kumimoji="1" lang="ja-JP" altLang="en-US" sz="1200"/>
                        <a:t>人（ビジネスプラス）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100</a:t>
                      </a:r>
                      <a:r>
                        <a:rPr kumimoji="1" lang="ja-JP" altLang="en-US" sz="1200"/>
                        <a:t>人（</a:t>
                      </a:r>
                      <a:r>
                        <a:rPr kumimoji="1" lang="en-US" altLang="ja-JP" sz="1200" dirty="0"/>
                        <a:t>Free</a:t>
                      </a:r>
                      <a:r>
                        <a:rPr kumimoji="1" lang="ja-JP" altLang="en-US" sz="1200"/>
                        <a:t>）</a:t>
                      </a:r>
                      <a:endParaRPr kumimoji="1" lang="en-US" altLang="ja-JP" sz="1200" dirty="0"/>
                    </a:p>
                    <a:p>
                      <a:r>
                        <a:rPr kumimoji="1" lang="en-US" altLang="ja-JP" sz="1200" dirty="0"/>
                        <a:t>200</a:t>
                      </a:r>
                      <a:r>
                        <a:rPr kumimoji="1" lang="ja-JP" altLang="en-US" sz="1200"/>
                        <a:t>人（</a:t>
                      </a:r>
                      <a:r>
                        <a:rPr kumimoji="1" lang="en-US" altLang="ja-JP" sz="1200" dirty="0"/>
                        <a:t>Business</a:t>
                      </a:r>
                      <a:r>
                        <a:rPr kumimoji="1" lang="ja-JP" altLang="en-US" sz="120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100</a:t>
                      </a:r>
                      <a:r>
                        <a:rPr kumimoji="1" lang="ja-JP" altLang="en-US" sz="1200"/>
                        <a:t>人（無料版）</a:t>
                      </a:r>
                      <a:endParaRPr kumimoji="1" lang="en-US" altLang="ja-JP" sz="1200" dirty="0"/>
                    </a:p>
                    <a:p>
                      <a:r>
                        <a:rPr kumimoji="1" lang="en-US" altLang="ja-JP" sz="1200" dirty="0"/>
                        <a:t>300</a:t>
                      </a:r>
                      <a:r>
                        <a:rPr kumimoji="1" lang="ja-JP" altLang="en-US" sz="1200"/>
                        <a:t>人（</a:t>
                      </a:r>
                      <a:r>
                        <a:rPr kumimoji="1" lang="en-US" altLang="ja-JP" sz="1200" dirty="0"/>
                        <a:t>Business Standard</a:t>
                      </a:r>
                      <a:r>
                        <a:rPr kumimoji="1" lang="ja-JP" altLang="en-US" sz="120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93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使用時間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無制限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40</a:t>
                      </a:r>
                      <a:r>
                        <a:rPr kumimoji="1" lang="ja-JP" altLang="en-US" sz="1200"/>
                        <a:t>分　（ベーシック）</a:t>
                      </a:r>
                      <a:endParaRPr kumimoji="1" lang="en-US" altLang="ja-JP" sz="1200" dirty="0"/>
                    </a:p>
                    <a:p>
                      <a:r>
                        <a:rPr kumimoji="1" lang="en-US" altLang="ja-JP" sz="1200" dirty="0"/>
                        <a:t>30</a:t>
                      </a:r>
                      <a:r>
                        <a:rPr kumimoji="1" lang="ja-JP" altLang="en-US" sz="1200"/>
                        <a:t>時間（ビジネスプラス）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40</a:t>
                      </a:r>
                      <a:r>
                        <a:rPr kumimoji="1" lang="ja-JP" altLang="en-US" sz="1200"/>
                        <a:t>分　（</a:t>
                      </a:r>
                      <a:r>
                        <a:rPr kumimoji="1" lang="en-US" altLang="ja-JP" sz="1200" dirty="0"/>
                        <a:t>Free</a:t>
                      </a:r>
                      <a:r>
                        <a:rPr kumimoji="1" lang="ja-JP" altLang="en-US" sz="1200"/>
                        <a:t>）</a:t>
                      </a:r>
                      <a:endParaRPr kumimoji="1" lang="en-US" altLang="ja-JP" sz="1200" dirty="0"/>
                    </a:p>
                    <a:p>
                      <a:r>
                        <a:rPr kumimoji="1" lang="en-US" altLang="ja-JP" sz="1200" dirty="0"/>
                        <a:t>24</a:t>
                      </a:r>
                      <a:r>
                        <a:rPr kumimoji="1" lang="ja-JP" altLang="en-US" sz="1200"/>
                        <a:t>時間（</a:t>
                      </a:r>
                      <a:r>
                        <a:rPr kumimoji="1" lang="en-US" altLang="ja-JP" sz="1200" dirty="0"/>
                        <a:t>Business</a:t>
                      </a:r>
                      <a:r>
                        <a:rPr kumimoji="1" lang="ja-JP" altLang="en-US" sz="120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60</a:t>
                      </a:r>
                      <a:r>
                        <a:rPr kumimoji="1" lang="ja-JP" altLang="en-US" sz="1200"/>
                        <a:t>分　（無料版）</a:t>
                      </a:r>
                      <a:endParaRPr kumimoji="1" lang="en-US" altLang="ja-JP" sz="1200" dirty="0"/>
                    </a:p>
                    <a:p>
                      <a:r>
                        <a:rPr kumimoji="1" lang="en-US" altLang="ja-JP" sz="1200" dirty="0"/>
                        <a:t>30</a:t>
                      </a:r>
                      <a:r>
                        <a:rPr kumimoji="1" lang="ja-JP" altLang="en-US" sz="1200"/>
                        <a:t>時間（</a:t>
                      </a:r>
                      <a:r>
                        <a:rPr kumimoji="1" lang="en-US" altLang="ja-JP" sz="1200" dirty="0"/>
                        <a:t>Business Standard</a:t>
                      </a:r>
                      <a:r>
                        <a:rPr kumimoji="1" lang="ja-JP" altLang="en-US" sz="120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63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画面共有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12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会議録画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○（有料プランのみ）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002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バーチャル背景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○</a:t>
                      </a:r>
                      <a:endParaRPr kumimoji="1" lang="en-US" altLang="ja-JP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62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ミーティングロビー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○</a:t>
                      </a:r>
                      <a:endParaRPr kumimoji="1" lang="en-US" altLang="ja-JP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085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ブレイクアウトルーム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○（有料プランのみ）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1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200"/>
                        <a:t>金額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初期費用　</a:t>
                      </a:r>
                      <a:r>
                        <a:rPr kumimoji="1" lang="en-US" altLang="ja-JP" sz="1200" dirty="0"/>
                        <a:t>36,000</a:t>
                      </a:r>
                      <a:r>
                        <a:rPr kumimoji="1" lang="ja-JP" altLang="en-US" sz="1200" dirty="0"/>
                        <a:t>円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無制限</a:t>
                      </a:r>
                      <a:r>
                        <a:rPr kumimoji="1" lang="ja-JP" altLang="en-US" sz="800" dirty="0"/>
                        <a:t>（人数の制限なし）　</a:t>
                      </a:r>
                      <a:endParaRPr kumimoji="1" lang="en-US" altLang="ja-JP" sz="800" dirty="0"/>
                    </a:p>
                    <a:p>
                      <a:r>
                        <a:rPr kumimoji="1" lang="en-US" altLang="ja-JP" sz="1200" dirty="0"/>
                        <a:t>5,000</a:t>
                      </a:r>
                      <a:r>
                        <a:rPr kumimoji="1" lang="ja-JP" altLang="en-US" sz="1200" dirty="0"/>
                        <a:t>円～</a:t>
                      </a:r>
                      <a:r>
                        <a:rPr kumimoji="1" lang="en-US" altLang="ja-JP" sz="1200" dirty="0"/>
                        <a:t>/</a:t>
                      </a:r>
                      <a:r>
                        <a:rPr kumimoji="1" lang="ja-JP" altLang="en-US" sz="1200" dirty="0"/>
                        <a:t>月　</a:t>
                      </a:r>
                      <a:r>
                        <a:rPr kumimoji="1" lang="en-US" altLang="ja-JP" sz="1050" dirty="0"/>
                        <a:t>※</a:t>
                      </a:r>
                      <a:r>
                        <a:rPr kumimoji="1" lang="ja-JP" altLang="en-US" sz="1050" dirty="0"/>
                        <a:t>想定金額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ビジネスプラス</a:t>
                      </a:r>
                      <a:endParaRPr kumimoji="1" lang="en-US" altLang="ja-JP" sz="1200" dirty="0"/>
                    </a:p>
                    <a:p>
                      <a:r>
                        <a:rPr kumimoji="1" lang="en-US" altLang="ja-JP" sz="1200" dirty="0"/>
                        <a:t>1</a:t>
                      </a:r>
                      <a:r>
                        <a:rPr kumimoji="1" lang="ja-JP" altLang="en-US" sz="1200" dirty="0"/>
                        <a:t>人　</a:t>
                      </a:r>
                      <a:r>
                        <a:rPr kumimoji="1" lang="en-US" altLang="ja-JP" sz="1200" dirty="0"/>
                        <a:t>¥  3,438</a:t>
                      </a:r>
                      <a:r>
                        <a:rPr kumimoji="1" lang="ja-JP" altLang="en-US" sz="1200" dirty="0"/>
                        <a:t>ユーザー</a:t>
                      </a:r>
                      <a:r>
                        <a:rPr kumimoji="1" lang="en-US" altLang="ja-JP" sz="1200" dirty="0"/>
                        <a:t>/</a:t>
                      </a:r>
                      <a:r>
                        <a:rPr kumimoji="1" lang="ja-JP" altLang="en-US" sz="1200" dirty="0"/>
                        <a:t>月</a:t>
                      </a:r>
                      <a:endParaRPr kumimoji="1" lang="en-US" altLang="ja-JP" sz="1200" dirty="0"/>
                    </a:p>
                    <a:p>
                      <a:r>
                        <a:rPr kumimoji="1" lang="en-US" altLang="ja-JP" sz="1200" dirty="0"/>
                        <a:t>1</a:t>
                      </a:r>
                      <a:r>
                        <a:rPr kumimoji="1" lang="ja-JP" altLang="en-US" sz="1200" dirty="0"/>
                        <a:t>人　</a:t>
                      </a:r>
                      <a:r>
                        <a:rPr kumimoji="1" lang="en-US" altLang="ja-JP" sz="1200" dirty="0"/>
                        <a:t>¥34,380</a:t>
                      </a:r>
                      <a:r>
                        <a:rPr kumimoji="1" lang="ja-JP" altLang="en-US" sz="1200" dirty="0"/>
                        <a:t>ユーザー</a:t>
                      </a:r>
                      <a:r>
                        <a:rPr kumimoji="1" lang="en-US" altLang="ja-JP" sz="1200" dirty="0"/>
                        <a:t>/</a:t>
                      </a:r>
                      <a:r>
                        <a:rPr kumimoji="1" lang="ja-JP" altLang="en-US" sz="1200" dirty="0"/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Business</a:t>
                      </a:r>
                    </a:p>
                    <a:p>
                      <a:r>
                        <a:rPr kumimoji="1" lang="en-US" altLang="ja-JP" sz="1200" dirty="0"/>
                        <a:t>1</a:t>
                      </a:r>
                      <a:r>
                        <a:rPr kumimoji="1" lang="ja-JP" altLang="en-US" sz="1200" dirty="0"/>
                        <a:t>人　</a:t>
                      </a:r>
                      <a:r>
                        <a:rPr kumimoji="1" lang="en-US" altLang="ja-JP" sz="1200" dirty="0"/>
                        <a:t>¥  2,200</a:t>
                      </a:r>
                      <a:r>
                        <a:rPr kumimoji="1" lang="ja-JP" altLang="en-US" sz="1200" dirty="0"/>
                        <a:t>ユーザー</a:t>
                      </a:r>
                      <a:r>
                        <a:rPr kumimoji="1" lang="en-US" altLang="ja-JP" sz="1200" dirty="0"/>
                        <a:t>/</a:t>
                      </a:r>
                      <a:r>
                        <a:rPr kumimoji="1" lang="ja-JP" altLang="en-US" sz="1200" dirty="0"/>
                        <a:t>月</a:t>
                      </a:r>
                      <a:endParaRPr kumimoji="1" lang="en-US" altLang="ja-JP" sz="1200" dirty="0"/>
                    </a:p>
                    <a:p>
                      <a:r>
                        <a:rPr kumimoji="1" lang="en-US" altLang="ja-JP" sz="1200" dirty="0"/>
                        <a:t>1</a:t>
                      </a:r>
                      <a:r>
                        <a:rPr kumimoji="1" lang="ja-JP" altLang="en-US" sz="1200" dirty="0"/>
                        <a:t>人　</a:t>
                      </a:r>
                      <a:r>
                        <a:rPr kumimoji="1" lang="en-US" altLang="ja-JP" sz="1200" dirty="0"/>
                        <a:t>¥26,400</a:t>
                      </a:r>
                      <a:r>
                        <a:rPr kumimoji="1" lang="ja-JP" altLang="en-US" sz="1200" dirty="0"/>
                        <a:t>ユーザー</a:t>
                      </a:r>
                      <a:r>
                        <a:rPr kumimoji="1" lang="en-US" altLang="ja-JP" sz="1200" dirty="0"/>
                        <a:t>/</a:t>
                      </a:r>
                      <a:r>
                        <a:rPr kumimoji="1" lang="ja-JP" altLang="en-US" sz="1200" dirty="0"/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Business Standard</a:t>
                      </a:r>
                    </a:p>
                    <a:p>
                      <a:r>
                        <a:rPr kumimoji="1" lang="en-US" altLang="ja-JP" sz="1200" dirty="0"/>
                        <a:t>1</a:t>
                      </a:r>
                      <a:r>
                        <a:rPr kumimoji="1" lang="ja-JP" altLang="en-US" sz="1200" dirty="0"/>
                        <a:t>人　</a:t>
                      </a:r>
                      <a:r>
                        <a:rPr kumimoji="1" lang="en-US" altLang="ja-JP" sz="1200" dirty="0"/>
                        <a:t>¥  1,874</a:t>
                      </a:r>
                      <a:r>
                        <a:rPr kumimoji="1" lang="ja-JP" altLang="en-US" sz="1200" dirty="0"/>
                        <a:t>ユーザー</a:t>
                      </a:r>
                      <a:r>
                        <a:rPr kumimoji="1" lang="en-US" altLang="ja-JP" sz="1200" dirty="0"/>
                        <a:t>/</a:t>
                      </a:r>
                      <a:r>
                        <a:rPr kumimoji="1" lang="ja-JP" altLang="en-US" sz="1200" dirty="0"/>
                        <a:t>月</a:t>
                      </a:r>
                      <a:endParaRPr kumimoji="1" lang="en-US" altLang="ja-JP" sz="1200" dirty="0"/>
                    </a:p>
                    <a:p>
                      <a:r>
                        <a:rPr kumimoji="1" lang="en-US" altLang="ja-JP" sz="1200" dirty="0"/>
                        <a:t>1</a:t>
                      </a:r>
                      <a:r>
                        <a:rPr kumimoji="1" lang="ja-JP" altLang="en-US" sz="1200" dirty="0"/>
                        <a:t>人　</a:t>
                      </a:r>
                      <a:r>
                        <a:rPr kumimoji="1" lang="en-US" altLang="ja-JP" sz="1200" dirty="0"/>
                        <a:t>¥22,488</a:t>
                      </a:r>
                      <a:r>
                        <a:rPr kumimoji="1" lang="ja-JP" altLang="en-US" sz="1200" dirty="0"/>
                        <a:t>ユーザー</a:t>
                      </a:r>
                      <a:r>
                        <a:rPr kumimoji="1" lang="en-US" altLang="ja-JP" sz="1200" dirty="0"/>
                        <a:t>/</a:t>
                      </a:r>
                      <a:r>
                        <a:rPr kumimoji="1" lang="ja-JP" altLang="en-US" sz="1200" dirty="0"/>
                        <a:t>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685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0575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7E4860-AC04-8562-0E78-363C3C123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ご契約の流れ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3080FC-AA06-ABA6-42B4-BB6FA5FAFE06}"/>
              </a:ext>
            </a:extLst>
          </p:cNvPr>
          <p:cNvSpPr txBox="1"/>
          <p:nvPr/>
        </p:nvSpPr>
        <p:spPr>
          <a:xfrm>
            <a:off x="462533" y="5769543"/>
            <a:ext cx="5876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※1. </a:t>
            </a:r>
            <a:r>
              <a:rPr kumimoji="1" lang="ja-JP" altLang="en-US" sz="1200" dirty="0">
                <a:solidFill>
                  <a:srgbClr val="FF0000"/>
                </a:solidFill>
              </a:rPr>
              <a:t>ご利用開始まで</a:t>
            </a:r>
            <a:r>
              <a:rPr kumimoji="1" lang="en-US" altLang="ja-JP" sz="1200" dirty="0">
                <a:solidFill>
                  <a:srgbClr val="FF0000"/>
                </a:solidFill>
              </a:rPr>
              <a:t>1</a:t>
            </a:r>
            <a:r>
              <a:rPr kumimoji="1" lang="ja-JP" altLang="en-US" sz="1200" dirty="0">
                <a:solidFill>
                  <a:srgbClr val="FF0000"/>
                </a:solidFill>
              </a:rPr>
              <a:t>～</a:t>
            </a:r>
            <a:r>
              <a:rPr kumimoji="1" lang="en-US" altLang="ja-JP" sz="1200" dirty="0">
                <a:solidFill>
                  <a:srgbClr val="FF0000"/>
                </a:solidFill>
              </a:rPr>
              <a:t>3</a:t>
            </a:r>
            <a:r>
              <a:rPr kumimoji="1" lang="ja-JP" altLang="en-US" sz="1200" dirty="0">
                <a:solidFill>
                  <a:srgbClr val="FF0000"/>
                </a:solidFill>
              </a:rPr>
              <a:t>営業日いただきます。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※2. </a:t>
            </a:r>
            <a:r>
              <a:rPr kumimoji="1" lang="ja-JP" altLang="en-US" sz="1200" dirty="0">
                <a:solidFill>
                  <a:srgbClr val="FF0000"/>
                </a:solidFill>
              </a:rPr>
              <a:t>プランによってはご利用開始時期が変動する場合があります。</a:t>
            </a:r>
            <a:endParaRPr kumimoji="1" lang="en-US" altLang="ja-JP" sz="1200" dirty="0">
              <a:solidFill>
                <a:srgbClr val="FF0000"/>
              </a:solidFill>
            </a:endParaRPr>
          </a:p>
          <a:p>
            <a:r>
              <a:rPr kumimoji="1" lang="en-US" altLang="ja-JP" sz="1200" dirty="0">
                <a:solidFill>
                  <a:srgbClr val="FF0000"/>
                </a:solidFill>
              </a:rPr>
              <a:t>※3. </a:t>
            </a:r>
            <a:r>
              <a:rPr kumimoji="1" lang="ja-JP" altLang="en-US" sz="1200" dirty="0">
                <a:solidFill>
                  <a:srgbClr val="FF0000"/>
                </a:solidFill>
              </a:rPr>
              <a:t>ビジネスプランの場合、保守料金として別途ご請求になる場合がございます。</a:t>
            </a:r>
            <a:endParaRPr kumimoji="1" lang="en-US" altLang="ja-JP" sz="1200" dirty="0">
              <a:solidFill>
                <a:srgbClr val="FF0000"/>
              </a:solidFill>
            </a:endParaRPr>
          </a:p>
        </p:txBody>
      </p:sp>
      <p:sp>
        <p:nvSpPr>
          <p:cNvPr id="8" name="フローチャート: 他ページ結合子 7">
            <a:extLst>
              <a:ext uri="{FF2B5EF4-FFF2-40B4-BE49-F238E27FC236}">
                <a16:creationId xmlns:a16="http://schemas.microsoft.com/office/drawing/2014/main" id="{8E224D85-17EE-446B-B35F-63F943520B36}"/>
              </a:ext>
            </a:extLst>
          </p:cNvPr>
          <p:cNvSpPr/>
          <p:nvPr/>
        </p:nvSpPr>
        <p:spPr>
          <a:xfrm rot="16200000">
            <a:off x="932620" y="1396193"/>
            <a:ext cx="2628292" cy="2278122"/>
          </a:xfrm>
          <a:prstGeom prst="flowChartOffpageConnector">
            <a:avLst/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accent1">
                <a:lumMod val="40000"/>
                <a:lumOff val="60000"/>
              </a:schemeClr>
            </a:solidFill>
            <a:headEnd type="triangl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D073A52-779B-F3B4-670E-39DA95057511}"/>
              </a:ext>
            </a:extLst>
          </p:cNvPr>
          <p:cNvSpPr txBox="1"/>
          <p:nvPr/>
        </p:nvSpPr>
        <p:spPr>
          <a:xfrm>
            <a:off x="1225588" y="2350587"/>
            <a:ext cx="194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お申込み</a:t>
            </a:r>
            <a:endParaRPr kumimoji="1" lang="en-US" altLang="ja-JP" dirty="0"/>
          </a:p>
        </p:txBody>
      </p:sp>
      <p:sp>
        <p:nvSpPr>
          <p:cNvPr id="10" name="フローチャート: 他ページ結合子 9">
            <a:extLst>
              <a:ext uri="{FF2B5EF4-FFF2-40B4-BE49-F238E27FC236}">
                <a16:creationId xmlns:a16="http://schemas.microsoft.com/office/drawing/2014/main" id="{60DAF05E-DA9C-A636-57AD-CBD7B6152EC8}"/>
              </a:ext>
            </a:extLst>
          </p:cNvPr>
          <p:cNvSpPr/>
          <p:nvPr/>
        </p:nvSpPr>
        <p:spPr>
          <a:xfrm rot="16200000">
            <a:off x="3328627" y="1371837"/>
            <a:ext cx="2628292" cy="2278122"/>
          </a:xfrm>
          <a:prstGeom prst="flowChartOffpageConnector">
            <a:avLst/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accent1">
                <a:lumMod val="40000"/>
                <a:lumOff val="60000"/>
              </a:schemeClr>
            </a:solidFill>
            <a:headEnd type="triangl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4E5AC1B-104B-38F4-D48A-AAE826CCD86C}"/>
              </a:ext>
            </a:extLst>
          </p:cNvPr>
          <p:cNvSpPr txBox="1"/>
          <p:nvPr/>
        </p:nvSpPr>
        <p:spPr>
          <a:xfrm>
            <a:off x="3621594" y="2187731"/>
            <a:ext cx="1946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担当営業</a:t>
            </a:r>
            <a:br>
              <a:rPr kumimoji="1" lang="en-US" altLang="ja-JP" dirty="0"/>
            </a:br>
            <a:r>
              <a:rPr kumimoji="1" lang="ja-JP" altLang="en-US" dirty="0"/>
              <a:t>からご連絡</a:t>
            </a:r>
            <a:endParaRPr kumimoji="1" lang="en-US" altLang="ja-JP" dirty="0"/>
          </a:p>
        </p:txBody>
      </p:sp>
      <p:sp>
        <p:nvSpPr>
          <p:cNvPr id="12" name="フローチャート: 他ページ結合子 11">
            <a:extLst>
              <a:ext uri="{FF2B5EF4-FFF2-40B4-BE49-F238E27FC236}">
                <a16:creationId xmlns:a16="http://schemas.microsoft.com/office/drawing/2014/main" id="{4BC4EC53-ED48-4620-0D57-2C49E6E4C898}"/>
              </a:ext>
            </a:extLst>
          </p:cNvPr>
          <p:cNvSpPr/>
          <p:nvPr/>
        </p:nvSpPr>
        <p:spPr>
          <a:xfrm rot="16200000">
            <a:off x="5724631" y="1371837"/>
            <a:ext cx="2628292" cy="2278122"/>
          </a:xfrm>
          <a:prstGeom prst="flowChartOffpageConnector">
            <a:avLst/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accent1">
                <a:lumMod val="40000"/>
                <a:lumOff val="60000"/>
              </a:schemeClr>
            </a:solidFill>
            <a:headEnd type="triangl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89B2E56-816A-AF49-828F-60DEADE1CEB6}"/>
              </a:ext>
            </a:extLst>
          </p:cNvPr>
          <p:cNvSpPr txBox="1"/>
          <p:nvPr/>
        </p:nvSpPr>
        <p:spPr>
          <a:xfrm>
            <a:off x="6017599" y="2326231"/>
            <a:ext cx="194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構築・設定</a:t>
            </a:r>
            <a:endParaRPr kumimoji="1" lang="en-US" altLang="ja-JP" dirty="0"/>
          </a:p>
        </p:txBody>
      </p:sp>
      <p:sp>
        <p:nvSpPr>
          <p:cNvPr id="14" name="フローチャート: 他ページ結合子 13">
            <a:extLst>
              <a:ext uri="{FF2B5EF4-FFF2-40B4-BE49-F238E27FC236}">
                <a16:creationId xmlns:a16="http://schemas.microsoft.com/office/drawing/2014/main" id="{15C183F4-6CDD-9E72-DF52-23E6345E7931}"/>
              </a:ext>
            </a:extLst>
          </p:cNvPr>
          <p:cNvSpPr/>
          <p:nvPr/>
        </p:nvSpPr>
        <p:spPr>
          <a:xfrm rot="16200000">
            <a:off x="8120635" y="1371836"/>
            <a:ext cx="2628292" cy="2278122"/>
          </a:xfrm>
          <a:prstGeom prst="flowChartOffpageConnector">
            <a:avLst/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accent1">
                <a:lumMod val="40000"/>
                <a:lumOff val="60000"/>
              </a:schemeClr>
            </a:solidFill>
            <a:headEnd type="triangl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D4E1E20-AFDA-2A4C-1F26-81EFBAD0D02E}"/>
              </a:ext>
            </a:extLst>
          </p:cNvPr>
          <p:cNvSpPr txBox="1"/>
          <p:nvPr/>
        </p:nvSpPr>
        <p:spPr>
          <a:xfrm>
            <a:off x="8413603" y="2326230"/>
            <a:ext cx="1946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利用開始</a:t>
            </a:r>
            <a:endParaRPr kumimoji="1" lang="en-US" altLang="ja-JP" dirty="0"/>
          </a:p>
        </p:txBody>
      </p:sp>
      <p:sp>
        <p:nvSpPr>
          <p:cNvPr id="16" name="フローチャート: 処理 15">
            <a:extLst>
              <a:ext uri="{FF2B5EF4-FFF2-40B4-BE49-F238E27FC236}">
                <a16:creationId xmlns:a16="http://schemas.microsoft.com/office/drawing/2014/main" id="{C499DB0A-BF60-C685-6291-E4A49225A62F}"/>
              </a:ext>
            </a:extLst>
          </p:cNvPr>
          <p:cNvSpPr/>
          <p:nvPr/>
        </p:nvSpPr>
        <p:spPr>
          <a:xfrm>
            <a:off x="540903" y="4054100"/>
            <a:ext cx="2088232" cy="360040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63500">
            <a:solidFill>
              <a:schemeClr val="accent1">
                <a:lumMod val="40000"/>
                <a:lumOff val="60000"/>
              </a:schemeClr>
            </a:solidFill>
            <a:headEnd type="triangl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プランをお選びください</a:t>
            </a:r>
          </a:p>
        </p:txBody>
      </p:sp>
      <p:sp>
        <p:nvSpPr>
          <p:cNvPr id="17" name="フローチャート: 処理 16">
            <a:extLst>
              <a:ext uri="{FF2B5EF4-FFF2-40B4-BE49-F238E27FC236}">
                <a16:creationId xmlns:a16="http://schemas.microsoft.com/office/drawing/2014/main" id="{3D6F48D7-F546-D082-8552-29E66A6D692F}"/>
              </a:ext>
            </a:extLst>
          </p:cNvPr>
          <p:cNvSpPr/>
          <p:nvPr/>
        </p:nvSpPr>
        <p:spPr>
          <a:xfrm>
            <a:off x="1199513" y="4590325"/>
            <a:ext cx="4402969" cy="1042409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 w="63500">
            <a:solidFill>
              <a:schemeClr val="accent4">
                <a:lumMod val="20000"/>
                <a:lumOff val="80000"/>
              </a:schemeClr>
            </a:solidFill>
            <a:headEnd type="triangl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ZION-MEET</a:t>
            </a:r>
          </a:p>
          <a:p>
            <a:pPr algn="ctr"/>
            <a:r>
              <a:rPr kumimoji="1"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スタンダードプラン</a:t>
            </a:r>
            <a:endParaRPr kumimoji="1" lang="en-US" altLang="ja-JP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kumimoji="1" lang="en-US" altLang="ja-JP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5,000</a:t>
            </a:r>
            <a:r>
              <a:rPr kumimoji="1"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円</a:t>
            </a:r>
            <a:r>
              <a:rPr kumimoji="1" lang="en-US" altLang="ja-JP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kumimoji="1"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月</a:t>
            </a:r>
          </a:p>
        </p:txBody>
      </p:sp>
      <p:sp>
        <p:nvSpPr>
          <p:cNvPr id="18" name="フローチャート: 処理 17">
            <a:extLst>
              <a:ext uri="{FF2B5EF4-FFF2-40B4-BE49-F238E27FC236}">
                <a16:creationId xmlns:a16="http://schemas.microsoft.com/office/drawing/2014/main" id="{33A93BBB-EB51-BC79-E8AB-C267EA4C5312}"/>
              </a:ext>
            </a:extLst>
          </p:cNvPr>
          <p:cNvSpPr/>
          <p:nvPr/>
        </p:nvSpPr>
        <p:spPr>
          <a:xfrm>
            <a:off x="5920856" y="4590325"/>
            <a:ext cx="4402969" cy="1042409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  <a:ln w="63500">
            <a:solidFill>
              <a:schemeClr val="accent4">
                <a:lumMod val="20000"/>
                <a:lumOff val="80000"/>
              </a:schemeClr>
            </a:solidFill>
            <a:headEnd type="triangle" w="sm" len="sm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ZION-MEET</a:t>
            </a:r>
          </a:p>
          <a:p>
            <a:pPr algn="ctr"/>
            <a:r>
              <a:rPr kumimoji="1"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ビジネスプラン</a:t>
            </a:r>
            <a:endParaRPr kumimoji="1" lang="en-US" altLang="ja-JP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kumimoji="1" lang="en-US" altLang="ja-JP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15,000</a:t>
            </a:r>
            <a:r>
              <a:rPr kumimoji="1" lang="ja-JP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円～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433DE7B-D2B2-A24A-D043-E00E372F385B}"/>
              </a:ext>
            </a:extLst>
          </p:cNvPr>
          <p:cNvSpPr txBox="1"/>
          <p:nvPr/>
        </p:nvSpPr>
        <p:spPr>
          <a:xfrm>
            <a:off x="2783632" y="4068391"/>
            <a:ext cx="336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プラン共通：初期費用</a:t>
            </a:r>
            <a:r>
              <a:rPr kumimoji="1" lang="en-US" altLang="ja-JP" dirty="0"/>
              <a:t>36,000</a:t>
            </a:r>
            <a:r>
              <a:rPr kumimoji="1" lang="ja-JP" altLang="en-US" dirty="0"/>
              <a:t>円</a:t>
            </a:r>
          </a:p>
        </p:txBody>
      </p:sp>
    </p:spTree>
    <p:extLst>
      <p:ext uri="{BB962C8B-B14F-4D97-AF65-F5344CB8AC3E}">
        <p14:creationId xmlns:p14="http://schemas.microsoft.com/office/powerpoint/2010/main" val="3757924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A3D2F8-7350-E638-2C8C-3AE9ECB9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オプション機能</a:t>
            </a:r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C4C0555A-8E12-5E58-99E6-A870A17E6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6000" y="1979548"/>
            <a:ext cx="7560000" cy="42255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515AD7B-128C-0CFB-7D21-BA16AE8D2F4A}"/>
              </a:ext>
            </a:extLst>
          </p:cNvPr>
          <p:cNvSpPr txBox="1"/>
          <p:nvPr/>
        </p:nvSpPr>
        <p:spPr>
          <a:xfrm>
            <a:off x="540903" y="1293988"/>
            <a:ext cx="6160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MTG</a:t>
            </a:r>
            <a:r>
              <a:rPr kumimoji="1" lang="ja-JP" altLang="en-US" dirty="0"/>
              <a:t>カレンダー作成アプリを利用することにより</a:t>
            </a:r>
            <a:br>
              <a:rPr kumimoji="1" lang="en-US" altLang="ja-JP" dirty="0"/>
            </a:br>
            <a:r>
              <a:rPr kumimoji="1" lang="en-US" altLang="ja-JP" dirty="0"/>
              <a:t>Google</a:t>
            </a:r>
            <a:r>
              <a:rPr kumimoji="1" lang="ja-JP" altLang="en-US" dirty="0"/>
              <a:t>カレンダーへ会議予定の登録・参加者の招待が可能</a:t>
            </a:r>
          </a:p>
        </p:txBody>
      </p:sp>
    </p:spTree>
    <p:extLst>
      <p:ext uri="{BB962C8B-B14F-4D97-AF65-F5344CB8AC3E}">
        <p14:creationId xmlns:p14="http://schemas.microsoft.com/office/powerpoint/2010/main" val="1034080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5765029"/>
      </p:ext>
    </p:extLst>
  </p:cSld>
  <p:clrMapOvr>
    <a:masterClrMapping/>
  </p:clrMapOvr>
</p:sld>
</file>

<file path=ppt/theme/theme1.xml><?xml version="1.0" encoding="utf-8"?>
<a:theme xmlns:a="http://schemas.openxmlformats.org/drawingml/2006/main" name="会社フリー_フォーマッ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Noto Sans CJK JP Medium"/>
        <a:ea typeface="メイリオ"/>
        <a:cs typeface=""/>
      </a:majorFont>
      <a:minorFont>
        <a:latin typeface="Noto Sans CJK JP Medium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0">
          <a:solidFill>
            <a:schemeClr val="accent1">
              <a:lumMod val="40000"/>
              <a:lumOff val="60000"/>
            </a:schemeClr>
          </a:solidFill>
          <a:headEnd type="triangle" w="sm" len="sm"/>
          <a:tailEnd type="triangle" w="sm" len="sm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週次報告書フォーマット_1" id="{377F5CDD-C292-6247-80B8-F0764EECA895}" vid="{A6B9958F-9C83-D54E-979D-36FE5158CCCC}"/>
    </a:ext>
  </a:ext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会社フリー_フォーマット</Template>
  <TotalTime>346</TotalTime>
  <Words>404</Words>
  <Application>Microsoft Office PowerPoint</Application>
  <PresentationFormat>ワイド画面</PresentationFormat>
  <Paragraphs>122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6" baseType="lpstr">
      <vt:lpstr>Helvetica Neue</vt:lpstr>
      <vt:lpstr>Noto Sans CJK JP Medium</vt:lpstr>
      <vt:lpstr>メイリオ</vt:lpstr>
      <vt:lpstr>游ゴシック</vt:lpstr>
      <vt:lpstr>Bahnschrift</vt:lpstr>
      <vt:lpstr>Calibri</vt:lpstr>
      <vt:lpstr>Wingdings</vt:lpstr>
      <vt:lpstr>Wingdings 2</vt:lpstr>
      <vt:lpstr>会社フリー_フォーマット</vt:lpstr>
      <vt:lpstr>PowerPoint プレゼンテーション</vt:lpstr>
      <vt:lpstr>機能</vt:lpstr>
      <vt:lpstr>機能</vt:lpstr>
      <vt:lpstr>主要サービスとの比較</vt:lpstr>
      <vt:lpstr>ご契約の流れ</vt:lpstr>
      <vt:lpstr>オプション機能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竜也 高目</dc:creator>
  <cp:lastModifiedBy>広宣 綱澤</cp:lastModifiedBy>
  <cp:revision>43</cp:revision>
  <cp:lastPrinted>2019-01-17T04:48:21Z</cp:lastPrinted>
  <dcterms:created xsi:type="dcterms:W3CDTF">2024-06-25T07:58:18Z</dcterms:created>
  <dcterms:modified xsi:type="dcterms:W3CDTF">2024-10-07T02:30:26Z</dcterms:modified>
</cp:coreProperties>
</file>