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63" r:id="rId3"/>
    <p:sldId id="261" r:id="rId4"/>
    <p:sldId id="266" r:id="rId5"/>
    <p:sldId id="271" r:id="rId6"/>
    <p:sldId id="276" r:id="rId7"/>
    <p:sldId id="267" r:id="rId8"/>
    <p:sldId id="272" r:id="rId9"/>
    <p:sldId id="273" r:id="rId10"/>
    <p:sldId id="274" r:id="rId11"/>
    <p:sldId id="27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88C1E6-A972-40EC-943F-188CCDC73E3C}">
          <p14:sldIdLst>
            <p14:sldId id="258"/>
            <p14:sldId id="263"/>
            <p14:sldId id="261"/>
            <p14:sldId id="266"/>
            <p14:sldId id="271"/>
            <p14:sldId id="276"/>
            <p14:sldId id="267"/>
            <p14:sldId id="272"/>
            <p14:sldId id="273"/>
            <p14:sldId id="274"/>
            <p14:sldId id="27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10-10-2023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10-10-2023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303380" y="2230698"/>
            <a:ext cx="11689838" cy="492443"/>
          </a:xfrm>
          <a:prstGeom prst="rect">
            <a:avLst/>
          </a:prstGeom>
          <a:noFill/>
        </p:spPr>
        <p:txBody>
          <a:bodyPr wrap="square" rtlCol="0">
            <a:spAutoFit/>
          </a:bodyPr>
          <a:lstStyle/>
          <a:p>
            <a:r>
              <a:rPr lang="en-IN" dirty="0"/>
              <a:t>	</a:t>
            </a:r>
            <a:r>
              <a:rPr lang="en-IN" sz="2600" b="1" dirty="0">
                <a:latin typeface="Bell MT" panose="02020503060305020303" pitchFamily="18" charset="0"/>
              </a:rPr>
              <a:t>DEPARTMENT OF COMPUTER SCIENCE AND ENGINEERING</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1"/>
            <a:ext cx="10297887" cy="2123658"/>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Smart Parking </a:t>
            </a:r>
          </a:p>
          <a:p>
            <a:r>
              <a:rPr lang="en-IN" sz="2000" b="1" dirty="0">
                <a:latin typeface="Bell MT" panose="02020503060305020303" pitchFamily="18" charset="0"/>
              </a:rPr>
              <a:t>Team name : </a:t>
            </a:r>
            <a:r>
              <a:rPr lang="en-IN" sz="2000" dirty="0">
                <a:latin typeface="Bell MT" panose="02020503060305020303" pitchFamily="18" charset="0"/>
              </a:rPr>
              <a:t> Proj_224789_Team_3</a:t>
            </a:r>
          </a:p>
          <a:p>
            <a:r>
              <a:rPr lang="en-IN" sz="2000" b="1" dirty="0">
                <a:latin typeface="Bell MT" panose="02020503060305020303" pitchFamily="18" charset="0"/>
              </a:rPr>
              <a:t>Team members :</a:t>
            </a:r>
          </a:p>
          <a:p>
            <a:r>
              <a:rPr lang="en-IN" dirty="0">
                <a:latin typeface="Bell MT" panose="02020503060305020303" pitchFamily="18" charset="0"/>
              </a:rPr>
              <a:t>	KANIMOZHI V(113321104036)</a:t>
            </a:r>
          </a:p>
          <a:p>
            <a:r>
              <a:rPr lang="en-IN" dirty="0">
                <a:latin typeface="Bell MT" panose="02020503060305020303" pitchFamily="18" charset="0"/>
              </a:rPr>
              <a:t>	KARAMSETTY LIKHITHA(113321104038)</a:t>
            </a:r>
          </a:p>
          <a:p>
            <a:r>
              <a:rPr lang="en-IN" dirty="0">
                <a:latin typeface="Bell MT" panose="02020503060305020303" pitchFamily="18" charset="0"/>
              </a:rPr>
              <a:t>	KARTHIKA M(113321104039)</a:t>
            </a:r>
          </a:p>
          <a:p>
            <a:r>
              <a:rPr lang="en-IN" dirty="0">
                <a:latin typeface="Bell MT" panose="02020503060305020303" pitchFamily="18" charset="0"/>
              </a:rPr>
              <a:t>	KATHIYAYENI S(113321104041)</a:t>
            </a: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EA04-809C-B2AA-7241-FC35948A8DC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Bell MT" panose="02020503060305020303" pitchFamily="18" charset="0"/>
              </a:rPr>
              <a:t>SAMPLE OUTPUT FOR SMART PARKING</a:t>
            </a:r>
            <a:r>
              <a:rPr lang="en-US" sz="4800" b="1" dirty="0"/>
              <a:t>:</a:t>
            </a:r>
            <a:endParaRPr lang="en-IN" sz="4800" b="1" dirty="0"/>
          </a:p>
        </p:txBody>
      </p:sp>
      <p:pic>
        <p:nvPicPr>
          <p:cNvPr id="3" name="Content Placeholder 4">
            <a:extLst>
              <a:ext uri="{FF2B5EF4-FFF2-40B4-BE49-F238E27FC236}">
                <a16:creationId xmlns:a16="http://schemas.microsoft.com/office/drawing/2014/main" id="{A7A4B8BE-5293-F7E8-FA7D-A0D1B5A5D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787" y="1690688"/>
            <a:ext cx="8227700" cy="4628081"/>
          </a:xfrm>
          <a:prstGeom prst="rect">
            <a:avLst/>
          </a:prstGeom>
        </p:spPr>
      </p:pic>
    </p:spTree>
    <p:extLst>
      <p:ext uri="{BB962C8B-B14F-4D97-AF65-F5344CB8AC3E}">
        <p14:creationId xmlns:p14="http://schemas.microsoft.com/office/powerpoint/2010/main" val="165346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D6BA-E5DC-5D31-33F2-C5B6EC7577C3}"/>
              </a:ext>
            </a:extLst>
          </p:cNvPr>
          <p:cNvSpPr>
            <a:spLocks noGrp="1"/>
          </p:cNvSpPr>
          <p:nvPr>
            <p:ph type="title"/>
          </p:nvPr>
        </p:nvSpPr>
        <p:spPr/>
        <p:txBody>
          <a:bodyPr/>
          <a:lstStyle/>
          <a:p>
            <a:r>
              <a:rPr lang="en-IN" b="1" dirty="0">
                <a:latin typeface="Bell MT" panose="02020503060305020303" pitchFamily="18" charset="0"/>
              </a:rPr>
              <a:t>FUTURE</a:t>
            </a:r>
            <a:r>
              <a:rPr lang="en-IN" b="1" dirty="0"/>
              <a:t> </a:t>
            </a:r>
            <a:r>
              <a:rPr lang="en-IN" b="1" dirty="0">
                <a:latin typeface="Bell MT" panose="02020503060305020303" pitchFamily="18" charset="0"/>
              </a:rPr>
              <a:t>ENHANCEMENT</a:t>
            </a:r>
            <a:r>
              <a:rPr lang="en-IN" b="1" dirty="0"/>
              <a:t>:</a:t>
            </a:r>
          </a:p>
        </p:txBody>
      </p:sp>
      <p:sp>
        <p:nvSpPr>
          <p:cNvPr id="3" name="Content Placeholder 2">
            <a:extLst>
              <a:ext uri="{FF2B5EF4-FFF2-40B4-BE49-F238E27FC236}">
                <a16:creationId xmlns:a16="http://schemas.microsoft.com/office/drawing/2014/main" id="{36757427-DE00-1036-A9D5-7F1CBBF962F1}"/>
              </a:ext>
            </a:extLst>
          </p:cNvPr>
          <p:cNvSpPr>
            <a:spLocks noGrp="1"/>
          </p:cNvSpPr>
          <p:nvPr>
            <p:ph idx="1"/>
          </p:nvPr>
        </p:nvSpPr>
        <p:spPr>
          <a:xfrm>
            <a:off x="838200" y="1530220"/>
            <a:ext cx="10515600" cy="4962655"/>
          </a:xfrm>
        </p:spPr>
        <p:txBody>
          <a:bodyPr>
            <a:normAutofit fontScale="70000" lnSpcReduction="20000"/>
          </a:bodyPr>
          <a:lstStyle/>
          <a:p>
            <a:r>
              <a:rPr lang="en-US" dirty="0"/>
              <a:t>Future enhancements in smart parking systems leveraging IoT technology will revolutionize urban mobility.</a:t>
            </a:r>
          </a:p>
          <a:p>
            <a:r>
              <a:rPr lang="en-US" dirty="0"/>
              <a:t>Advanced IoT sensors embedded in parking spaces will collect real-time data on occupancy, enabling predictive analytics and smart algorithms to anticipate parking demand.</a:t>
            </a:r>
          </a:p>
          <a:p>
            <a:r>
              <a:rPr lang="en-US" dirty="0"/>
              <a:t> Integration with GPS and mobile apps will provide drivers with real-time information on available parking spaces, reducing search time and congestion.</a:t>
            </a:r>
          </a:p>
          <a:p>
            <a:r>
              <a:rPr lang="en-US" dirty="0"/>
              <a:t>Additionally, IoT-enabled smart parking meters will facilitate cashless transactions and remote monitoring, ensuring efficient revenue management for cities. Enhanced security features, including surveillance cameras and tamper detection, will safeguard parked vehicles and infrastructures.</a:t>
            </a:r>
          </a:p>
          <a:p>
            <a:r>
              <a:rPr lang="en-US" dirty="0"/>
              <a:t>Machine learning algorithms, analyzing historical data from IoT sensors, will optimize parking space allocation and pricing strategies, enhancing resource utilization and revenue generation. Moreover, IoT-driven automation will enable self-service parking, allowing vehicles to autonomously locate and park in available spaces. </a:t>
            </a:r>
          </a:p>
          <a:p>
            <a:r>
              <a:rPr lang="en-US" dirty="0"/>
              <a:t>These advancements will not only improve the overall parking experience for drivers but also promote sustainable urban development by reducing traffic congestion, lowering emissions, and optimizing city </a:t>
            </a:r>
            <a:r>
              <a:rPr lang="en-US" sz="3400" dirty="0"/>
              <a:t>resources</a:t>
            </a:r>
            <a:r>
              <a:rPr lang="en-US" dirty="0"/>
              <a:t>.</a:t>
            </a:r>
            <a:endParaRPr lang="en-IN" dirty="0"/>
          </a:p>
        </p:txBody>
      </p:sp>
    </p:spTree>
    <p:extLst>
      <p:ext uri="{BB962C8B-B14F-4D97-AF65-F5344CB8AC3E}">
        <p14:creationId xmlns:p14="http://schemas.microsoft.com/office/powerpoint/2010/main" val="244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0095" y="2538482"/>
            <a:ext cx="10515600" cy="1325563"/>
          </a:xfrm>
        </p:spPr>
        <p:txBody>
          <a:bodyPr/>
          <a:lstStyle/>
          <a:p>
            <a:r>
              <a:rPr lang="en-US" b="1" dirty="0">
                <a:latin typeface="Algerian" panose="04020705040A02060702" pitchFamily="82" charset="0"/>
              </a:rPr>
              <a:t>THANK YOU!!</a:t>
            </a:r>
          </a:p>
        </p:txBody>
      </p:sp>
    </p:spTree>
    <p:extLst>
      <p:ext uri="{BB962C8B-B14F-4D97-AF65-F5344CB8AC3E}">
        <p14:creationId xmlns:p14="http://schemas.microsoft.com/office/powerpoint/2010/main" val="190750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904698" y="419878"/>
            <a:ext cx="9714316" cy="662473"/>
          </a:xfrm>
        </p:spPr>
        <p:txBody>
          <a:bodyPr>
            <a:noAutofit/>
          </a:bodyPr>
          <a:lstStyle/>
          <a:p>
            <a:pPr algn="l"/>
            <a:r>
              <a:rPr lang="en-IN" sz="4000" b="1" dirty="0">
                <a:solidFill>
                  <a:srgbClr val="313131"/>
                </a:solidFill>
                <a:latin typeface="Bell MT" panose="02020503060305020303" pitchFamily="18" charset="0"/>
              </a:rPr>
              <a:t>PROBLEM STATEMENT</a:t>
            </a:r>
            <a:r>
              <a:rPr lang="en-IN" sz="4000" b="1" i="0" dirty="0">
                <a:solidFill>
                  <a:srgbClr val="313131"/>
                </a:solidFill>
                <a:effectLst/>
                <a:latin typeface="Bell MT" panose="02020503060305020303" pitchFamily="18" charset="0"/>
              </a:rPr>
              <a:t>:</a:t>
            </a:r>
            <a:endParaRPr lang="en-IN" sz="4000" dirty="0">
              <a:latin typeface="Bell MT" panose="020205030603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300843" y="1175657"/>
            <a:ext cx="9318171" cy="2544891"/>
          </a:xfrm>
        </p:spPr>
        <p:txBody>
          <a:bodyPr>
            <a:noAutofit/>
          </a:bodyPr>
          <a:lstStyle/>
          <a:p>
            <a:pPr marL="342900" indent="-342900" algn="l">
              <a:buFont typeface="Arial" panose="020B0604020202020204" pitchFamily="34" charset="0"/>
              <a:buChar char="•"/>
            </a:pPr>
            <a:r>
              <a:rPr lang="en-US" sz="2800" dirty="0">
                <a:latin typeface="Bell MT" panose="02020503060305020303" pitchFamily="18" charset="0"/>
              </a:rPr>
              <a:t>In urban areas, the traditional parking systems are highly inefficient, leading to traffic congestion, wasted time and fuel, increased pollution, and frustrated drivers. </a:t>
            </a:r>
          </a:p>
          <a:p>
            <a:pPr marL="342900" indent="-342900" algn="l">
              <a:buFont typeface="Arial" panose="020B0604020202020204" pitchFamily="34" charset="0"/>
              <a:buChar char="•"/>
            </a:pPr>
            <a:r>
              <a:rPr lang="en-US" sz="2800" dirty="0">
                <a:latin typeface="Bell MT" panose="02020503060305020303" pitchFamily="18" charset="0"/>
              </a:rPr>
              <a:t>Finding a suitable parking spot is often a time-consuming and stressful experience, exacerbated by the lack of real-time parking availability information. </a:t>
            </a:r>
          </a:p>
          <a:p>
            <a:pPr marL="342900" indent="-342900" algn="l">
              <a:buFont typeface="Arial" panose="020B0604020202020204" pitchFamily="34" charset="0"/>
              <a:buChar char="•"/>
            </a:pPr>
            <a:r>
              <a:rPr lang="en-US" sz="2800" dirty="0">
                <a:latin typeface="Bell MT" panose="02020503060305020303" pitchFamily="18" charset="0"/>
              </a:rPr>
              <a:t>This inefficiency results in unnecessary fuel consumption, environmental pollution, and revenue losses for parking facility owners.</a:t>
            </a:r>
          </a:p>
          <a:p>
            <a:pPr marL="342900" indent="-342900" algn="l">
              <a:buFont typeface="Arial" panose="020B0604020202020204" pitchFamily="34" charset="0"/>
              <a:buChar char="•"/>
            </a:pPr>
            <a:r>
              <a:rPr lang="en-US" sz="2800" dirty="0">
                <a:latin typeface="Bell MT" panose="02020503060305020303" pitchFamily="18" charset="0"/>
              </a:rPr>
              <a:t>This system should provide real-time information to drivers, enabling them to easily locate available parking spaces, reserve spots, and make payments, all while integrating seamlessly with existing urban infrastructure.</a:t>
            </a:r>
            <a:endParaRPr lang="en-IN" sz="2800" dirty="0">
              <a:latin typeface="Bell MT" panose="02020503060305020303" pitchFamily="18"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647699" y="425677"/>
            <a:ext cx="8371114" cy="755423"/>
          </a:xfrm>
        </p:spPr>
        <p:txBody>
          <a:bodyPr>
            <a:normAutofit/>
          </a:bodyPr>
          <a:lstStyle/>
          <a:p>
            <a:pPr algn="l"/>
            <a:r>
              <a:rPr lang="en-IN" sz="4000" b="1" dirty="0">
                <a:latin typeface="Bell MT" panose="02020503060305020303" pitchFamily="18" charset="0"/>
              </a:rPr>
              <a:t>SYSTEM ARCHITECTURE:</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502228" y="1202871"/>
            <a:ext cx="8964385" cy="5655129"/>
          </a:xfrm>
        </p:spPr>
        <p:txBody>
          <a:bodyPr>
            <a:normAutofit/>
          </a:bodyPr>
          <a:lstStyle/>
          <a:p>
            <a:pPr marL="342900" indent="-342900" algn="l">
              <a:buFont typeface="Arial" panose="020B0604020202020204" pitchFamily="34" charset="0"/>
              <a:buChar char="•"/>
            </a:pPr>
            <a:r>
              <a:rPr lang="en-US" b="1" dirty="0">
                <a:latin typeface="Bell MT" panose="02020503060305020303" pitchFamily="18" charset="0"/>
              </a:rPr>
              <a:t>Sensors : In-Ground Sensors</a:t>
            </a:r>
            <a:r>
              <a:rPr lang="en-US" dirty="0">
                <a:latin typeface="Bell MT" panose="02020503060305020303" pitchFamily="18" charset="0"/>
              </a:rPr>
              <a:t>: Placed in parking spaces to detect the presence of vehicles. Camera Systems: Utilized for license plate recognition and additional security. Ultrasonic Sensors: Measure the distance between vehicles to optimize space.</a:t>
            </a:r>
          </a:p>
          <a:p>
            <a:pPr marL="342900" indent="-342900" algn="l">
              <a:buFont typeface="Arial" panose="020B0604020202020204" pitchFamily="34" charset="0"/>
              <a:buChar char="•"/>
            </a:pPr>
            <a:r>
              <a:rPr lang="en-US" b="1" dirty="0">
                <a:latin typeface="Bell MT" panose="02020503060305020303" pitchFamily="18" charset="0"/>
              </a:rPr>
              <a:t>Data Communication </a:t>
            </a:r>
            <a:r>
              <a:rPr lang="en-US" dirty="0">
                <a:latin typeface="Bell MT" panose="02020503060305020303" pitchFamily="18" charset="0"/>
              </a:rPr>
              <a:t>: Wireless Communication: Sensors transmit data wirelessly using protocols like MQTT or </a:t>
            </a:r>
            <a:r>
              <a:rPr lang="en-US" dirty="0" err="1">
                <a:latin typeface="Bell MT" panose="02020503060305020303" pitchFamily="18" charset="0"/>
              </a:rPr>
              <a:t>LoRaWAN</a:t>
            </a:r>
            <a:r>
              <a:rPr lang="en-US" dirty="0">
                <a:latin typeface="Bell MT" panose="02020503060305020303" pitchFamily="18" charset="0"/>
              </a:rPr>
              <a:t>. Gateway Devices: Collect data from sensors and transmit it to the central server.</a:t>
            </a:r>
          </a:p>
          <a:p>
            <a:pPr marL="342900" indent="-342900" algn="l">
              <a:buFont typeface="Arial" panose="020B0604020202020204" pitchFamily="34" charset="0"/>
              <a:buChar char="•"/>
            </a:pPr>
            <a:r>
              <a:rPr lang="en-US" b="1" dirty="0">
                <a:latin typeface="Bell MT" panose="02020503060305020303" pitchFamily="18" charset="0"/>
              </a:rPr>
              <a:t>User Interface : Mobile App: </a:t>
            </a:r>
            <a:r>
              <a:rPr lang="en-US" dirty="0">
                <a:latin typeface="Bell MT" panose="02020503060305020303" pitchFamily="18" charset="0"/>
              </a:rPr>
              <a:t>Allows users to find and reserve parking spaces, make payments, and receive navigation instructions. Web Portal: Provides similar functionalities as the mobile app for users accessing the system via web browsers.</a:t>
            </a:r>
          </a:p>
          <a:p>
            <a:pPr marL="342900" indent="-342900" algn="l">
              <a:buFont typeface="Arial" panose="020B0604020202020204" pitchFamily="34" charset="0"/>
              <a:buChar char="•"/>
            </a:pPr>
            <a:r>
              <a:rPr lang="en-US" b="1" dirty="0">
                <a:latin typeface="Bell MT" panose="02020503060305020303" pitchFamily="18" charset="0"/>
              </a:rPr>
              <a:t>Payment Gateway : </a:t>
            </a:r>
            <a:r>
              <a:rPr lang="en-US" dirty="0">
                <a:latin typeface="Bell MT" panose="02020503060305020303" pitchFamily="18" charset="0"/>
              </a:rPr>
              <a:t>Integration with Payment Services: Facilitates secure payment transactions for parking reservations and usage.</a:t>
            </a:r>
          </a:p>
          <a:p>
            <a:pPr marL="342900" indent="-342900" algn="l">
              <a:buFont typeface="Arial" panose="020B0604020202020204" pitchFamily="34" charset="0"/>
              <a:buChar char="•"/>
            </a:pPr>
            <a:endParaRPr lang="en-IN" dirty="0">
              <a:latin typeface="Bell MT" panose="02020503060305020303" pitchFamily="18" charset="0"/>
            </a:endParaRP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13" y="619677"/>
            <a:ext cx="10515600" cy="4351338"/>
          </a:xfrm>
        </p:spPr>
        <p:txBody>
          <a:bodyPr>
            <a:noAutofit/>
          </a:bodyPr>
          <a:lstStyle/>
          <a:p>
            <a:pPr marL="342900" indent="-342900"/>
            <a:r>
              <a:rPr lang="en-US" sz="2400" b="1" dirty="0">
                <a:latin typeface="Bell MT" panose="02020503060305020303" pitchFamily="18" charset="0"/>
              </a:rPr>
              <a:t>Third-Party Integrations </a:t>
            </a:r>
            <a:r>
              <a:rPr lang="en-US" sz="2400" dirty="0">
                <a:latin typeface="Bell MT" panose="02020503060305020303" pitchFamily="18" charset="0"/>
              </a:rPr>
              <a:t>: Navigation Systems: Integration with GPS and mapping services to guide users to available parking spaces. City Infrastructure: Integration with traffic management systems for real-time traffic updates and optimal routing. Emergency Services: Access to parking data during emergencies for effective response planning.</a:t>
            </a:r>
          </a:p>
          <a:p>
            <a:pPr marL="342900" indent="-342900"/>
            <a:r>
              <a:rPr lang="en-US" sz="2400" b="1" dirty="0">
                <a:latin typeface="Bell MT" panose="02020503060305020303" pitchFamily="18" charset="0"/>
              </a:rPr>
              <a:t>Data Analytics and Reporting </a:t>
            </a:r>
            <a:r>
              <a:rPr lang="en-US" sz="2400" dirty="0">
                <a:latin typeface="Bell MT" panose="02020503060305020303" pitchFamily="18" charset="0"/>
              </a:rPr>
              <a:t>: Analytics Engine: Processes historical data to generate insights into parking patterns, peak hours, and popular locations. Reporting Tools: Generate reports for parking facility usage, revenue, and trends for strategic decision-making.</a:t>
            </a:r>
          </a:p>
          <a:p>
            <a:pPr marL="342900" indent="-342900"/>
            <a:r>
              <a:rPr lang="en-US" sz="2400" b="1" dirty="0">
                <a:latin typeface="Bell MT" panose="02020503060305020303" pitchFamily="18" charset="0"/>
              </a:rPr>
              <a:t>Parking Management Dashboard </a:t>
            </a:r>
            <a:r>
              <a:rPr lang="en-US" sz="2400" dirty="0">
                <a:latin typeface="Bell MT" panose="02020503060305020303" pitchFamily="18" charset="0"/>
              </a:rPr>
              <a:t>: Administrator Access: Allows parking facility operators to monitor occupancy, manage reservations, and view analytics. Alerts and Notifications: Sends notifications for low availability, reservation confirmations, and payment receipts.</a:t>
            </a:r>
          </a:p>
          <a:p>
            <a:pPr marL="342900" indent="-342900"/>
            <a:r>
              <a:rPr lang="en-US" sz="2400" b="1" dirty="0">
                <a:latin typeface="Bell MT" panose="02020503060305020303" pitchFamily="18" charset="0"/>
              </a:rPr>
              <a:t>Security Measures </a:t>
            </a:r>
            <a:r>
              <a:rPr lang="en-US" sz="2400" dirty="0">
                <a:latin typeface="Bell MT" panose="02020503060305020303" pitchFamily="18" charset="0"/>
              </a:rPr>
              <a:t>: Encryption: Ensures secure communication between sensors, servers, and user </a:t>
            </a:r>
            <a:r>
              <a:rPr lang="en-US" sz="2400" dirty="0" err="1">
                <a:latin typeface="Bell MT" panose="02020503060305020303" pitchFamily="18" charset="0"/>
              </a:rPr>
              <a:t>devices.Access</a:t>
            </a:r>
            <a:r>
              <a:rPr lang="en-US" sz="2400" dirty="0">
                <a:latin typeface="Bell MT" panose="02020503060305020303" pitchFamily="18" charset="0"/>
              </a:rPr>
              <a:t> Control: Implements role-based access control to restrict system access to authorized personnel only.</a:t>
            </a:r>
            <a:endParaRPr lang="en-IN" sz="2400" dirty="0">
              <a:latin typeface="Bell MT" panose="02020503060305020303" pitchFamily="18" charset="0"/>
            </a:endParaRPr>
          </a:p>
        </p:txBody>
      </p:sp>
    </p:spTree>
    <p:extLst>
      <p:ext uri="{BB962C8B-B14F-4D97-AF65-F5344CB8AC3E}">
        <p14:creationId xmlns:p14="http://schemas.microsoft.com/office/powerpoint/2010/main" val="215352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7E8B-ADC4-46C8-BAE1-244A0D5D8774}"/>
              </a:ext>
            </a:extLst>
          </p:cNvPr>
          <p:cNvSpPr txBox="1">
            <a:spLocks/>
          </p:cNvSpPr>
          <p:nvPr/>
        </p:nvSpPr>
        <p:spPr>
          <a:xfrm>
            <a:off x="838200" y="195943"/>
            <a:ext cx="10515600" cy="14947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312F2B"/>
                </a:solidFill>
                <a:latin typeface="Bell MT" panose="02020503060305020303" pitchFamily="18" charset="0"/>
                <a:ea typeface="Gelasio" pitchFamily="34" charset="-122"/>
                <a:cs typeface="Gelasio" pitchFamily="34" charset="-120"/>
              </a:rPr>
              <a:t>INTEGRATING THE SYSTEM USING IOT </a:t>
            </a:r>
            <a:r>
              <a:rPr lang="en-US" sz="4200" b="1" dirty="0">
                <a:solidFill>
                  <a:srgbClr val="312F2B"/>
                </a:solidFill>
                <a:latin typeface="Bell MT" panose="02020503060305020303" pitchFamily="18" charset="0"/>
                <a:ea typeface="Gelasio" pitchFamily="34" charset="-122"/>
                <a:cs typeface="Gelasio" pitchFamily="34" charset="-120"/>
              </a:rPr>
              <a:t>TECHNOLOGIES</a:t>
            </a:r>
            <a:r>
              <a:rPr lang="en-US" b="1" dirty="0">
                <a:solidFill>
                  <a:srgbClr val="312F2B"/>
                </a:solidFill>
                <a:latin typeface="Bell MT" panose="02020503060305020303" pitchFamily="18" charset="0"/>
                <a:ea typeface="Gelasio" pitchFamily="34" charset="-122"/>
                <a:cs typeface="Gelasio" pitchFamily="34" charset="-120"/>
              </a:rPr>
              <a:t> AND PYTHON </a:t>
            </a:r>
            <a:r>
              <a:rPr lang="en-US" sz="4000" b="1" dirty="0">
                <a:solidFill>
                  <a:srgbClr val="312F2B"/>
                </a:solidFill>
                <a:latin typeface="Bell MT" panose="02020503060305020303" pitchFamily="18" charset="0"/>
                <a:ea typeface="Gelasio" pitchFamily="34" charset="-122"/>
                <a:cs typeface="Gelasio" pitchFamily="34" charset="-120"/>
              </a:rPr>
              <a:t>: </a:t>
            </a:r>
            <a:br>
              <a:rPr lang="en-US" sz="4000" b="1" dirty="0">
                <a:latin typeface="Bell MT" panose="02020503060305020303" pitchFamily="18" charset="0"/>
              </a:rPr>
            </a:br>
            <a:endParaRPr lang="en-IN" sz="4000" b="1" dirty="0">
              <a:latin typeface="Bell MT" panose="02020503060305020303" pitchFamily="18" charset="0"/>
            </a:endParaRPr>
          </a:p>
        </p:txBody>
      </p:sp>
      <p:pic>
        <p:nvPicPr>
          <p:cNvPr id="3" name="Image 1">
            <a:extLst>
              <a:ext uri="{FF2B5EF4-FFF2-40B4-BE49-F238E27FC236}">
                <a16:creationId xmlns:a16="http://schemas.microsoft.com/office/drawing/2014/main" id="{B927B4AF-435D-1752-EB81-835ECAAB98CB}"/>
              </a:ext>
            </a:extLst>
          </p:cNvPr>
          <p:cNvPicPr>
            <a:picLocks noChangeAspect="1"/>
          </p:cNvPicPr>
          <p:nvPr/>
        </p:nvPicPr>
        <p:blipFill>
          <a:blip r:embed="rId2"/>
          <a:stretch>
            <a:fillRect/>
          </a:stretch>
        </p:blipFill>
        <p:spPr>
          <a:xfrm>
            <a:off x="513348" y="1614196"/>
            <a:ext cx="3296007" cy="1861458"/>
          </a:xfrm>
          <a:prstGeom prst="rect">
            <a:avLst/>
          </a:prstGeom>
        </p:spPr>
      </p:pic>
      <p:sp>
        <p:nvSpPr>
          <p:cNvPr id="4" name="TextBox 3">
            <a:extLst>
              <a:ext uri="{FF2B5EF4-FFF2-40B4-BE49-F238E27FC236}">
                <a16:creationId xmlns:a16="http://schemas.microsoft.com/office/drawing/2014/main" id="{D46AA56D-9C74-F194-979B-28A674986A6F}"/>
              </a:ext>
            </a:extLst>
          </p:cNvPr>
          <p:cNvSpPr txBox="1"/>
          <p:nvPr/>
        </p:nvSpPr>
        <p:spPr>
          <a:xfrm>
            <a:off x="342479" y="3661337"/>
            <a:ext cx="2887579" cy="441211"/>
          </a:xfrm>
          <a:prstGeom prst="rect">
            <a:avLst/>
          </a:prstGeom>
          <a:noFill/>
        </p:spPr>
        <p:txBody>
          <a:bodyPr wrap="square">
            <a:spAutoFit/>
          </a:bodyPr>
          <a:lstStyle/>
          <a:p>
            <a:pPr marL="0" indent="0" algn="l">
              <a:lnSpc>
                <a:spcPts val="2734"/>
              </a:lnSpc>
              <a:buNone/>
            </a:pPr>
            <a:r>
              <a:rPr lang="en-US" sz="2400" b="1" dirty="0">
                <a:solidFill>
                  <a:srgbClr val="312F2B"/>
                </a:solidFill>
                <a:latin typeface="Bell MT" panose="02020503060305020303" pitchFamily="18" charset="0"/>
                <a:ea typeface="Gelasio" pitchFamily="34" charset="-122"/>
                <a:cs typeface="Gelasio" pitchFamily="34" charset="-120"/>
              </a:rPr>
              <a:t>     IoT Connectivity</a:t>
            </a:r>
            <a:endParaRPr lang="en-US" sz="2400" b="1" dirty="0">
              <a:latin typeface="Bell MT" panose="02020503060305020303" pitchFamily="18" charset="0"/>
            </a:endParaRPr>
          </a:p>
        </p:txBody>
      </p:sp>
      <p:sp>
        <p:nvSpPr>
          <p:cNvPr id="5" name="TextBox 4">
            <a:extLst>
              <a:ext uri="{FF2B5EF4-FFF2-40B4-BE49-F238E27FC236}">
                <a16:creationId xmlns:a16="http://schemas.microsoft.com/office/drawing/2014/main" id="{4499C3F8-790D-9411-A497-2CCA14BB1F26}"/>
              </a:ext>
            </a:extLst>
          </p:cNvPr>
          <p:cNvSpPr txBox="1"/>
          <p:nvPr/>
        </p:nvSpPr>
        <p:spPr>
          <a:xfrm>
            <a:off x="513348" y="4241863"/>
            <a:ext cx="3198491" cy="1513107"/>
          </a:xfrm>
          <a:prstGeom prst="rect">
            <a:avLst/>
          </a:prstGeom>
          <a:noFill/>
        </p:spPr>
        <p:txBody>
          <a:bodyPr wrap="square">
            <a:spAutoFit/>
          </a:bodyPr>
          <a:lstStyle/>
          <a:p>
            <a:pPr marL="0" indent="0" algn="just">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Utilize cutting-edge IoT technologies to connect sensors and devices for accurate parking data.</a:t>
            </a:r>
            <a:endParaRPr lang="en-US" sz="2000" dirty="0">
              <a:latin typeface="Bell MT" panose="02020503060305020303" pitchFamily="18" charset="0"/>
            </a:endParaRPr>
          </a:p>
        </p:txBody>
      </p:sp>
      <p:pic>
        <p:nvPicPr>
          <p:cNvPr id="6" name="Image 2">
            <a:extLst>
              <a:ext uri="{FF2B5EF4-FFF2-40B4-BE49-F238E27FC236}">
                <a16:creationId xmlns:a16="http://schemas.microsoft.com/office/drawing/2014/main" id="{A3243197-82AA-13CD-670F-28961D90F399}"/>
              </a:ext>
            </a:extLst>
          </p:cNvPr>
          <p:cNvPicPr>
            <a:picLocks noChangeAspect="1"/>
          </p:cNvPicPr>
          <p:nvPr/>
        </p:nvPicPr>
        <p:blipFill>
          <a:blip r:embed="rId3"/>
          <a:stretch>
            <a:fillRect/>
          </a:stretch>
        </p:blipFill>
        <p:spPr>
          <a:xfrm>
            <a:off x="4440131" y="1614196"/>
            <a:ext cx="3296007" cy="1895908"/>
          </a:xfrm>
          <a:prstGeom prst="rect">
            <a:avLst/>
          </a:prstGeom>
        </p:spPr>
      </p:pic>
      <p:sp>
        <p:nvSpPr>
          <p:cNvPr id="7" name="TextBox 6">
            <a:extLst>
              <a:ext uri="{FF2B5EF4-FFF2-40B4-BE49-F238E27FC236}">
                <a16:creationId xmlns:a16="http://schemas.microsoft.com/office/drawing/2014/main" id="{FAF6BB09-5C28-0BB5-1794-64FEB6E75785}"/>
              </a:ext>
            </a:extLst>
          </p:cNvPr>
          <p:cNvSpPr txBox="1"/>
          <p:nvPr/>
        </p:nvSpPr>
        <p:spPr>
          <a:xfrm>
            <a:off x="4336488" y="4241863"/>
            <a:ext cx="3503292" cy="1154034"/>
          </a:xfrm>
          <a:prstGeom prst="rect">
            <a:avLst/>
          </a:prstGeom>
          <a:noFill/>
        </p:spPr>
        <p:txBody>
          <a:bodyPr wrap="square">
            <a:spAutoFit/>
          </a:bodyPr>
          <a:lstStyle/>
          <a:p>
            <a:pPr marL="0" indent="0" algn="just">
              <a:lnSpc>
                <a:spcPts val="2799"/>
              </a:lnSpc>
              <a:buNone/>
            </a:pPr>
            <a:r>
              <a:rPr lang="en-US" sz="2000" dirty="0">
                <a:solidFill>
                  <a:srgbClr val="272525"/>
                </a:solidFill>
                <a:latin typeface="Bell MT" panose="02020503060305020303" pitchFamily="18" charset="0"/>
                <a:ea typeface="Lato" pitchFamily="34" charset="-122"/>
                <a:cs typeface="Lato" pitchFamily="34" charset="-120"/>
              </a:rPr>
              <a:t>Leverage the power of Python to develop a scalable and robust smart parking system.</a:t>
            </a:r>
            <a:endParaRPr lang="en-US" sz="2000" dirty="0">
              <a:latin typeface="Bell MT" panose="02020503060305020303" pitchFamily="18" charset="0"/>
            </a:endParaRPr>
          </a:p>
        </p:txBody>
      </p:sp>
      <p:sp>
        <p:nvSpPr>
          <p:cNvPr id="8" name="TextBox 7">
            <a:extLst>
              <a:ext uri="{FF2B5EF4-FFF2-40B4-BE49-F238E27FC236}">
                <a16:creationId xmlns:a16="http://schemas.microsoft.com/office/drawing/2014/main" id="{A3980066-F6A1-DEDC-6D3A-C4C0B3450A01}"/>
              </a:ext>
            </a:extLst>
          </p:cNvPr>
          <p:cNvSpPr txBox="1"/>
          <p:nvPr/>
        </p:nvSpPr>
        <p:spPr>
          <a:xfrm>
            <a:off x="4336488" y="3628056"/>
            <a:ext cx="6096000" cy="441211"/>
          </a:xfrm>
          <a:prstGeom prst="rect">
            <a:avLst/>
          </a:prstGeom>
          <a:noFill/>
        </p:spPr>
        <p:txBody>
          <a:bodyPr wrap="square">
            <a:spAutoFit/>
          </a:bodyPr>
          <a:lstStyle/>
          <a:p>
            <a:pPr marL="0" indent="0" algn="l">
              <a:lnSpc>
                <a:spcPts val="2734"/>
              </a:lnSpc>
              <a:buNone/>
            </a:pPr>
            <a:r>
              <a:rPr lang="en-US" sz="2400" b="1" dirty="0">
                <a:solidFill>
                  <a:srgbClr val="312F2B"/>
                </a:solidFill>
                <a:latin typeface="Bell MT" panose="02020503060305020303" pitchFamily="18" charset="0"/>
                <a:ea typeface="Gelasio" pitchFamily="34" charset="-122"/>
                <a:cs typeface="Gelasio" pitchFamily="34" charset="-120"/>
              </a:rPr>
              <a:t>Python Integration</a:t>
            </a:r>
            <a:endParaRPr lang="en-US" sz="2400" b="1" dirty="0">
              <a:latin typeface="Bell MT" panose="02020503060305020303" pitchFamily="18" charset="0"/>
            </a:endParaRPr>
          </a:p>
        </p:txBody>
      </p:sp>
      <p:pic>
        <p:nvPicPr>
          <p:cNvPr id="9" name="Image 3">
            <a:extLst>
              <a:ext uri="{FF2B5EF4-FFF2-40B4-BE49-F238E27FC236}">
                <a16:creationId xmlns:a16="http://schemas.microsoft.com/office/drawing/2014/main" id="{7D1E0C8E-6843-DC76-F84D-AB9529B6016C}"/>
              </a:ext>
            </a:extLst>
          </p:cNvPr>
          <p:cNvPicPr>
            <a:picLocks noChangeAspect="1"/>
          </p:cNvPicPr>
          <p:nvPr/>
        </p:nvPicPr>
        <p:blipFill>
          <a:blip r:embed="rId4"/>
          <a:stretch>
            <a:fillRect/>
          </a:stretch>
        </p:blipFill>
        <p:spPr>
          <a:xfrm>
            <a:off x="8366915" y="1614196"/>
            <a:ext cx="3296007" cy="1914760"/>
          </a:xfrm>
          <a:prstGeom prst="rect">
            <a:avLst/>
          </a:prstGeom>
        </p:spPr>
      </p:pic>
      <p:sp>
        <p:nvSpPr>
          <p:cNvPr id="10" name="TextBox 9">
            <a:extLst>
              <a:ext uri="{FF2B5EF4-FFF2-40B4-BE49-F238E27FC236}">
                <a16:creationId xmlns:a16="http://schemas.microsoft.com/office/drawing/2014/main" id="{08867A39-7E39-2A2A-EA1D-E373C395F09F}"/>
              </a:ext>
            </a:extLst>
          </p:cNvPr>
          <p:cNvSpPr txBox="1"/>
          <p:nvPr/>
        </p:nvSpPr>
        <p:spPr>
          <a:xfrm>
            <a:off x="8490918" y="3661338"/>
            <a:ext cx="3048000" cy="441211"/>
          </a:xfrm>
          <a:prstGeom prst="rect">
            <a:avLst/>
          </a:prstGeom>
          <a:noFill/>
        </p:spPr>
        <p:txBody>
          <a:bodyPr wrap="square">
            <a:spAutoFit/>
          </a:bodyPr>
          <a:lstStyle/>
          <a:p>
            <a:pPr marL="0" indent="0" algn="l">
              <a:lnSpc>
                <a:spcPts val="2734"/>
              </a:lnSpc>
              <a:buNone/>
            </a:pPr>
            <a:r>
              <a:rPr lang="en-US" sz="2400" b="1" dirty="0">
                <a:solidFill>
                  <a:srgbClr val="312F2B"/>
                </a:solidFill>
                <a:latin typeface="Bell MT" panose="02020503060305020303" pitchFamily="18" charset="0"/>
                <a:ea typeface="Gelasio" pitchFamily="34" charset="-122"/>
                <a:cs typeface="Gelasio" pitchFamily="34" charset="-120"/>
              </a:rPr>
              <a:t>Advanced Analytics</a:t>
            </a:r>
            <a:endParaRPr lang="en-US" sz="2400" b="1" dirty="0">
              <a:latin typeface="Bell MT" panose="02020503060305020303" pitchFamily="18" charset="0"/>
            </a:endParaRPr>
          </a:p>
        </p:txBody>
      </p:sp>
      <p:sp>
        <p:nvSpPr>
          <p:cNvPr id="11" name="TextBox 10">
            <a:extLst>
              <a:ext uri="{FF2B5EF4-FFF2-40B4-BE49-F238E27FC236}">
                <a16:creationId xmlns:a16="http://schemas.microsoft.com/office/drawing/2014/main" id="{ACAA5EA5-B235-4BCB-6491-5563D9DB8E35}"/>
              </a:ext>
            </a:extLst>
          </p:cNvPr>
          <p:cNvSpPr txBox="1"/>
          <p:nvPr/>
        </p:nvSpPr>
        <p:spPr>
          <a:xfrm>
            <a:off x="8519160" y="4293250"/>
            <a:ext cx="3352800" cy="1323439"/>
          </a:xfrm>
          <a:prstGeom prst="rect">
            <a:avLst/>
          </a:prstGeom>
          <a:noFill/>
        </p:spPr>
        <p:txBody>
          <a:bodyPr wrap="square">
            <a:spAutoFit/>
          </a:bodyPr>
          <a:lstStyle/>
          <a:p>
            <a:pPr algn="just"/>
            <a:r>
              <a:rPr lang="en-US" sz="2000" dirty="0">
                <a:solidFill>
                  <a:srgbClr val="272525"/>
                </a:solidFill>
                <a:latin typeface="Bell MT" panose="02020503060305020303" pitchFamily="18" charset="0"/>
                <a:ea typeface="Lato" pitchFamily="34" charset="-122"/>
                <a:cs typeface="Lato" pitchFamily="34" charset="-120"/>
              </a:rPr>
              <a:t>Analyze data collected from the system to gain valuable insights and optimize parking management</a:t>
            </a:r>
            <a:endParaRPr lang="en-IN" sz="2000" dirty="0">
              <a:latin typeface="Bell MT" panose="02020503060305020303" pitchFamily="18" charset="0"/>
            </a:endParaRPr>
          </a:p>
        </p:txBody>
      </p:sp>
    </p:spTree>
    <p:extLst>
      <p:ext uri="{BB962C8B-B14F-4D97-AF65-F5344CB8AC3E}">
        <p14:creationId xmlns:p14="http://schemas.microsoft.com/office/powerpoint/2010/main" val="365221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CAA6-6945-CDA0-7CFD-A2EBBB57CD3D}"/>
              </a:ext>
            </a:extLst>
          </p:cNvPr>
          <p:cNvSpPr>
            <a:spLocks noGrp="1"/>
          </p:cNvSpPr>
          <p:nvPr>
            <p:ph type="title"/>
          </p:nvPr>
        </p:nvSpPr>
        <p:spPr/>
        <p:txBody>
          <a:bodyPr/>
          <a:lstStyle/>
          <a:p>
            <a:r>
              <a:rPr lang="en-IN" b="1" dirty="0">
                <a:latin typeface="Bell MT" panose="02020503060305020303" pitchFamily="18" charset="0"/>
              </a:rPr>
              <a:t>WORKING OF SMART-PARKING:</a:t>
            </a:r>
          </a:p>
        </p:txBody>
      </p:sp>
      <p:sp>
        <p:nvSpPr>
          <p:cNvPr id="6" name="Content Placeholder 5">
            <a:extLst>
              <a:ext uri="{FF2B5EF4-FFF2-40B4-BE49-F238E27FC236}">
                <a16:creationId xmlns:a16="http://schemas.microsoft.com/office/drawing/2014/main" id="{EC21C06E-B7EE-0C16-0BC2-D924137FC766}"/>
              </a:ext>
            </a:extLst>
          </p:cNvPr>
          <p:cNvSpPr>
            <a:spLocks noGrp="1"/>
          </p:cNvSpPr>
          <p:nvPr>
            <p:ph idx="1"/>
          </p:nvPr>
        </p:nvSpPr>
        <p:spPr>
          <a:xfrm>
            <a:off x="838200" y="1690688"/>
            <a:ext cx="10515600" cy="4532928"/>
          </a:xfrm>
        </p:spPr>
        <p:txBody>
          <a:bodyPr>
            <a:normAutofit fontScale="25000" lnSpcReduction="20000"/>
          </a:bodyPr>
          <a:lstStyle/>
          <a:p>
            <a:r>
              <a:rPr lang="en-US" sz="8000" dirty="0"/>
              <a:t>In a smart parking system using IoT technology, sensors placed in parking spaces detect occupancy status. </a:t>
            </a:r>
          </a:p>
          <a:p>
            <a:r>
              <a:rPr lang="en-US" sz="8000" dirty="0"/>
              <a:t>This real-time data is transmitted wirelessly to a central server through the Internet of Things (IoT) network.</a:t>
            </a:r>
          </a:p>
          <a:p>
            <a:r>
              <a:rPr lang="en-US" sz="8000" dirty="0"/>
              <a:t>Users can access this information via a mobile app or a web interface, allowing them to find available parking spaces quickly. </a:t>
            </a:r>
          </a:p>
          <a:p>
            <a:r>
              <a:rPr lang="en-US" sz="8000" dirty="0"/>
              <a:t>Additionally, the system can integrate with GPS services, guiding drivers to the selected parking spot.</a:t>
            </a:r>
          </a:p>
          <a:p>
            <a:r>
              <a:rPr lang="en-US" sz="8000" dirty="0"/>
              <a:t> IoT-enabled smart meters handle cashless transactions and monitor parking duration, ensuring efficient revenue management.</a:t>
            </a:r>
          </a:p>
          <a:p>
            <a:r>
              <a:rPr lang="en-US" sz="8000" dirty="0"/>
              <a:t> Machine learning algorithms analyze historical occupancy data to predict future demand, optimizing parking space allocation and pricing strategies.</a:t>
            </a:r>
          </a:p>
          <a:p>
            <a:r>
              <a:rPr lang="en-US" sz="8000" dirty="0"/>
              <a:t> Smart cameras and security features enhance safety, while automation allows for self-service parking, enabling vehicles to find and occupy available spaces autonomously.</a:t>
            </a:r>
          </a:p>
          <a:p>
            <a:r>
              <a:rPr lang="en-US" sz="8000" dirty="0"/>
              <a:t>This interconnected network of sensors, data processing, and user interfaces creates a seamless and efficient parking experience, reducing congestion and enhancing urban mobility</a:t>
            </a:r>
            <a:r>
              <a:rPr lang="en-US" dirty="0"/>
              <a:t>.</a:t>
            </a:r>
            <a:endParaRPr lang="en-IN" dirty="0"/>
          </a:p>
        </p:txBody>
      </p:sp>
    </p:spTree>
    <p:extLst>
      <p:ext uri="{BB962C8B-B14F-4D97-AF65-F5344CB8AC3E}">
        <p14:creationId xmlns:p14="http://schemas.microsoft.com/office/powerpoint/2010/main" val="32288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27582" y="1561814"/>
            <a:ext cx="7513983" cy="4893647"/>
          </a:xfrm>
          <a:prstGeom prst="rect">
            <a:avLst/>
          </a:prstGeom>
        </p:spPr>
        <p:txBody>
          <a:bodyPr wrap="square">
            <a:spAutoFit/>
          </a:bodyPr>
          <a:lstStyle/>
          <a:p>
            <a:r>
              <a:rPr lang="en-IN" sz="2400" dirty="0">
                <a:latin typeface="Bell MT" panose="02020503060305020303" pitchFamily="18" charset="0"/>
              </a:rPr>
              <a:t>Implementing a smart parking system involves several crucial steps to ensure its efficiency, security, and user-friendliness.</a:t>
            </a:r>
          </a:p>
          <a:p>
            <a:pPr marL="457200" indent="-457200">
              <a:buFont typeface="Arial" panose="020B0604020202020204" pitchFamily="34" charset="0"/>
              <a:buChar char="•"/>
            </a:pPr>
            <a:r>
              <a:rPr lang="en-US" sz="2400" dirty="0">
                <a:solidFill>
                  <a:srgbClr val="333333"/>
                </a:solidFill>
                <a:latin typeface="Bell MT" panose="02020503060305020303" pitchFamily="18" charset="0"/>
              </a:rPr>
              <a:t>Project Planning and Feasibility Study</a:t>
            </a:r>
          </a:p>
          <a:p>
            <a:pPr marL="457200" indent="-457200">
              <a:buFont typeface="Arial" panose="020B0604020202020204" pitchFamily="34" charset="0"/>
              <a:buChar char="•"/>
            </a:pPr>
            <a:r>
              <a:rPr lang="en-US" sz="2400" dirty="0">
                <a:solidFill>
                  <a:srgbClr val="333333"/>
                </a:solidFill>
                <a:latin typeface="Bell MT" panose="02020503060305020303" pitchFamily="18" charset="0"/>
              </a:rPr>
              <a:t>Infrastructure Setup</a:t>
            </a:r>
          </a:p>
          <a:p>
            <a:pPr marL="457200" indent="-457200">
              <a:buFont typeface="Arial" panose="020B0604020202020204" pitchFamily="34" charset="0"/>
              <a:buChar char="•"/>
            </a:pPr>
            <a:r>
              <a:rPr lang="en-US" sz="2400" dirty="0">
                <a:solidFill>
                  <a:srgbClr val="333333"/>
                </a:solidFill>
                <a:latin typeface="Bell MT" panose="02020503060305020303" pitchFamily="18" charset="0"/>
              </a:rPr>
              <a:t>System Development</a:t>
            </a:r>
          </a:p>
          <a:p>
            <a:pPr marL="457200" indent="-457200">
              <a:buFont typeface="Arial" panose="020B0604020202020204" pitchFamily="34" charset="0"/>
              <a:buChar char="•"/>
            </a:pPr>
            <a:r>
              <a:rPr lang="en-US" sz="2400" dirty="0">
                <a:solidFill>
                  <a:srgbClr val="333333"/>
                </a:solidFill>
                <a:latin typeface="Bell MT" panose="02020503060305020303" pitchFamily="18" charset="0"/>
              </a:rPr>
              <a:t>Integration of Components</a:t>
            </a:r>
          </a:p>
          <a:p>
            <a:pPr marL="457200" indent="-457200">
              <a:buFont typeface="Arial" panose="020B0604020202020204" pitchFamily="34" charset="0"/>
              <a:buChar char="•"/>
            </a:pPr>
            <a:r>
              <a:rPr lang="en-US" sz="2400" dirty="0">
                <a:solidFill>
                  <a:srgbClr val="333333"/>
                </a:solidFill>
                <a:latin typeface="Bell MT" panose="02020503060305020303" pitchFamily="18" charset="0"/>
              </a:rPr>
              <a:t>User Testing and Feedback </a:t>
            </a:r>
          </a:p>
          <a:p>
            <a:pPr marL="457200" indent="-457200">
              <a:buFont typeface="Arial" panose="020B0604020202020204" pitchFamily="34" charset="0"/>
              <a:buChar char="•"/>
            </a:pPr>
            <a:r>
              <a:rPr lang="en-US" sz="2400" dirty="0">
                <a:solidFill>
                  <a:srgbClr val="333333"/>
                </a:solidFill>
                <a:latin typeface="Bell MT" panose="02020503060305020303" pitchFamily="18" charset="0"/>
              </a:rPr>
              <a:t>Security Implementation</a:t>
            </a:r>
          </a:p>
          <a:p>
            <a:pPr marL="457200" indent="-457200">
              <a:buFont typeface="Arial" panose="020B0604020202020204" pitchFamily="34" charset="0"/>
              <a:buChar char="•"/>
            </a:pPr>
            <a:r>
              <a:rPr lang="en-US" sz="2400" dirty="0">
                <a:solidFill>
                  <a:srgbClr val="333333"/>
                </a:solidFill>
                <a:latin typeface="Bell MT" panose="02020503060305020303" pitchFamily="18" charset="0"/>
              </a:rPr>
              <a:t>Deployment</a:t>
            </a:r>
          </a:p>
          <a:p>
            <a:pPr marL="457200" indent="-457200">
              <a:buFont typeface="Arial" panose="020B0604020202020204" pitchFamily="34" charset="0"/>
              <a:buChar char="•"/>
            </a:pPr>
            <a:r>
              <a:rPr lang="en-US" sz="2400" dirty="0">
                <a:solidFill>
                  <a:srgbClr val="333333"/>
                </a:solidFill>
                <a:latin typeface="Bell MT" panose="02020503060305020303" pitchFamily="18" charset="0"/>
              </a:rPr>
              <a:t>Monitoring and Maintenance</a:t>
            </a:r>
          </a:p>
          <a:p>
            <a:pPr marL="457200" indent="-457200">
              <a:buFont typeface="Arial" panose="020B0604020202020204" pitchFamily="34" charset="0"/>
              <a:buChar char="•"/>
            </a:pPr>
            <a:r>
              <a:rPr lang="en-US" sz="2400" dirty="0">
                <a:solidFill>
                  <a:srgbClr val="333333"/>
                </a:solidFill>
                <a:latin typeface="Bell MT" panose="02020503060305020303" pitchFamily="18" charset="0"/>
              </a:rPr>
              <a:t>Data Analysis and Optimization</a:t>
            </a:r>
          </a:p>
          <a:p>
            <a:pPr marL="457200" indent="-457200">
              <a:buFont typeface="Arial" panose="020B0604020202020204" pitchFamily="34" charset="0"/>
              <a:buChar char="•"/>
            </a:pPr>
            <a:r>
              <a:rPr lang="en-US" sz="2400" dirty="0">
                <a:solidFill>
                  <a:srgbClr val="333333"/>
                </a:solidFill>
                <a:latin typeface="Bell MT" panose="02020503060305020303" pitchFamily="18" charset="0"/>
              </a:rPr>
              <a:t> Continuous Improvement</a:t>
            </a:r>
            <a:endParaRPr lang="en-IN" sz="2400" dirty="0">
              <a:solidFill>
                <a:srgbClr val="333333"/>
              </a:solidFill>
              <a:latin typeface="Bell MT" panose="02020503060305020303" pitchFamily="18" charset="0"/>
            </a:endParaRPr>
          </a:p>
        </p:txBody>
      </p:sp>
      <p:sp>
        <p:nvSpPr>
          <p:cNvPr id="6" name="Rectangle 5"/>
          <p:cNvSpPr/>
          <p:nvPr/>
        </p:nvSpPr>
        <p:spPr>
          <a:xfrm>
            <a:off x="1630017" y="646908"/>
            <a:ext cx="5716117" cy="769441"/>
          </a:xfrm>
          <a:prstGeom prst="rect">
            <a:avLst/>
          </a:prstGeom>
        </p:spPr>
        <p:txBody>
          <a:bodyPr wrap="none">
            <a:spAutoFit/>
          </a:bodyPr>
          <a:lstStyle/>
          <a:p>
            <a:r>
              <a:rPr lang="en-IN" sz="4400" b="1" dirty="0">
                <a:solidFill>
                  <a:srgbClr val="313131"/>
                </a:solidFill>
                <a:latin typeface="Bell MT" panose="02020503060305020303" pitchFamily="18" charset="0"/>
              </a:rPr>
              <a:t>IMPLEMENTATION:</a:t>
            </a:r>
            <a:endParaRPr lang="en-US" sz="4400" dirty="0"/>
          </a:p>
        </p:txBody>
      </p:sp>
    </p:spTree>
    <p:extLst>
      <p:ext uri="{BB962C8B-B14F-4D97-AF65-F5344CB8AC3E}">
        <p14:creationId xmlns:p14="http://schemas.microsoft.com/office/powerpoint/2010/main" val="3650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E914-1FE6-205C-E733-4AE0CB8759B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Bell MT" panose="02020503060305020303" pitchFamily="18" charset="0"/>
              </a:rPr>
              <a:t>PROGRAM FOR SMART PARKING</a:t>
            </a:r>
            <a:r>
              <a:rPr lang="en-US" sz="4800" b="1" dirty="0"/>
              <a:t>:</a:t>
            </a:r>
            <a:endParaRPr lang="en-IN" sz="4800" b="1" dirty="0"/>
          </a:p>
        </p:txBody>
      </p:sp>
      <p:pic>
        <p:nvPicPr>
          <p:cNvPr id="3" name="Content Placeholder 4">
            <a:extLst>
              <a:ext uri="{FF2B5EF4-FFF2-40B4-BE49-F238E27FC236}">
                <a16:creationId xmlns:a16="http://schemas.microsoft.com/office/drawing/2014/main" id="{EC0FB3D7-1C99-0762-476E-6B2CB7C67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454" y="1474237"/>
            <a:ext cx="8360402" cy="4702726"/>
          </a:xfrm>
          <a:prstGeom prst="rect">
            <a:avLst/>
          </a:prstGeom>
        </p:spPr>
      </p:pic>
    </p:spTree>
    <p:extLst>
      <p:ext uri="{BB962C8B-B14F-4D97-AF65-F5344CB8AC3E}">
        <p14:creationId xmlns:p14="http://schemas.microsoft.com/office/powerpoint/2010/main" val="163051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5C09-F0C4-8E42-2465-8F940421455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Bell MT" panose="02020503060305020303" pitchFamily="18" charset="0"/>
              </a:rPr>
              <a:t>PROGRAM FOR SMART PARKING (CONTINUED)</a:t>
            </a:r>
            <a:r>
              <a:rPr lang="en-US" sz="4800" b="1" dirty="0"/>
              <a:t>:</a:t>
            </a:r>
            <a:endParaRPr lang="en-IN" sz="4800" b="1" dirty="0"/>
          </a:p>
        </p:txBody>
      </p:sp>
      <p:pic>
        <p:nvPicPr>
          <p:cNvPr id="3" name="Content Placeholder 8">
            <a:extLst>
              <a:ext uri="{FF2B5EF4-FFF2-40B4-BE49-F238E27FC236}">
                <a16:creationId xmlns:a16="http://schemas.microsoft.com/office/drawing/2014/main" id="{C4F5D075-9789-54E3-4E92-5D1CF4349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00994"/>
            <a:ext cx="8135056" cy="4575969"/>
          </a:xfrm>
          <a:prstGeom prst="rect">
            <a:avLst/>
          </a:prstGeom>
        </p:spPr>
      </p:pic>
    </p:spTree>
    <p:extLst>
      <p:ext uri="{BB962C8B-B14F-4D97-AF65-F5344CB8AC3E}">
        <p14:creationId xmlns:p14="http://schemas.microsoft.com/office/powerpoint/2010/main" val="1981307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945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Bell MT</vt:lpstr>
      <vt:lpstr>Calibri</vt:lpstr>
      <vt:lpstr>Calibri Light</vt:lpstr>
      <vt:lpstr>Office Theme</vt:lpstr>
      <vt:lpstr>PowerPoint Presentation</vt:lpstr>
      <vt:lpstr>PROBLEM STATEMENT:</vt:lpstr>
      <vt:lpstr>SYSTEM ARCHITECTURE:</vt:lpstr>
      <vt:lpstr>PowerPoint Presentation</vt:lpstr>
      <vt:lpstr>PowerPoint Presentation</vt:lpstr>
      <vt:lpstr>WORKING OF SMART-PARKING:</vt:lpstr>
      <vt:lpstr>PowerPoint Presentation</vt:lpstr>
      <vt:lpstr>PowerPoint Presentation</vt:lpstr>
      <vt:lpstr>PowerPoint Presentation</vt:lpstr>
      <vt:lpstr>PowerPoint Presentation</vt:lpstr>
      <vt:lpstr>FUTURE ENHANCEMENT: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Karthika Muthukumar</cp:lastModifiedBy>
  <cp:revision>15</cp:revision>
  <dcterms:created xsi:type="dcterms:W3CDTF">2023-09-29T07:14:55Z</dcterms:created>
  <dcterms:modified xsi:type="dcterms:W3CDTF">2023-10-10T18:49:25Z</dcterms:modified>
</cp:coreProperties>
</file>