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27"/>
  </p:notesMasterIdLst>
  <p:sldIdLst>
    <p:sldId id="258" r:id="rId2"/>
    <p:sldId id="257" r:id="rId3"/>
    <p:sldId id="256"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8F247-C8A6-4F82-90D3-E31AE596A0ED}"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893DB-75F1-4FF3-A61B-C27F6DC2B874}" type="slidenum">
              <a:rPr lang="en-IN" smtClean="0"/>
              <a:t>‹#›</a:t>
            </a:fld>
            <a:endParaRPr lang="en-IN"/>
          </a:p>
        </p:txBody>
      </p:sp>
    </p:spTree>
    <p:extLst>
      <p:ext uri="{BB962C8B-B14F-4D97-AF65-F5344CB8AC3E}">
        <p14:creationId xmlns:p14="http://schemas.microsoft.com/office/powerpoint/2010/main" val="121081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6893DB-75F1-4FF3-A61B-C27F6DC2B874}" type="slidenum">
              <a:rPr lang="en-IN" smtClean="0"/>
              <a:t>1</a:t>
            </a:fld>
            <a:endParaRPr lang="en-IN"/>
          </a:p>
        </p:txBody>
      </p:sp>
    </p:spTree>
    <p:extLst>
      <p:ext uri="{BB962C8B-B14F-4D97-AF65-F5344CB8AC3E}">
        <p14:creationId xmlns:p14="http://schemas.microsoft.com/office/powerpoint/2010/main" val="362083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4943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29239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D530E6-31A3-4513-A331-AA9F56AFADE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1736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143653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D530E6-31A3-4513-A331-AA9F56AFADE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311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075726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971307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337438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249736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11B06-6AC4-4820-ABC9-1592F70F7076}"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71337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389625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11B06-6AC4-4820-ABC9-1592F70F7076}"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68070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11B06-6AC4-4820-ABC9-1592F70F7076}"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137098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11B06-6AC4-4820-ABC9-1592F70F7076}"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247742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411395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11B06-6AC4-4820-ABC9-1592F70F7076}"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D530E6-31A3-4513-A331-AA9F56AFADE2}" type="slidenum">
              <a:rPr lang="en-IN" smtClean="0"/>
              <a:t>‹#›</a:t>
            </a:fld>
            <a:endParaRPr lang="en-IN"/>
          </a:p>
        </p:txBody>
      </p:sp>
    </p:spTree>
    <p:extLst>
      <p:ext uri="{BB962C8B-B14F-4D97-AF65-F5344CB8AC3E}">
        <p14:creationId xmlns:p14="http://schemas.microsoft.com/office/powerpoint/2010/main" val="423485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811B06-6AC4-4820-ABC9-1592F70F7076}" type="datetimeFigureOut">
              <a:rPr lang="en-IN" smtClean="0"/>
              <a:t>21-04-2023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D530E6-31A3-4513-A331-AA9F56AFADE2}" type="slidenum">
              <a:rPr lang="en-IN" smtClean="0"/>
              <a:t>‹#›</a:t>
            </a:fld>
            <a:endParaRPr lang="en-IN"/>
          </a:p>
        </p:txBody>
      </p:sp>
    </p:spTree>
    <p:extLst>
      <p:ext uri="{BB962C8B-B14F-4D97-AF65-F5344CB8AC3E}">
        <p14:creationId xmlns:p14="http://schemas.microsoft.com/office/powerpoint/2010/main" val="2624782800"/>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anzanian Tourism Players Explain Why Tourists Never Return For A Second  Visit - See Africa Today">
            <a:extLst>
              <a:ext uri="{FF2B5EF4-FFF2-40B4-BE49-F238E27FC236}">
                <a16:creationId xmlns:a16="http://schemas.microsoft.com/office/drawing/2014/main" id="{46C14680-85A0-18D7-3E6C-C158BDB5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447" y="1187778"/>
            <a:ext cx="8389855" cy="35350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3BE8D9-3ED9-2D53-3190-AF7A7F05CCFE}"/>
              </a:ext>
            </a:extLst>
          </p:cNvPr>
          <p:cNvSpPr txBox="1"/>
          <p:nvPr/>
        </p:nvSpPr>
        <p:spPr>
          <a:xfrm flipH="1">
            <a:off x="2476105" y="41882"/>
            <a:ext cx="7786540" cy="1015663"/>
          </a:xfrm>
          <a:prstGeom prst="rect">
            <a:avLst/>
          </a:prstGeom>
          <a:noFill/>
        </p:spPr>
        <p:txBody>
          <a:bodyPr wrap="square" rtlCol="0">
            <a:spAutoFit/>
          </a:bodyPr>
          <a:lstStyle/>
          <a:p>
            <a:r>
              <a:rPr lang="en-IN" sz="6000" b="1" dirty="0">
                <a:effectLst>
                  <a:outerShdw blurRad="38100" dist="38100" dir="2700000" algn="tl">
                    <a:srgbClr val="000000">
                      <a:alpha val="43137"/>
                    </a:srgbClr>
                  </a:outerShdw>
                </a:effectLst>
                <a:latin typeface="+mj-lt"/>
              </a:rPr>
              <a:t>CAPSTONE PROJECT </a:t>
            </a:r>
          </a:p>
        </p:txBody>
      </p:sp>
      <p:sp>
        <p:nvSpPr>
          <p:cNvPr id="7" name="TextBox 6">
            <a:extLst>
              <a:ext uri="{FF2B5EF4-FFF2-40B4-BE49-F238E27FC236}">
                <a16:creationId xmlns:a16="http://schemas.microsoft.com/office/drawing/2014/main" id="{E695083B-9C30-4ED3-2A40-A767BD18DBB2}"/>
              </a:ext>
            </a:extLst>
          </p:cNvPr>
          <p:cNvSpPr txBox="1"/>
          <p:nvPr/>
        </p:nvSpPr>
        <p:spPr>
          <a:xfrm>
            <a:off x="3355943" y="4807672"/>
            <a:ext cx="7550870" cy="584775"/>
          </a:xfrm>
          <a:prstGeom prst="rect">
            <a:avLst/>
          </a:prstGeom>
          <a:noFill/>
        </p:spPr>
        <p:txBody>
          <a:bodyPr wrap="square" rtlCol="0">
            <a:spAutoFit/>
          </a:bodyPr>
          <a:lstStyle/>
          <a:p>
            <a:r>
              <a:rPr lang="en-IN" sz="3200" b="1" i="0" dirty="0">
                <a:solidFill>
                  <a:srgbClr val="FFFFFF"/>
                </a:solidFill>
                <a:effectLst>
                  <a:outerShdw blurRad="38100" dist="38100" dir="2700000" algn="tl">
                    <a:srgbClr val="000000">
                      <a:alpha val="43137"/>
                    </a:srgbClr>
                  </a:outerShdw>
                </a:effectLst>
              </a:rPr>
              <a:t>Tanzania Tourism Prediction</a:t>
            </a:r>
            <a:endParaRPr lang="en-IN" sz="32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27A410AF-0D46-94F2-1C9A-6977184547A2}"/>
              </a:ext>
            </a:extLst>
          </p:cNvPr>
          <p:cNvSpPr txBox="1"/>
          <p:nvPr/>
        </p:nvSpPr>
        <p:spPr>
          <a:xfrm>
            <a:off x="2476105" y="5477289"/>
            <a:ext cx="7550870" cy="830997"/>
          </a:xfrm>
          <a:prstGeom prst="rect">
            <a:avLst/>
          </a:prstGeom>
          <a:noFill/>
        </p:spPr>
        <p:txBody>
          <a:bodyPr wrap="square" rtlCol="0">
            <a:spAutoFit/>
          </a:bodyPr>
          <a:lstStyle/>
          <a:p>
            <a:pPr algn="ctr"/>
            <a:r>
              <a:rPr lang="en-IN" sz="2400" b="1" i="0" dirty="0">
                <a:solidFill>
                  <a:schemeClr val="tx1">
                    <a:lumMod val="75000"/>
                  </a:schemeClr>
                </a:solidFill>
                <a:effectLst>
                  <a:outerShdw blurRad="38100" dist="38100" dir="2700000" algn="tl">
                    <a:srgbClr val="000000">
                      <a:alpha val="43137"/>
                    </a:srgbClr>
                  </a:outerShdw>
                </a:effectLst>
              </a:rPr>
              <a:t>LIKHITH GOWDA C</a:t>
            </a:r>
          </a:p>
          <a:p>
            <a:pPr algn="ctr"/>
            <a:r>
              <a:rPr lang="en-IN" sz="2400" b="1" dirty="0">
                <a:solidFill>
                  <a:schemeClr val="tx1">
                    <a:lumMod val="75000"/>
                  </a:schemeClr>
                </a:solidFill>
                <a:effectLst>
                  <a:outerShdw blurRad="38100" dist="38100" dir="2700000" algn="tl">
                    <a:srgbClr val="000000">
                      <a:alpha val="43137"/>
                    </a:srgbClr>
                  </a:outerShdw>
                </a:effectLst>
              </a:rPr>
              <a:t>PGDA 28 </a:t>
            </a:r>
            <a:endParaRPr lang="en-IN" sz="2400" dirty="0">
              <a:solidFill>
                <a:schemeClr val="tx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016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566322-A0E0-9C61-F986-0208328D8BBB}"/>
              </a:ext>
            </a:extLst>
          </p:cNvPr>
          <p:cNvPicPr>
            <a:picLocks noChangeAspect="1"/>
          </p:cNvPicPr>
          <p:nvPr/>
        </p:nvPicPr>
        <p:blipFill>
          <a:blip r:embed="rId2"/>
          <a:stretch>
            <a:fillRect/>
          </a:stretch>
        </p:blipFill>
        <p:spPr>
          <a:xfrm>
            <a:off x="1667807" y="959876"/>
            <a:ext cx="3648316" cy="2298756"/>
          </a:xfrm>
          <a:prstGeom prst="rect">
            <a:avLst/>
          </a:prstGeom>
        </p:spPr>
      </p:pic>
      <p:pic>
        <p:nvPicPr>
          <p:cNvPr id="7" name="Picture 6">
            <a:extLst>
              <a:ext uri="{FF2B5EF4-FFF2-40B4-BE49-F238E27FC236}">
                <a16:creationId xmlns:a16="http://schemas.microsoft.com/office/drawing/2014/main" id="{D33E3B47-1466-DB4C-97D3-01534EA6D52F}"/>
              </a:ext>
            </a:extLst>
          </p:cNvPr>
          <p:cNvPicPr>
            <a:picLocks noChangeAspect="1"/>
          </p:cNvPicPr>
          <p:nvPr/>
        </p:nvPicPr>
        <p:blipFill>
          <a:blip r:embed="rId3"/>
          <a:stretch>
            <a:fillRect/>
          </a:stretch>
        </p:blipFill>
        <p:spPr>
          <a:xfrm>
            <a:off x="7577384" y="959876"/>
            <a:ext cx="4418803" cy="4611365"/>
          </a:xfrm>
          <a:prstGeom prst="rect">
            <a:avLst/>
          </a:prstGeom>
        </p:spPr>
      </p:pic>
      <p:pic>
        <p:nvPicPr>
          <p:cNvPr id="9" name="Picture 8">
            <a:extLst>
              <a:ext uri="{FF2B5EF4-FFF2-40B4-BE49-F238E27FC236}">
                <a16:creationId xmlns:a16="http://schemas.microsoft.com/office/drawing/2014/main" id="{9A348C43-5317-D3B5-1922-7C5658BB8988}"/>
              </a:ext>
            </a:extLst>
          </p:cNvPr>
          <p:cNvPicPr>
            <a:picLocks noChangeAspect="1"/>
          </p:cNvPicPr>
          <p:nvPr/>
        </p:nvPicPr>
        <p:blipFill>
          <a:blip r:embed="rId4"/>
          <a:stretch>
            <a:fillRect/>
          </a:stretch>
        </p:blipFill>
        <p:spPr>
          <a:xfrm>
            <a:off x="1667807" y="3280528"/>
            <a:ext cx="3648316" cy="2290713"/>
          </a:xfrm>
          <a:prstGeom prst="rect">
            <a:avLst/>
          </a:prstGeom>
        </p:spPr>
      </p:pic>
      <p:sp>
        <p:nvSpPr>
          <p:cNvPr id="10" name="TextBox 9">
            <a:extLst>
              <a:ext uri="{FF2B5EF4-FFF2-40B4-BE49-F238E27FC236}">
                <a16:creationId xmlns:a16="http://schemas.microsoft.com/office/drawing/2014/main" id="{81E068E7-D527-0C5F-E969-946C9290417F}"/>
              </a:ext>
            </a:extLst>
          </p:cNvPr>
          <p:cNvSpPr txBox="1"/>
          <p:nvPr/>
        </p:nvSpPr>
        <p:spPr>
          <a:xfrm>
            <a:off x="4130511" y="254524"/>
            <a:ext cx="3930977" cy="553998"/>
          </a:xfrm>
          <a:prstGeom prst="rect">
            <a:avLst/>
          </a:prstGeom>
          <a:noFill/>
        </p:spPr>
        <p:txBody>
          <a:bodyPr wrap="square" rtlCol="0">
            <a:spAutoFit/>
          </a:bodyPr>
          <a:lstStyle/>
          <a:p>
            <a:r>
              <a:rPr lang="en-IN" sz="3000" b="1" dirty="0"/>
              <a:t>TARGET VARIABLE</a:t>
            </a:r>
          </a:p>
        </p:txBody>
      </p:sp>
      <p:sp>
        <p:nvSpPr>
          <p:cNvPr id="11" name="TextBox 10">
            <a:extLst>
              <a:ext uri="{FF2B5EF4-FFF2-40B4-BE49-F238E27FC236}">
                <a16:creationId xmlns:a16="http://schemas.microsoft.com/office/drawing/2014/main" id="{2AE8D281-CB2A-287C-B43D-5F83BD14B419}"/>
              </a:ext>
            </a:extLst>
          </p:cNvPr>
          <p:cNvSpPr txBox="1"/>
          <p:nvPr/>
        </p:nvSpPr>
        <p:spPr>
          <a:xfrm>
            <a:off x="2629412" y="5778630"/>
            <a:ext cx="1725105" cy="369332"/>
          </a:xfrm>
          <a:prstGeom prst="rect">
            <a:avLst/>
          </a:prstGeom>
          <a:noFill/>
        </p:spPr>
        <p:txBody>
          <a:bodyPr wrap="square" rtlCol="0">
            <a:spAutoFit/>
          </a:bodyPr>
          <a:lstStyle/>
          <a:p>
            <a:r>
              <a:rPr lang="en-IN" dirty="0"/>
              <a:t>OUTLIERS</a:t>
            </a:r>
          </a:p>
        </p:txBody>
      </p:sp>
      <p:sp>
        <p:nvSpPr>
          <p:cNvPr id="12" name="TextBox 11">
            <a:extLst>
              <a:ext uri="{FF2B5EF4-FFF2-40B4-BE49-F238E27FC236}">
                <a16:creationId xmlns:a16="http://schemas.microsoft.com/office/drawing/2014/main" id="{E2B53AC5-A27A-3EA7-EBAD-58D48AC1DFBB}"/>
              </a:ext>
            </a:extLst>
          </p:cNvPr>
          <p:cNvSpPr txBox="1"/>
          <p:nvPr/>
        </p:nvSpPr>
        <p:spPr>
          <a:xfrm>
            <a:off x="7719648" y="5778630"/>
            <a:ext cx="3685880" cy="369332"/>
          </a:xfrm>
          <a:prstGeom prst="rect">
            <a:avLst/>
          </a:prstGeom>
          <a:noFill/>
        </p:spPr>
        <p:txBody>
          <a:bodyPr wrap="square" rtlCol="0">
            <a:spAutoFit/>
          </a:bodyPr>
          <a:lstStyle/>
          <a:p>
            <a:r>
              <a:rPr lang="en-IN" dirty="0"/>
              <a:t>OUTLIERS HAS BEEN HANDLED</a:t>
            </a:r>
          </a:p>
        </p:txBody>
      </p:sp>
    </p:spTree>
    <p:extLst>
      <p:ext uri="{BB962C8B-B14F-4D97-AF65-F5344CB8AC3E}">
        <p14:creationId xmlns:p14="http://schemas.microsoft.com/office/powerpoint/2010/main" val="94108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DF30E-8EE7-2F2E-4DDE-48B06053A1C8}"/>
              </a:ext>
            </a:extLst>
          </p:cNvPr>
          <p:cNvPicPr>
            <a:picLocks noChangeAspect="1"/>
          </p:cNvPicPr>
          <p:nvPr/>
        </p:nvPicPr>
        <p:blipFill>
          <a:blip r:embed="rId2"/>
          <a:stretch>
            <a:fillRect/>
          </a:stretch>
        </p:blipFill>
        <p:spPr>
          <a:xfrm>
            <a:off x="1820809" y="1710540"/>
            <a:ext cx="8750938" cy="4505775"/>
          </a:xfrm>
          <a:prstGeom prst="rect">
            <a:avLst/>
          </a:prstGeom>
        </p:spPr>
      </p:pic>
      <p:sp>
        <p:nvSpPr>
          <p:cNvPr id="6" name="TextBox 5">
            <a:extLst>
              <a:ext uri="{FF2B5EF4-FFF2-40B4-BE49-F238E27FC236}">
                <a16:creationId xmlns:a16="http://schemas.microsoft.com/office/drawing/2014/main" id="{C4894473-7D56-BB04-B2BA-944724AA7680}"/>
              </a:ext>
            </a:extLst>
          </p:cNvPr>
          <p:cNvSpPr txBox="1"/>
          <p:nvPr/>
        </p:nvSpPr>
        <p:spPr>
          <a:xfrm>
            <a:off x="1820809" y="641684"/>
            <a:ext cx="8943444"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RELATIONSHIP OF AGE_GROUP WITH PURPOSE</a:t>
            </a:r>
          </a:p>
        </p:txBody>
      </p:sp>
    </p:spTree>
    <p:extLst>
      <p:ext uri="{BB962C8B-B14F-4D97-AF65-F5344CB8AC3E}">
        <p14:creationId xmlns:p14="http://schemas.microsoft.com/office/powerpoint/2010/main" val="235083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56EED2-6715-C38F-06F7-3CF5AC53837D}"/>
              </a:ext>
            </a:extLst>
          </p:cNvPr>
          <p:cNvPicPr>
            <a:picLocks noChangeAspect="1"/>
          </p:cNvPicPr>
          <p:nvPr/>
        </p:nvPicPr>
        <p:blipFill>
          <a:blip r:embed="rId2"/>
          <a:stretch>
            <a:fillRect/>
          </a:stretch>
        </p:blipFill>
        <p:spPr>
          <a:xfrm>
            <a:off x="5439266" y="648643"/>
            <a:ext cx="6582135" cy="2855771"/>
          </a:xfrm>
          <a:prstGeom prst="rect">
            <a:avLst/>
          </a:prstGeom>
        </p:spPr>
      </p:pic>
      <p:pic>
        <p:nvPicPr>
          <p:cNvPr id="7" name="Picture 6">
            <a:extLst>
              <a:ext uri="{FF2B5EF4-FFF2-40B4-BE49-F238E27FC236}">
                <a16:creationId xmlns:a16="http://schemas.microsoft.com/office/drawing/2014/main" id="{57D89496-925E-472F-AA7E-A541FF851106}"/>
              </a:ext>
            </a:extLst>
          </p:cNvPr>
          <p:cNvPicPr>
            <a:picLocks noChangeAspect="1"/>
          </p:cNvPicPr>
          <p:nvPr/>
        </p:nvPicPr>
        <p:blipFill>
          <a:blip r:embed="rId3"/>
          <a:stretch>
            <a:fillRect/>
          </a:stretch>
        </p:blipFill>
        <p:spPr>
          <a:xfrm>
            <a:off x="5439265" y="3733565"/>
            <a:ext cx="6582135" cy="2997173"/>
          </a:xfrm>
          <a:prstGeom prst="rect">
            <a:avLst/>
          </a:prstGeom>
        </p:spPr>
      </p:pic>
      <p:sp>
        <p:nvSpPr>
          <p:cNvPr id="10" name="TextBox 9">
            <a:extLst>
              <a:ext uri="{FF2B5EF4-FFF2-40B4-BE49-F238E27FC236}">
                <a16:creationId xmlns:a16="http://schemas.microsoft.com/office/drawing/2014/main" id="{30757152-CDCD-25C1-D57F-51DC6BAA41CC}"/>
              </a:ext>
            </a:extLst>
          </p:cNvPr>
          <p:cNvSpPr txBox="1"/>
          <p:nvPr/>
        </p:nvSpPr>
        <p:spPr>
          <a:xfrm>
            <a:off x="1066800" y="3864989"/>
            <a:ext cx="3289955" cy="1989056"/>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B908C2B-FDA5-19F0-0299-B7A3644BF819}"/>
              </a:ext>
            </a:extLst>
          </p:cNvPr>
          <p:cNvSpPr txBox="1"/>
          <p:nvPr/>
        </p:nvSpPr>
        <p:spPr>
          <a:xfrm>
            <a:off x="1066798" y="1600986"/>
            <a:ext cx="3289955"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TRAVEL_WITH </a:t>
            </a:r>
          </a:p>
        </p:txBody>
      </p:sp>
      <p:sp>
        <p:nvSpPr>
          <p:cNvPr id="12" name="TextBox 11">
            <a:extLst>
              <a:ext uri="{FF2B5EF4-FFF2-40B4-BE49-F238E27FC236}">
                <a16:creationId xmlns:a16="http://schemas.microsoft.com/office/drawing/2014/main" id="{8481A6C3-AC53-3478-C3E3-3387CF7A4A54}"/>
              </a:ext>
            </a:extLst>
          </p:cNvPr>
          <p:cNvSpPr txBox="1"/>
          <p:nvPr/>
        </p:nvSpPr>
        <p:spPr>
          <a:xfrm>
            <a:off x="338580" y="5593063"/>
            <a:ext cx="5638014" cy="353943"/>
          </a:xfrm>
          <a:prstGeom prst="rect">
            <a:avLst/>
          </a:prstGeom>
          <a:noFill/>
        </p:spPr>
        <p:txBody>
          <a:bodyPr wrap="square" rtlCol="0">
            <a:spAutoFit/>
          </a:bodyPr>
          <a:lstStyle/>
          <a:p>
            <a:r>
              <a:rPr lang="en-IN" sz="1700" b="1" dirty="0"/>
              <a:t>MAIN PURPOSE OF ALL THE PEOPLE IS HOLIDAYS</a:t>
            </a:r>
          </a:p>
        </p:txBody>
      </p:sp>
      <p:sp>
        <p:nvSpPr>
          <p:cNvPr id="14" name="TextBox 13">
            <a:extLst>
              <a:ext uri="{FF2B5EF4-FFF2-40B4-BE49-F238E27FC236}">
                <a16:creationId xmlns:a16="http://schemas.microsoft.com/office/drawing/2014/main" id="{D7C69506-F478-F3F4-1C85-EB2C2A4E239A}"/>
              </a:ext>
            </a:extLst>
          </p:cNvPr>
          <p:cNvSpPr txBox="1"/>
          <p:nvPr/>
        </p:nvSpPr>
        <p:spPr>
          <a:xfrm>
            <a:off x="622170" y="4092804"/>
            <a:ext cx="4449451" cy="1015663"/>
          </a:xfrm>
          <a:prstGeom prst="rect">
            <a:avLst/>
          </a:prstGeom>
          <a:noFill/>
        </p:spPr>
        <p:txBody>
          <a:bodyPr wrap="square">
            <a:spAutoFit/>
          </a:bodyPr>
          <a:lstStyle/>
          <a:p>
            <a:r>
              <a:rPr lang="en-IN" sz="3000" b="1" u="sng" dirty="0">
                <a:effectLst>
                  <a:outerShdw blurRad="38100" dist="38100" dir="2700000" algn="tl">
                    <a:srgbClr val="000000">
                      <a:alpha val="43137"/>
                    </a:srgbClr>
                  </a:outerShdw>
                </a:effectLst>
              </a:rPr>
              <a:t>RELATIONSHIP OF TRAVEL_WITH PURPOSE</a:t>
            </a:r>
          </a:p>
        </p:txBody>
      </p:sp>
    </p:spTree>
    <p:extLst>
      <p:ext uri="{BB962C8B-B14F-4D97-AF65-F5344CB8AC3E}">
        <p14:creationId xmlns:p14="http://schemas.microsoft.com/office/powerpoint/2010/main" val="253212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2B6D19-B3C8-046D-E7CF-EEECD603A0D6}"/>
              </a:ext>
            </a:extLst>
          </p:cNvPr>
          <p:cNvPicPr>
            <a:picLocks noChangeAspect="1"/>
          </p:cNvPicPr>
          <p:nvPr/>
        </p:nvPicPr>
        <p:blipFill>
          <a:blip r:embed="rId2"/>
          <a:stretch>
            <a:fillRect/>
          </a:stretch>
        </p:blipFill>
        <p:spPr>
          <a:xfrm>
            <a:off x="357433" y="1982434"/>
            <a:ext cx="5601486" cy="3301290"/>
          </a:xfrm>
          <a:prstGeom prst="rect">
            <a:avLst/>
          </a:prstGeom>
        </p:spPr>
      </p:pic>
      <p:pic>
        <p:nvPicPr>
          <p:cNvPr id="7" name="Picture 6">
            <a:extLst>
              <a:ext uri="{FF2B5EF4-FFF2-40B4-BE49-F238E27FC236}">
                <a16:creationId xmlns:a16="http://schemas.microsoft.com/office/drawing/2014/main" id="{EF76D29B-F1C0-718C-51DA-47F5CB2F2F4B}"/>
              </a:ext>
            </a:extLst>
          </p:cNvPr>
          <p:cNvPicPr>
            <a:picLocks noChangeAspect="1"/>
          </p:cNvPicPr>
          <p:nvPr/>
        </p:nvPicPr>
        <p:blipFill>
          <a:blip r:embed="rId3"/>
          <a:stretch>
            <a:fillRect/>
          </a:stretch>
        </p:blipFill>
        <p:spPr>
          <a:xfrm>
            <a:off x="6096000" y="1982434"/>
            <a:ext cx="5885468" cy="3301290"/>
          </a:xfrm>
          <a:prstGeom prst="rect">
            <a:avLst/>
          </a:prstGeom>
        </p:spPr>
      </p:pic>
      <p:sp>
        <p:nvSpPr>
          <p:cNvPr id="8" name="TextBox 7">
            <a:extLst>
              <a:ext uri="{FF2B5EF4-FFF2-40B4-BE49-F238E27FC236}">
                <a16:creationId xmlns:a16="http://schemas.microsoft.com/office/drawing/2014/main" id="{1D93020A-FE4C-DCCC-BEA3-54A956DBED7F}"/>
              </a:ext>
            </a:extLst>
          </p:cNvPr>
          <p:cNvSpPr txBox="1"/>
          <p:nvPr/>
        </p:nvSpPr>
        <p:spPr>
          <a:xfrm>
            <a:off x="1791092" y="1093785"/>
            <a:ext cx="2941163"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TOTAL_FEMALE</a:t>
            </a:r>
          </a:p>
        </p:txBody>
      </p:sp>
      <p:sp>
        <p:nvSpPr>
          <p:cNvPr id="10" name="TextBox 9">
            <a:extLst>
              <a:ext uri="{FF2B5EF4-FFF2-40B4-BE49-F238E27FC236}">
                <a16:creationId xmlns:a16="http://schemas.microsoft.com/office/drawing/2014/main" id="{1A9F3CDD-33CE-8D2F-99E4-C7925F56D4D2}"/>
              </a:ext>
            </a:extLst>
          </p:cNvPr>
          <p:cNvSpPr txBox="1"/>
          <p:nvPr/>
        </p:nvSpPr>
        <p:spPr>
          <a:xfrm>
            <a:off x="7459747" y="1093785"/>
            <a:ext cx="2599441" cy="553998"/>
          </a:xfrm>
          <a:prstGeom prst="rect">
            <a:avLst/>
          </a:prstGeom>
          <a:noFill/>
        </p:spPr>
        <p:txBody>
          <a:bodyPr wrap="square">
            <a:spAutoFit/>
          </a:bodyPr>
          <a:lstStyle/>
          <a:p>
            <a:r>
              <a:rPr lang="en-IN" sz="3000" b="1" u="sng" dirty="0">
                <a:effectLst>
                  <a:outerShdw blurRad="38100" dist="38100" dir="2700000" algn="tl">
                    <a:srgbClr val="000000">
                      <a:alpha val="43137"/>
                    </a:srgbClr>
                  </a:outerShdw>
                </a:effectLst>
              </a:rPr>
              <a:t>TOTAL_MALE</a:t>
            </a:r>
          </a:p>
        </p:txBody>
      </p:sp>
      <p:sp>
        <p:nvSpPr>
          <p:cNvPr id="11" name="TextBox 10">
            <a:extLst>
              <a:ext uri="{FF2B5EF4-FFF2-40B4-BE49-F238E27FC236}">
                <a16:creationId xmlns:a16="http://schemas.microsoft.com/office/drawing/2014/main" id="{96CDFBA9-46D1-2CE1-D7D8-5F5B6F35B907}"/>
              </a:ext>
            </a:extLst>
          </p:cNvPr>
          <p:cNvSpPr txBox="1"/>
          <p:nvPr/>
        </p:nvSpPr>
        <p:spPr>
          <a:xfrm>
            <a:off x="595067" y="5618375"/>
            <a:ext cx="10727704" cy="646331"/>
          </a:xfrm>
          <a:prstGeom prst="rect">
            <a:avLst/>
          </a:prstGeom>
          <a:noFill/>
        </p:spPr>
        <p:txBody>
          <a:bodyPr wrap="square" rtlCol="0">
            <a:spAutoFit/>
          </a:bodyPr>
          <a:lstStyle/>
          <a:p>
            <a:r>
              <a:rPr lang="en-IN" dirty="0"/>
              <a:t>FROM BOTH THE PLOTS WE CAN SEE THAT INDIVIDUAL FEMALE AND MALE TRAVELLED RATIO IS HIGHER PEOPLE IN GROUP</a:t>
            </a:r>
          </a:p>
        </p:txBody>
      </p:sp>
    </p:spTree>
    <p:extLst>
      <p:ext uri="{BB962C8B-B14F-4D97-AF65-F5344CB8AC3E}">
        <p14:creationId xmlns:p14="http://schemas.microsoft.com/office/powerpoint/2010/main" val="284129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08541-756C-5898-6668-09AF3BA55475}"/>
              </a:ext>
            </a:extLst>
          </p:cNvPr>
          <p:cNvPicPr>
            <a:picLocks noChangeAspect="1"/>
          </p:cNvPicPr>
          <p:nvPr/>
        </p:nvPicPr>
        <p:blipFill>
          <a:blip r:embed="rId2"/>
          <a:stretch>
            <a:fillRect/>
          </a:stretch>
        </p:blipFill>
        <p:spPr>
          <a:xfrm>
            <a:off x="428486" y="1490126"/>
            <a:ext cx="5755498" cy="3877748"/>
          </a:xfrm>
          <a:prstGeom prst="rect">
            <a:avLst/>
          </a:prstGeom>
        </p:spPr>
      </p:pic>
      <p:pic>
        <p:nvPicPr>
          <p:cNvPr id="7" name="Picture 6">
            <a:extLst>
              <a:ext uri="{FF2B5EF4-FFF2-40B4-BE49-F238E27FC236}">
                <a16:creationId xmlns:a16="http://schemas.microsoft.com/office/drawing/2014/main" id="{4131A741-5A72-F1AC-C44A-D6F460CF19BC}"/>
              </a:ext>
            </a:extLst>
          </p:cNvPr>
          <p:cNvPicPr>
            <a:picLocks noChangeAspect="1"/>
          </p:cNvPicPr>
          <p:nvPr/>
        </p:nvPicPr>
        <p:blipFill>
          <a:blip r:embed="rId3"/>
          <a:stretch>
            <a:fillRect/>
          </a:stretch>
        </p:blipFill>
        <p:spPr>
          <a:xfrm>
            <a:off x="6348496" y="1490126"/>
            <a:ext cx="5755498" cy="3877748"/>
          </a:xfrm>
          <a:prstGeom prst="rect">
            <a:avLst/>
          </a:prstGeom>
        </p:spPr>
      </p:pic>
      <p:sp>
        <p:nvSpPr>
          <p:cNvPr id="8" name="TextBox 7">
            <a:extLst>
              <a:ext uri="{FF2B5EF4-FFF2-40B4-BE49-F238E27FC236}">
                <a16:creationId xmlns:a16="http://schemas.microsoft.com/office/drawing/2014/main" id="{0720F2BE-A7DE-3716-E28A-F426C16D05FD}"/>
              </a:ext>
            </a:extLst>
          </p:cNvPr>
          <p:cNvSpPr txBox="1"/>
          <p:nvPr/>
        </p:nvSpPr>
        <p:spPr>
          <a:xfrm>
            <a:off x="2450969" y="717875"/>
            <a:ext cx="2950589"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PURPOSE</a:t>
            </a:r>
          </a:p>
        </p:txBody>
      </p:sp>
      <p:sp>
        <p:nvSpPr>
          <p:cNvPr id="9" name="TextBox 8">
            <a:extLst>
              <a:ext uri="{FF2B5EF4-FFF2-40B4-BE49-F238E27FC236}">
                <a16:creationId xmlns:a16="http://schemas.microsoft.com/office/drawing/2014/main" id="{AA8544EA-8922-91A8-920E-99F4286F62CA}"/>
              </a:ext>
            </a:extLst>
          </p:cNvPr>
          <p:cNvSpPr txBox="1"/>
          <p:nvPr/>
        </p:nvSpPr>
        <p:spPr>
          <a:xfrm>
            <a:off x="7503736" y="699021"/>
            <a:ext cx="3101419"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MAIN ACTIVITY</a:t>
            </a:r>
          </a:p>
        </p:txBody>
      </p:sp>
      <p:sp>
        <p:nvSpPr>
          <p:cNvPr id="12" name="TextBox 11">
            <a:extLst>
              <a:ext uri="{FF2B5EF4-FFF2-40B4-BE49-F238E27FC236}">
                <a16:creationId xmlns:a16="http://schemas.microsoft.com/office/drawing/2014/main" id="{496A26A9-4235-D32E-1AA9-E85F61580418}"/>
              </a:ext>
            </a:extLst>
          </p:cNvPr>
          <p:cNvSpPr txBox="1"/>
          <p:nvPr/>
        </p:nvSpPr>
        <p:spPr>
          <a:xfrm>
            <a:off x="1094646" y="5586127"/>
            <a:ext cx="4822244" cy="923330"/>
          </a:xfrm>
          <a:prstGeom prst="rect">
            <a:avLst/>
          </a:prstGeom>
          <a:noFill/>
        </p:spPr>
        <p:txBody>
          <a:bodyPr wrap="square" rtlCol="0">
            <a:spAutoFit/>
          </a:bodyPr>
          <a:lstStyle/>
          <a:p>
            <a:pPr algn="ctr"/>
            <a:r>
              <a:rPr lang="en-IN" b="1" dirty="0"/>
              <a:t>LEISURE AND HOLIDAYS HAS MORE IMPACT AND TANZANIA COMPARED TO BUSINESS AND OTHER PURPOSE</a:t>
            </a:r>
          </a:p>
        </p:txBody>
      </p:sp>
      <p:sp>
        <p:nvSpPr>
          <p:cNvPr id="13" name="TextBox 12">
            <a:extLst>
              <a:ext uri="{FF2B5EF4-FFF2-40B4-BE49-F238E27FC236}">
                <a16:creationId xmlns:a16="http://schemas.microsoft.com/office/drawing/2014/main" id="{B8A59E2B-E441-3E98-F62B-924D49A7618F}"/>
              </a:ext>
            </a:extLst>
          </p:cNvPr>
          <p:cNvSpPr txBox="1"/>
          <p:nvPr/>
        </p:nvSpPr>
        <p:spPr>
          <a:xfrm>
            <a:off x="6815122" y="5586127"/>
            <a:ext cx="4822245" cy="923330"/>
          </a:xfrm>
          <a:prstGeom prst="rect">
            <a:avLst/>
          </a:prstGeom>
          <a:noFill/>
        </p:spPr>
        <p:txBody>
          <a:bodyPr wrap="square" rtlCol="0">
            <a:spAutoFit/>
          </a:bodyPr>
          <a:lstStyle/>
          <a:p>
            <a:pPr algn="ctr"/>
            <a:r>
              <a:rPr lang="en-IN" b="1" dirty="0"/>
              <a:t>WILDLIFE TOURISM HAS MAJOR IMPACT ON TANZANIA MOST PEOPLE VISIT BECAUSE OF WILDLIFE </a:t>
            </a:r>
          </a:p>
        </p:txBody>
      </p:sp>
    </p:spTree>
    <p:extLst>
      <p:ext uri="{BB962C8B-B14F-4D97-AF65-F5344CB8AC3E}">
        <p14:creationId xmlns:p14="http://schemas.microsoft.com/office/powerpoint/2010/main" val="346604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DD1B35-F31B-21B8-7AB3-634EC20F2ACA}"/>
              </a:ext>
            </a:extLst>
          </p:cNvPr>
          <p:cNvPicPr>
            <a:picLocks noChangeAspect="1"/>
          </p:cNvPicPr>
          <p:nvPr/>
        </p:nvPicPr>
        <p:blipFill>
          <a:blip r:embed="rId2"/>
          <a:stretch>
            <a:fillRect/>
          </a:stretch>
        </p:blipFill>
        <p:spPr>
          <a:xfrm>
            <a:off x="274813" y="1630838"/>
            <a:ext cx="5626365" cy="4006392"/>
          </a:xfrm>
          <a:prstGeom prst="rect">
            <a:avLst/>
          </a:prstGeom>
        </p:spPr>
      </p:pic>
      <p:pic>
        <p:nvPicPr>
          <p:cNvPr id="7" name="Picture 6">
            <a:extLst>
              <a:ext uri="{FF2B5EF4-FFF2-40B4-BE49-F238E27FC236}">
                <a16:creationId xmlns:a16="http://schemas.microsoft.com/office/drawing/2014/main" id="{E8BB2213-09E7-2751-5FD7-E5E20C54AF8E}"/>
              </a:ext>
            </a:extLst>
          </p:cNvPr>
          <p:cNvPicPr>
            <a:picLocks noChangeAspect="1"/>
          </p:cNvPicPr>
          <p:nvPr/>
        </p:nvPicPr>
        <p:blipFill>
          <a:blip r:embed="rId3"/>
          <a:stretch>
            <a:fillRect/>
          </a:stretch>
        </p:blipFill>
        <p:spPr>
          <a:xfrm>
            <a:off x="6096000" y="1630838"/>
            <a:ext cx="5981442" cy="4006392"/>
          </a:xfrm>
          <a:prstGeom prst="rect">
            <a:avLst/>
          </a:prstGeom>
        </p:spPr>
      </p:pic>
      <p:sp>
        <p:nvSpPr>
          <p:cNvPr id="8" name="TextBox 7">
            <a:extLst>
              <a:ext uri="{FF2B5EF4-FFF2-40B4-BE49-F238E27FC236}">
                <a16:creationId xmlns:a16="http://schemas.microsoft.com/office/drawing/2014/main" id="{BDF4BC1A-1192-74FF-442D-9C8E9EAB17DA}"/>
              </a:ext>
            </a:extLst>
          </p:cNvPr>
          <p:cNvSpPr txBox="1"/>
          <p:nvPr/>
        </p:nvSpPr>
        <p:spPr>
          <a:xfrm>
            <a:off x="1564850" y="924919"/>
            <a:ext cx="3864989"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PACKAGE_FOOD</a:t>
            </a:r>
          </a:p>
        </p:txBody>
      </p:sp>
      <p:sp>
        <p:nvSpPr>
          <p:cNvPr id="9" name="TextBox 8">
            <a:extLst>
              <a:ext uri="{FF2B5EF4-FFF2-40B4-BE49-F238E27FC236}">
                <a16:creationId xmlns:a16="http://schemas.microsoft.com/office/drawing/2014/main" id="{2D22B086-AD0D-8E98-BF91-678308378DA7}"/>
              </a:ext>
            </a:extLst>
          </p:cNvPr>
          <p:cNvSpPr txBox="1"/>
          <p:nvPr/>
        </p:nvSpPr>
        <p:spPr>
          <a:xfrm>
            <a:off x="7657707" y="924919"/>
            <a:ext cx="4534293"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INFO_SOURCE</a:t>
            </a:r>
          </a:p>
        </p:txBody>
      </p:sp>
      <p:sp>
        <p:nvSpPr>
          <p:cNvPr id="10" name="TextBox 9">
            <a:extLst>
              <a:ext uri="{FF2B5EF4-FFF2-40B4-BE49-F238E27FC236}">
                <a16:creationId xmlns:a16="http://schemas.microsoft.com/office/drawing/2014/main" id="{CE5F5FBC-520B-4044-1F37-6118657D464B}"/>
              </a:ext>
            </a:extLst>
          </p:cNvPr>
          <p:cNvSpPr txBox="1"/>
          <p:nvPr/>
        </p:nvSpPr>
        <p:spPr>
          <a:xfrm>
            <a:off x="896263" y="5933081"/>
            <a:ext cx="4383464" cy="646331"/>
          </a:xfrm>
          <a:prstGeom prst="rect">
            <a:avLst/>
          </a:prstGeom>
          <a:noFill/>
        </p:spPr>
        <p:txBody>
          <a:bodyPr wrap="square" rtlCol="0">
            <a:spAutoFit/>
          </a:bodyPr>
          <a:lstStyle/>
          <a:p>
            <a:pPr algn="ctr"/>
            <a:r>
              <a:rPr lang="en-IN" dirty="0"/>
              <a:t>MAJORITY OF THE PEOPLE DIDN’T HAVE THE FOOD_PACKAGE</a:t>
            </a:r>
          </a:p>
        </p:txBody>
      </p:sp>
    </p:spTree>
    <p:extLst>
      <p:ext uri="{BB962C8B-B14F-4D97-AF65-F5344CB8AC3E}">
        <p14:creationId xmlns:p14="http://schemas.microsoft.com/office/powerpoint/2010/main" val="416692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CD0994-DDD0-9E8C-818F-B542BDCE99AC}"/>
              </a:ext>
            </a:extLst>
          </p:cNvPr>
          <p:cNvPicPr>
            <a:picLocks noChangeAspect="1"/>
          </p:cNvPicPr>
          <p:nvPr/>
        </p:nvPicPr>
        <p:blipFill>
          <a:blip r:embed="rId2"/>
          <a:stretch>
            <a:fillRect/>
          </a:stretch>
        </p:blipFill>
        <p:spPr>
          <a:xfrm>
            <a:off x="382928" y="2067125"/>
            <a:ext cx="5601714" cy="3296725"/>
          </a:xfrm>
          <a:prstGeom prst="rect">
            <a:avLst/>
          </a:prstGeom>
        </p:spPr>
      </p:pic>
      <p:pic>
        <p:nvPicPr>
          <p:cNvPr id="7" name="Picture 6">
            <a:extLst>
              <a:ext uri="{FF2B5EF4-FFF2-40B4-BE49-F238E27FC236}">
                <a16:creationId xmlns:a16="http://schemas.microsoft.com/office/drawing/2014/main" id="{FC38D1E4-9906-A375-2C19-1143027E2142}"/>
              </a:ext>
            </a:extLst>
          </p:cNvPr>
          <p:cNvPicPr>
            <a:picLocks noChangeAspect="1"/>
          </p:cNvPicPr>
          <p:nvPr/>
        </p:nvPicPr>
        <p:blipFill>
          <a:blip r:embed="rId3"/>
          <a:stretch>
            <a:fillRect/>
          </a:stretch>
        </p:blipFill>
        <p:spPr>
          <a:xfrm>
            <a:off x="6207360" y="2067124"/>
            <a:ext cx="5818530" cy="3296725"/>
          </a:xfrm>
          <a:prstGeom prst="rect">
            <a:avLst/>
          </a:prstGeom>
        </p:spPr>
      </p:pic>
      <p:sp>
        <p:nvSpPr>
          <p:cNvPr id="8" name="TextBox 7">
            <a:extLst>
              <a:ext uri="{FF2B5EF4-FFF2-40B4-BE49-F238E27FC236}">
                <a16:creationId xmlns:a16="http://schemas.microsoft.com/office/drawing/2014/main" id="{20307A3F-F189-923A-A0F5-50278C552F02}"/>
              </a:ext>
            </a:extLst>
          </p:cNvPr>
          <p:cNvSpPr txBox="1"/>
          <p:nvPr/>
        </p:nvSpPr>
        <p:spPr>
          <a:xfrm>
            <a:off x="775713" y="1206631"/>
            <a:ext cx="5320287"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PACKAGE_TRANSPORT_TZ</a:t>
            </a:r>
          </a:p>
        </p:txBody>
      </p:sp>
      <p:sp>
        <p:nvSpPr>
          <p:cNvPr id="9" name="TextBox 8">
            <a:extLst>
              <a:ext uri="{FF2B5EF4-FFF2-40B4-BE49-F238E27FC236}">
                <a16:creationId xmlns:a16="http://schemas.microsoft.com/office/drawing/2014/main" id="{C87DA552-7416-DA98-E8DC-28E1D2130E97}"/>
              </a:ext>
            </a:extLst>
          </p:cNvPr>
          <p:cNvSpPr txBox="1"/>
          <p:nvPr/>
        </p:nvSpPr>
        <p:spPr>
          <a:xfrm>
            <a:off x="7040108" y="1252797"/>
            <a:ext cx="5387609" cy="1015663"/>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PACKAGE_SIGHTSEEING</a:t>
            </a:r>
          </a:p>
          <a:p>
            <a:endParaRPr lang="en-IN" sz="3000" dirty="0"/>
          </a:p>
        </p:txBody>
      </p:sp>
    </p:spTree>
    <p:extLst>
      <p:ext uri="{BB962C8B-B14F-4D97-AF65-F5344CB8AC3E}">
        <p14:creationId xmlns:p14="http://schemas.microsoft.com/office/powerpoint/2010/main" val="164652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4BED5D-E97F-5BA2-A18A-A70192547ADE}"/>
              </a:ext>
            </a:extLst>
          </p:cNvPr>
          <p:cNvPicPr>
            <a:picLocks noChangeAspect="1"/>
          </p:cNvPicPr>
          <p:nvPr/>
        </p:nvPicPr>
        <p:blipFill>
          <a:blip r:embed="rId2"/>
          <a:stretch>
            <a:fillRect/>
          </a:stretch>
        </p:blipFill>
        <p:spPr>
          <a:xfrm>
            <a:off x="313342" y="2012000"/>
            <a:ext cx="5606691" cy="3475021"/>
          </a:xfrm>
          <a:prstGeom prst="rect">
            <a:avLst/>
          </a:prstGeom>
        </p:spPr>
      </p:pic>
      <p:pic>
        <p:nvPicPr>
          <p:cNvPr id="7" name="Picture 6">
            <a:extLst>
              <a:ext uri="{FF2B5EF4-FFF2-40B4-BE49-F238E27FC236}">
                <a16:creationId xmlns:a16="http://schemas.microsoft.com/office/drawing/2014/main" id="{140ACF41-6743-A840-B719-33FC4B7EE653}"/>
              </a:ext>
            </a:extLst>
          </p:cNvPr>
          <p:cNvPicPr>
            <a:picLocks noChangeAspect="1"/>
          </p:cNvPicPr>
          <p:nvPr/>
        </p:nvPicPr>
        <p:blipFill>
          <a:blip r:embed="rId3"/>
          <a:stretch>
            <a:fillRect/>
          </a:stretch>
        </p:blipFill>
        <p:spPr>
          <a:xfrm>
            <a:off x="6096000" y="1966276"/>
            <a:ext cx="5951736" cy="3520745"/>
          </a:xfrm>
          <a:prstGeom prst="rect">
            <a:avLst/>
          </a:prstGeom>
        </p:spPr>
      </p:pic>
      <p:sp>
        <p:nvSpPr>
          <p:cNvPr id="8" name="TextBox 7">
            <a:extLst>
              <a:ext uri="{FF2B5EF4-FFF2-40B4-BE49-F238E27FC236}">
                <a16:creationId xmlns:a16="http://schemas.microsoft.com/office/drawing/2014/main" id="{BA0B7600-3096-989C-065B-579005AD8230}"/>
              </a:ext>
            </a:extLst>
          </p:cNvPr>
          <p:cNvSpPr txBox="1"/>
          <p:nvPr/>
        </p:nvSpPr>
        <p:spPr>
          <a:xfrm>
            <a:off x="848412" y="1279833"/>
            <a:ext cx="4986779"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PACKAGE_GUIDED_TOUR</a:t>
            </a:r>
          </a:p>
        </p:txBody>
      </p:sp>
      <p:sp>
        <p:nvSpPr>
          <p:cNvPr id="10" name="TextBox 9">
            <a:extLst>
              <a:ext uri="{FF2B5EF4-FFF2-40B4-BE49-F238E27FC236}">
                <a16:creationId xmlns:a16="http://schemas.microsoft.com/office/drawing/2014/main" id="{D7A1782D-A497-CC24-F3F8-5DE07B0B78B4}"/>
              </a:ext>
            </a:extLst>
          </p:cNvPr>
          <p:cNvSpPr txBox="1"/>
          <p:nvPr/>
        </p:nvSpPr>
        <p:spPr>
          <a:xfrm>
            <a:off x="7119595" y="1282985"/>
            <a:ext cx="4928140" cy="553998"/>
          </a:xfrm>
          <a:prstGeom prst="rect">
            <a:avLst/>
          </a:prstGeom>
          <a:noFill/>
        </p:spPr>
        <p:txBody>
          <a:bodyPr wrap="square">
            <a:spAutoFit/>
          </a:bodyPr>
          <a:lstStyle/>
          <a:p>
            <a:r>
              <a:rPr lang="en-IN" sz="3000" b="1" u="sng" dirty="0">
                <a:effectLst>
                  <a:outerShdw blurRad="38100" dist="38100" dir="2700000" algn="tl">
                    <a:srgbClr val="000000">
                      <a:alpha val="43137"/>
                    </a:srgbClr>
                  </a:outerShdw>
                </a:effectLst>
              </a:rPr>
              <a:t>PACKAGE_INSURANCE</a:t>
            </a:r>
          </a:p>
        </p:txBody>
      </p:sp>
    </p:spTree>
    <p:extLst>
      <p:ext uri="{BB962C8B-B14F-4D97-AF65-F5344CB8AC3E}">
        <p14:creationId xmlns:p14="http://schemas.microsoft.com/office/powerpoint/2010/main" val="420740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B36EE6-2702-A317-F653-8C1C790EF141}"/>
              </a:ext>
            </a:extLst>
          </p:cNvPr>
          <p:cNvPicPr>
            <a:picLocks noChangeAspect="1"/>
          </p:cNvPicPr>
          <p:nvPr/>
        </p:nvPicPr>
        <p:blipFill>
          <a:blip r:embed="rId2"/>
          <a:stretch>
            <a:fillRect/>
          </a:stretch>
        </p:blipFill>
        <p:spPr>
          <a:xfrm>
            <a:off x="282830" y="1874386"/>
            <a:ext cx="5813170" cy="3544477"/>
          </a:xfrm>
          <a:prstGeom prst="rect">
            <a:avLst/>
          </a:prstGeom>
        </p:spPr>
      </p:pic>
      <p:pic>
        <p:nvPicPr>
          <p:cNvPr id="7" name="Picture 6">
            <a:extLst>
              <a:ext uri="{FF2B5EF4-FFF2-40B4-BE49-F238E27FC236}">
                <a16:creationId xmlns:a16="http://schemas.microsoft.com/office/drawing/2014/main" id="{EB92AEDB-24B1-CC69-C9A5-3D27ABDA0195}"/>
              </a:ext>
            </a:extLst>
          </p:cNvPr>
          <p:cNvPicPr>
            <a:picLocks noChangeAspect="1"/>
          </p:cNvPicPr>
          <p:nvPr/>
        </p:nvPicPr>
        <p:blipFill>
          <a:blip r:embed="rId3"/>
          <a:stretch>
            <a:fillRect/>
          </a:stretch>
        </p:blipFill>
        <p:spPr>
          <a:xfrm>
            <a:off x="6306532" y="1874386"/>
            <a:ext cx="5720338" cy="3544476"/>
          </a:xfrm>
          <a:prstGeom prst="rect">
            <a:avLst/>
          </a:prstGeom>
        </p:spPr>
      </p:pic>
      <p:sp>
        <p:nvSpPr>
          <p:cNvPr id="8" name="TextBox 7">
            <a:extLst>
              <a:ext uri="{FF2B5EF4-FFF2-40B4-BE49-F238E27FC236}">
                <a16:creationId xmlns:a16="http://schemas.microsoft.com/office/drawing/2014/main" id="{570109D5-6A3E-5F29-3BF5-8711CDB29419}"/>
              </a:ext>
            </a:extLst>
          </p:cNvPr>
          <p:cNvSpPr txBox="1"/>
          <p:nvPr/>
        </p:nvSpPr>
        <p:spPr>
          <a:xfrm>
            <a:off x="1407749" y="1162138"/>
            <a:ext cx="3563332"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NIGHT_MAINLAND</a:t>
            </a:r>
          </a:p>
        </p:txBody>
      </p:sp>
      <p:sp>
        <p:nvSpPr>
          <p:cNvPr id="9" name="TextBox 8">
            <a:extLst>
              <a:ext uri="{FF2B5EF4-FFF2-40B4-BE49-F238E27FC236}">
                <a16:creationId xmlns:a16="http://schemas.microsoft.com/office/drawing/2014/main" id="{DAE8A3BF-0E65-6735-E00F-C4E121A83BCB}"/>
              </a:ext>
            </a:extLst>
          </p:cNvPr>
          <p:cNvSpPr txBox="1"/>
          <p:nvPr/>
        </p:nvSpPr>
        <p:spPr>
          <a:xfrm>
            <a:off x="6890994" y="1131216"/>
            <a:ext cx="4411744"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NIGHT_ZANZIBAR</a:t>
            </a:r>
          </a:p>
        </p:txBody>
      </p:sp>
    </p:spTree>
    <p:extLst>
      <p:ext uri="{BB962C8B-B14F-4D97-AF65-F5344CB8AC3E}">
        <p14:creationId xmlns:p14="http://schemas.microsoft.com/office/powerpoint/2010/main" val="336243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196237-42AE-FDD9-AA90-4861385679EC}"/>
              </a:ext>
            </a:extLst>
          </p:cNvPr>
          <p:cNvPicPr>
            <a:picLocks noChangeAspect="1"/>
          </p:cNvPicPr>
          <p:nvPr/>
        </p:nvPicPr>
        <p:blipFill>
          <a:blip r:embed="rId2"/>
          <a:stretch>
            <a:fillRect/>
          </a:stretch>
        </p:blipFill>
        <p:spPr>
          <a:xfrm>
            <a:off x="317765" y="1785979"/>
            <a:ext cx="5778236" cy="3673158"/>
          </a:xfrm>
          <a:prstGeom prst="rect">
            <a:avLst/>
          </a:prstGeom>
        </p:spPr>
      </p:pic>
      <p:pic>
        <p:nvPicPr>
          <p:cNvPr id="7" name="Picture 6">
            <a:extLst>
              <a:ext uri="{FF2B5EF4-FFF2-40B4-BE49-F238E27FC236}">
                <a16:creationId xmlns:a16="http://schemas.microsoft.com/office/drawing/2014/main" id="{24019B9F-7315-55DB-83FE-9BD9171F0E83}"/>
              </a:ext>
            </a:extLst>
          </p:cNvPr>
          <p:cNvPicPr>
            <a:picLocks noChangeAspect="1"/>
          </p:cNvPicPr>
          <p:nvPr/>
        </p:nvPicPr>
        <p:blipFill>
          <a:blip r:embed="rId3"/>
          <a:stretch>
            <a:fillRect/>
          </a:stretch>
        </p:blipFill>
        <p:spPr>
          <a:xfrm>
            <a:off x="6254450" y="1785979"/>
            <a:ext cx="5778235" cy="3673158"/>
          </a:xfrm>
          <a:prstGeom prst="rect">
            <a:avLst/>
          </a:prstGeom>
        </p:spPr>
      </p:pic>
      <p:sp>
        <p:nvSpPr>
          <p:cNvPr id="8" name="TextBox 7">
            <a:extLst>
              <a:ext uri="{FF2B5EF4-FFF2-40B4-BE49-F238E27FC236}">
                <a16:creationId xmlns:a16="http://schemas.microsoft.com/office/drawing/2014/main" id="{1F5A2B54-868C-8A70-5661-9CCCA9F732D7}"/>
              </a:ext>
            </a:extLst>
          </p:cNvPr>
          <p:cNvSpPr txBox="1"/>
          <p:nvPr/>
        </p:nvSpPr>
        <p:spPr>
          <a:xfrm>
            <a:off x="1231769" y="1054337"/>
            <a:ext cx="4295480"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PAYMENT_MODE</a:t>
            </a:r>
          </a:p>
        </p:txBody>
      </p:sp>
      <p:sp>
        <p:nvSpPr>
          <p:cNvPr id="9" name="TextBox 8">
            <a:extLst>
              <a:ext uri="{FF2B5EF4-FFF2-40B4-BE49-F238E27FC236}">
                <a16:creationId xmlns:a16="http://schemas.microsoft.com/office/drawing/2014/main" id="{32EBB3D3-7E31-BC56-F950-A7ED767A40A7}"/>
              </a:ext>
            </a:extLst>
          </p:cNvPr>
          <p:cNvSpPr txBox="1"/>
          <p:nvPr/>
        </p:nvSpPr>
        <p:spPr>
          <a:xfrm>
            <a:off x="6928701" y="1054337"/>
            <a:ext cx="4600280"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FIRST_TRIP_TZ</a:t>
            </a:r>
          </a:p>
        </p:txBody>
      </p:sp>
    </p:spTree>
    <p:extLst>
      <p:ext uri="{BB962C8B-B14F-4D97-AF65-F5344CB8AC3E}">
        <p14:creationId xmlns:p14="http://schemas.microsoft.com/office/powerpoint/2010/main" val="100752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229CED0-2949-6612-48AA-72DDE6C0AB16}"/>
              </a:ext>
            </a:extLst>
          </p:cNvPr>
          <p:cNvGraphicFramePr>
            <a:graphicFrameLocks noGrp="1"/>
          </p:cNvGraphicFramePr>
          <p:nvPr>
            <p:extLst>
              <p:ext uri="{D42A27DB-BD31-4B8C-83A1-F6EECF244321}">
                <p14:modId xmlns:p14="http://schemas.microsoft.com/office/powerpoint/2010/main" val="2924593822"/>
              </p:ext>
            </p:extLst>
          </p:nvPr>
        </p:nvGraphicFramePr>
        <p:xfrm>
          <a:off x="7022969" y="829559"/>
          <a:ext cx="4749014" cy="5448695"/>
        </p:xfrm>
        <a:graphic>
          <a:graphicData uri="http://schemas.openxmlformats.org/drawingml/2006/table">
            <a:tbl>
              <a:tblPr firstRow="1" bandRow="1">
                <a:tableStyleId>{5C22544A-7EE6-4342-B048-85BDC9FD1C3A}</a:tableStyleId>
              </a:tblPr>
              <a:tblGrid>
                <a:gridCol w="4749014">
                  <a:extLst>
                    <a:ext uri="{9D8B030D-6E8A-4147-A177-3AD203B41FA5}">
                      <a16:colId xmlns:a16="http://schemas.microsoft.com/office/drawing/2014/main" val="2805888610"/>
                    </a:ext>
                  </a:extLst>
                </a:gridCol>
              </a:tblGrid>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Problem statement</a:t>
                      </a:r>
                    </a:p>
                    <a:p>
                      <a:endParaRPr lang="en-IN" dirty="0">
                        <a:solidFill>
                          <a:schemeClr val="bg1"/>
                        </a:solidFill>
                        <a:effectLst/>
                      </a:endParaRPr>
                    </a:p>
                  </a:txBody>
                  <a:tcPr/>
                </a:tc>
                <a:extLst>
                  <a:ext uri="{0D108BD9-81ED-4DB2-BD59-A6C34878D82A}">
                    <a16:rowId xmlns:a16="http://schemas.microsoft.com/office/drawing/2014/main" val="2171428718"/>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Objective</a:t>
                      </a:r>
                    </a:p>
                    <a:p>
                      <a:endParaRPr lang="en-IN" dirty="0">
                        <a:solidFill>
                          <a:schemeClr val="bg1"/>
                        </a:solidFill>
                        <a:effectLst/>
                      </a:endParaRPr>
                    </a:p>
                  </a:txBody>
                  <a:tcPr/>
                </a:tc>
                <a:extLst>
                  <a:ext uri="{0D108BD9-81ED-4DB2-BD59-A6C34878D82A}">
                    <a16:rowId xmlns:a16="http://schemas.microsoft.com/office/drawing/2014/main" val="496121371"/>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Methodology</a:t>
                      </a:r>
                    </a:p>
                    <a:p>
                      <a:endParaRPr lang="en-IN" dirty="0">
                        <a:solidFill>
                          <a:schemeClr val="bg1"/>
                        </a:solidFill>
                        <a:effectLst/>
                      </a:endParaRPr>
                    </a:p>
                  </a:txBody>
                  <a:tcPr/>
                </a:tc>
                <a:extLst>
                  <a:ext uri="{0D108BD9-81ED-4DB2-BD59-A6C34878D82A}">
                    <a16:rowId xmlns:a16="http://schemas.microsoft.com/office/drawing/2014/main" val="3305214105"/>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About the dataset</a:t>
                      </a:r>
                    </a:p>
                    <a:p>
                      <a:endParaRPr lang="en-IN" dirty="0">
                        <a:solidFill>
                          <a:schemeClr val="bg1"/>
                        </a:solidFill>
                        <a:effectLst/>
                      </a:endParaRPr>
                    </a:p>
                  </a:txBody>
                  <a:tcPr/>
                </a:tc>
                <a:extLst>
                  <a:ext uri="{0D108BD9-81ED-4DB2-BD59-A6C34878D82A}">
                    <a16:rowId xmlns:a16="http://schemas.microsoft.com/office/drawing/2014/main" val="462440195"/>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Feature Description</a:t>
                      </a:r>
                    </a:p>
                    <a:p>
                      <a:endParaRPr lang="en-IN" dirty="0">
                        <a:solidFill>
                          <a:schemeClr val="bg1"/>
                        </a:solidFill>
                        <a:effectLst/>
                      </a:endParaRPr>
                    </a:p>
                  </a:txBody>
                  <a:tcPr/>
                </a:tc>
                <a:extLst>
                  <a:ext uri="{0D108BD9-81ED-4DB2-BD59-A6C34878D82A}">
                    <a16:rowId xmlns:a16="http://schemas.microsoft.com/office/drawing/2014/main" val="3942122062"/>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Data Preparation</a:t>
                      </a:r>
                    </a:p>
                    <a:p>
                      <a:endParaRPr lang="en-IN" dirty="0">
                        <a:solidFill>
                          <a:schemeClr val="bg1"/>
                        </a:solidFill>
                        <a:effectLst/>
                      </a:endParaRPr>
                    </a:p>
                  </a:txBody>
                  <a:tcPr/>
                </a:tc>
                <a:extLst>
                  <a:ext uri="{0D108BD9-81ED-4DB2-BD59-A6C34878D82A}">
                    <a16:rowId xmlns:a16="http://schemas.microsoft.com/office/drawing/2014/main" val="449158908"/>
                  </a:ext>
                </a:extLst>
              </a:tr>
              <a:tr h="778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rPr>
                        <a:t>How helpful for business</a:t>
                      </a:r>
                    </a:p>
                    <a:p>
                      <a:endParaRPr lang="en-IN" dirty="0">
                        <a:solidFill>
                          <a:schemeClr val="bg1"/>
                        </a:solidFill>
                        <a:effectLst/>
                      </a:endParaRPr>
                    </a:p>
                  </a:txBody>
                  <a:tcPr/>
                </a:tc>
                <a:extLst>
                  <a:ext uri="{0D108BD9-81ED-4DB2-BD59-A6C34878D82A}">
                    <a16:rowId xmlns:a16="http://schemas.microsoft.com/office/drawing/2014/main" val="1311328224"/>
                  </a:ext>
                </a:extLst>
              </a:tr>
            </a:tbl>
          </a:graphicData>
        </a:graphic>
      </p:graphicFrame>
      <p:sp>
        <p:nvSpPr>
          <p:cNvPr id="8" name="TextBox 7">
            <a:extLst>
              <a:ext uri="{FF2B5EF4-FFF2-40B4-BE49-F238E27FC236}">
                <a16:creationId xmlns:a16="http://schemas.microsoft.com/office/drawing/2014/main" id="{05E16158-F3DC-FA37-D4D6-89A5A766EE8C}"/>
              </a:ext>
            </a:extLst>
          </p:cNvPr>
          <p:cNvSpPr txBox="1"/>
          <p:nvPr/>
        </p:nvSpPr>
        <p:spPr>
          <a:xfrm>
            <a:off x="1923068" y="692869"/>
            <a:ext cx="4581427"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TABLE OF CONTETNT</a:t>
            </a:r>
          </a:p>
        </p:txBody>
      </p:sp>
    </p:spTree>
    <p:extLst>
      <p:ext uri="{BB962C8B-B14F-4D97-AF65-F5344CB8AC3E}">
        <p14:creationId xmlns:p14="http://schemas.microsoft.com/office/powerpoint/2010/main" val="407287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91F85-9E12-87A0-559E-2F67549F62DF}"/>
              </a:ext>
            </a:extLst>
          </p:cNvPr>
          <p:cNvPicPr>
            <a:picLocks noChangeAspect="1"/>
          </p:cNvPicPr>
          <p:nvPr/>
        </p:nvPicPr>
        <p:blipFill>
          <a:blip r:embed="rId2"/>
          <a:stretch>
            <a:fillRect/>
          </a:stretch>
        </p:blipFill>
        <p:spPr>
          <a:xfrm>
            <a:off x="324642" y="1847654"/>
            <a:ext cx="5771358" cy="3808430"/>
          </a:xfrm>
          <a:prstGeom prst="rect">
            <a:avLst/>
          </a:prstGeom>
        </p:spPr>
      </p:pic>
      <p:pic>
        <p:nvPicPr>
          <p:cNvPr id="7" name="Picture 6">
            <a:extLst>
              <a:ext uri="{FF2B5EF4-FFF2-40B4-BE49-F238E27FC236}">
                <a16:creationId xmlns:a16="http://schemas.microsoft.com/office/drawing/2014/main" id="{B9104955-BB97-4D2B-801A-191B086FF90E}"/>
              </a:ext>
            </a:extLst>
          </p:cNvPr>
          <p:cNvPicPr>
            <a:picLocks noChangeAspect="1"/>
          </p:cNvPicPr>
          <p:nvPr/>
        </p:nvPicPr>
        <p:blipFill>
          <a:blip r:embed="rId3"/>
          <a:stretch>
            <a:fillRect/>
          </a:stretch>
        </p:blipFill>
        <p:spPr>
          <a:xfrm>
            <a:off x="6215408" y="1847655"/>
            <a:ext cx="5840686" cy="3808430"/>
          </a:xfrm>
          <a:prstGeom prst="rect">
            <a:avLst/>
          </a:prstGeom>
        </p:spPr>
      </p:pic>
      <p:sp>
        <p:nvSpPr>
          <p:cNvPr id="8" name="TextBox 7">
            <a:extLst>
              <a:ext uri="{FF2B5EF4-FFF2-40B4-BE49-F238E27FC236}">
                <a16:creationId xmlns:a16="http://schemas.microsoft.com/office/drawing/2014/main" id="{3E7CAEA1-1781-8F27-DC76-8C6E3B457CE7}"/>
              </a:ext>
            </a:extLst>
          </p:cNvPr>
          <p:cNvSpPr txBox="1"/>
          <p:nvPr/>
        </p:nvSpPr>
        <p:spPr>
          <a:xfrm>
            <a:off x="1395167" y="1102937"/>
            <a:ext cx="3799002"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MOST_IMPRESSING</a:t>
            </a:r>
          </a:p>
        </p:txBody>
      </p:sp>
      <p:sp>
        <p:nvSpPr>
          <p:cNvPr id="9" name="TextBox 8">
            <a:extLst>
              <a:ext uri="{FF2B5EF4-FFF2-40B4-BE49-F238E27FC236}">
                <a16:creationId xmlns:a16="http://schemas.microsoft.com/office/drawing/2014/main" id="{67090DF8-FEF8-D784-3637-6C7811B1A37E}"/>
              </a:ext>
            </a:extLst>
          </p:cNvPr>
          <p:cNvSpPr txBox="1"/>
          <p:nvPr/>
        </p:nvSpPr>
        <p:spPr>
          <a:xfrm>
            <a:off x="6532775" y="1098221"/>
            <a:ext cx="5523319"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PACKAGE_TRANSPORT_INT</a:t>
            </a:r>
          </a:p>
        </p:txBody>
      </p:sp>
    </p:spTree>
    <p:extLst>
      <p:ext uri="{BB962C8B-B14F-4D97-AF65-F5344CB8AC3E}">
        <p14:creationId xmlns:p14="http://schemas.microsoft.com/office/powerpoint/2010/main" val="129475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712383-EFE2-0A0F-9E01-1F854192F33F}"/>
              </a:ext>
            </a:extLst>
          </p:cNvPr>
          <p:cNvPicPr>
            <a:picLocks noChangeAspect="1"/>
          </p:cNvPicPr>
          <p:nvPr/>
        </p:nvPicPr>
        <p:blipFill>
          <a:blip r:embed="rId2"/>
          <a:stretch>
            <a:fillRect/>
          </a:stretch>
        </p:blipFill>
        <p:spPr>
          <a:xfrm>
            <a:off x="283260" y="1866507"/>
            <a:ext cx="5457664" cy="3795346"/>
          </a:xfrm>
          <a:prstGeom prst="rect">
            <a:avLst/>
          </a:prstGeom>
        </p:spPr>
      </p:pic>
      <p:pic>
        <p:nvPicPr>
          <p:cNvPr id="7" name="Picture 6">
            <a:extLst>
              <a:ext uri="{FF2B5EF4-FFF2-40B4-BE49-F238E27FC236}">
                <a16:creationId xmlns:a16="http://schemas.microsoft.com/office/drawing/2014/main" id="{5894445F-8279-7896-5CFA-F0851871F2F1}"/>
              </a:ext>
            </a:extLst>
          </p:cNvPr>
          <p:cNvPicPr>
            <a:picLocks noChangeAspect="1"/>
          </p:cNvPicPr>
          <p:nvPr/>
        </p:nvPicPr>
        <p:blipFill>
          <a:blip r:embed="rId3"/>
          <a:stretch>
            <a:fillRect/>
          </a:stretch>
        </p:blipFill>
        <p:spPr>
          <a:xfrm>
            <a:off x="5989300" y="1866507"/>
            <a:ext cx="6079697" cy="3795346"/>
          </a:xfrm>
          <a:prstGeom prst="rect">
            <a:avLst/>
          </a:prstGeom>
        </p:spPr>
      </p:pic>
      <p:sp>
        <p:nvSpPr>
          <p:cNvPr id="8" name="TextBox 7">
            <a:extLst>
              <a:ext uri="{FF2B5EF4-FFF2-40B4-BE49-F238E27FC236}">
                <a16:creationId xmlns:a16="http://schemas.microsoft.com/office/drawing/2014/main" id="{CB8E36D5-07A3-7D4C-056E-2FE6F4314002}"/>
              </a:ext>
            </a:extLst>
          </p:cNvPr>
          <p:cNvSpPr txBox="1"/>
          <p:nvPr/>
        </p:nvSpPr>
        <p:spPr>
          <a:xfrm>
            <a:off x="1084081" y="1196147"/>
            <a:ext cx="4251489"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TOUR_ARRANGEMENT</a:t>
            </a:r>
          </a:p>
        </p:txBody>
      </p:sp>
      <p:sp>
        <p:nvSpPr>
          <p:cNvPr id="9" name="TextBox 8">
            <a:extLst>
              <a:ext uri="{FF2B5EF4-FFF2-40B4-BE49-F238E27FC236}">
                <a16:creationId xmlns:a16="http://schemas.microsoft.com/office/drawing/2014/main" id="{BB34C59A-1C57-E47F-B714-5752B7535512}"/>
              </a:ext>
            </a:extLst>
          </p:cNvPr>
          <p:cNvSpPr txBox="1"/>
          <p:nvPr/>
        </p:nvSpPr>
        <p:spPr>
          <a:xfrm>
            <a:off x="6096000" y="1196147"/>
            <a:ext cx="5812740" cy="553998"/>
          </a:xfrm>
          <a:prstGeom prst="rect">
            <a:avLst/>
          </a:prstGeom>
          <a:noFill/>
        </p:spPr>
        <p:txBody>
          <a:bodyPr wrap="square" rtlCol="0">
            <a:spAutoFit/>
          </a:bodyPr>
          <a:lstStyle/>
          <a:p>
            <a:pPr algn="ctr"/>
            <a:r>
              <a:rPr lang="en-IN" sz="3000" b="1" u="sng" dirty="0">
                <a:effectLst>
                  <a:outerShdw blurRad="38100" dist="38100" dir="2700000" algn="tl">
                    <a:srgbClr val="000000">
                      <a:alpha val="43137"/>
                    </a:srgbClr>
                  </a:outerShdw>
                </a:effectLst>
              </a:rPr>
              <a:t>PACKAGE_ACCOMODATION</a:t>
            </a:r>
          </a:p>
        </p:txBody>
      </p:sp>
    </p:spTree>
    <p:extLst>
      <p:ext uri="{BB962C8B-B14F-4D97-AF65-F5344CB8AC3E}">
        <p14:creationId xmlns:p14="http://schemas.microsoft.com/office/powerpoint/2010/main" val="61961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30BB23-D9CD-D016-CD05-8E0CD3FBE6D3}"/>
              </a:ext>
            </a:extLst>
          </p:cNvPr>
          <p:cNvSpPr txBox="1"/>
          <p:nvPr/>
        </p:nvSpPr>
        <p:spPr>
          <a:xfrm>
            <a:off x="1583317" y="397277"/>
            <a:ext cx="11117572" cy="3785652"/>
          </a:xfrm>
          <a:prstGeom prst="rect">
            <a:avLst/>
          </a:prstGeom>
          <a:noFill/>
        </p:spPr>
        <p:txBody>
          <a:bodyPr wrap="square">
            <a:spAutoFit/>
          </a:bodyPr>
          <a:lstStyle/>
          <a:p>
            <a:r>
              <a:rPr lang="en-US" sz="2400" dirty="0"/>
              <a:t>Before the model is fitted on the data necessary feature transformation was performed on the data which include the following;</a:t>
            </a:r>
          </a:p>
          <a:p>
            <a:endParaRPr lang="en-US" sz="2400" dirty="0"/>
          </a:p>
          <a:p>
            <a:pPr marL="342900" indent="-342900">
              <a:buFont typeface="+mj-lt"/>
              <a:buAutoNum type="arabicPeriod"/>
            </a:pPr>
            <a:r>
              <a:rPr lang="en-US" sz="2400" dirty="0"/>
              <a:t>Converting categorical columns into numerical using label encoding</a:t>
            </a:r>
          </a:p>
          <a:p>
            <a:pPr marL="342900" indent="-342900">
              <a:buFont typeface="+mj-lt"/>
              <a:buAutoNum type="arabicPeriod"/>
            </a:pPr>
            <a:r>
              <a:rPr lang="en-US" sz="2400" dirty="0"/>
              <a:t>Dropping features based on statistical tests like ANNOVA and TUKEY-HSD tests</a:t>
            </a:r>
          </a:p>
          <a:p>
            <a:pPr marL="342900" indent="-342900">
              <a:buFont typeface="+mj-lt"/>
              <a:buAutoNum type="arabicPeriod"/>
            </a:pPr>
            <a:r>
              <a:rPr lang="en-US" sz="2400" dirty="0"/>
              <a:t>Standardization and Normalization</a:t>
            </a:r>
          </a:p>
          <a:p>
            <a:pPr marL="342900" indent="-342900">
              <a:buFont typeface="+mj-lt"/>
              <a:buAutoNum type="arabicPeriod"/>
            </a:pPr>
            <a:r>
              <a:rPr lang="en-US" sz="2400" dirty="0"/>
              <a:t>Transforming data into a normal distribution using the square root function is a specific type of power transformation</a:t>
            </a:r>
          </a:p>
          <a:p>
            <a:pPr marL="342900" indent="-342900">
              <a:buFont typeface="+mj-lt"/>
              <a:buAutoNum type="arabicPeriod"/>
            </a:pPr>
            <a:r>
              <a:rPr lang="en-US" sz="2400" dirty="0"/>
              <a:t>Gradient boosting to improve performance of the model</a:t>
            </a:r>
          </a:p>
        </p:txBody>
      </p:sp>
      <p:pic>
        <p:nvPicPr>
          <p:cNvPr id="11" name="Picture 10">
            <a:extLst>
              <a:ext uri="{FF2B5EF4-FFF2-40B4-BE49-F238E27FC236}">
                <a16:creationId xmlns:a16="http://schemas.microsoft.com/office/drawing/2014/main" id="{EFE37761-5181-65F2-8707-F6E8C0E57467}"/>
              </a:ext>
            </a:extLst>
          </p:cNvPr>
          <p:cNvPicPr>
            <a:picLocks noChangeAspect="1"/>
          </p:cNvPicPr>
          <p:nvPr/>
        </p:nvPicPr>
        <p:blipFill>
          <a:blip r:embed="rId2"/>
          <a:stretch>
            <a:fillRect/>
          </a:stretch>
        </p:blipFill>
        <p:spPr>
          <a:xfrm>
            <a:off x="6625016" y="4567896"/>
            <a:ext cx="5566984" cy="625642"/>
          </a:xfrm>
          <a:prstGeom prst="rect">
            <a:avLst/>
          </a:prstGeom>
        </p:spPr>
      </p:pic>
      <p:pic>
        <p:nvPicPr>
          <p:cNvPr id="13" name="Picture 12">
            <a:extLst>
              <a:ext uri="{FF2B5EF4-FFF2-40B4-BE49-F238E27FC236}">
                <a16:creationId xmlns:a16="http://schemas.microsoft.com/office/drawing/2014/main" id="{AA3E514A-DC8F-7EDD-1DA6-A3D68990B043}"/>
              </a:ext>
            </a:extLst>
          </p:cNvPr>
          <p:cNvPicPr>
            <a:picLocks noChangeAspect="1"/>
          </p:cNvPicPr>
          <p:nvPr/>
        </p:nvPicPr>
        <p:blipFill>
          <a:blip r:embed="rId3"/>
          <a:stretch>
            <a:fillRect/>
          </a:stretch>
        </p:blipFill>
        <p:spPr>
          <a:xfrm>
            <a:off x="399834" y="3940203"/>
            <a:ext cx="6038435" cy="1255387"/>
          </a:xfrm>
          <a:prstGeom prst="rect">
            <a:avLst/>
          </a:prstGeom>
        </p:spPr>
      </p:pic>
      <p:pic>
        <p:nvPicPr>
          <p:cNvPr id="15" name="Picture 14">
            <a:extLst>
              <a:ext uri="{FF2B5EF4-FFF2-40B4-BE49-F238E27FC236}">
                <a16:creationId xmlns:a16="http://schemas.microsoft.com/office/drawing/2014/main" id="{8F75C0E4-84C6-5BD1-65DC-FD5234A2BA0E}"/>
              </a:ext>
            </a:extLst>
          </p:cNvPr>
          <p:cNvPicPr>
            <a:picLocks noChangeAspect="1"/>
          </p:cNvPicPr>
          <p:nvPr/>
        </p:nvPicPr>
        <p:blipFill>
          <a:blip r:embed="rId4"/>
          <a:stretch>
            <a:fillRect/>
          </a:stretch>
        </p:blipFill>
        <p:spPr>
          <a:xfrm>
            <a:off x="918634" y="5449715"/>
            <a:ext cx="4519640" cy="458612"/>
          </a:xfrm>
          <a:prstGeom prst="rect">
            <a:avLst/>
          </a:prstGeom>
        </p:spPr>
      </p:pic>
      <p:pic>
        <p:nvPicPr>
          <p:cNvPr id="17" name="Picture 16">
            <a:extLst>
              <a:ext uri="{FF2B5EF4-FFF2-40B4-BE49-F238E27FC236}">
                <a16:creationId xmlns:a16="http://schemas.microsoft.com/office/drawing/2014/main" id="{A5B50E1E-849B-F88C-856B-4474E4971E7B}"/>
              </a:ext>
            </a:extLst>
          </p:cNvPr>
          <p:cNvPicPr>
            <a:picLocks noChangeAspect="1"/>
          </p:cNvPicPr>
          <p:nvPr/>
        </p:nvPicPr>
        <p:blipFill>
          <a:blip r:embed="rId5"/>
          <a:stretch>
            <a:fillRect/>
          </a:stretch>
        </p:blipFill>
        <p:spPr>
          <a:xfrm>
            <a:off x="6438269" y="5461681"/>
            <a:ext cx="5632209" cy="458611"/>
          </a:xfrm>
          <a:prstGeom prst="rect">
            <a:avLst/>
          </a:prstGeom>
        </p:spPr>
      </p:pic>
      <p:pic>
        <p:nvPicPr>
          <p:cNvPr id="19" name="Picture 18">
            <a:extLst>
              <a:ext uri="{FF2B5EF4-FFF2-40B4-BE49-F238E27FC236}">
                <a16:creationId xmlns:a16="http://schemas.microsoft.com/office/drawing/2014/main" id="{51872741-35CA-F32A-1C9F-92B56320FBF0}"/>
              </a:ext>
            </a:extLst>
          </p:cNvPr>
          <p:cNvPicPr>
            <a:picLocks noChangeAspect="1"/>
          </p:cNvPicPr>
          <p:nvPr/>
        </p:nvPicPr>
        <p:blipFill>
          <a:blip r:embed="rId6"/>
          <a:stretch>
            <a:fillRect/>
          </a:stretch>
        </p:blipFill>
        <p:spPr>
          <a:xfrm>
            <a:off x="3536846" y="6124530"/>
            <a:ext cx="5869193" cy="441524"/>
          </a:xfrm>
          <a:prstGeom prst="rect">
            <a:avLst/>
          </a:prstGeom>
        </p:spPr>
      </p:pic>
    </p:spTree>
    <p:extLst>
      <p:ext uri="{BB962C8B-B14F-4D97-AF65-F5344CB8AC3E}">
        <p14:creationId xmlns:p14="http://schemas.microsoft.com/office/powerpoint/2010/main" val="21584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41288-2D27-9480-829A-EEDB403C6763}"/>
              </a:ext>
            </a:extLst>
          </p:cNvPr>
          <p:cNvSpPr txBox="1"/>
          <p:nvPr/>
        </p:nvSpPr>
        <p:spPr>
          <a:xfrm>
            <a:off x="1712867" y="1283203"/>
            <a:ext cx="9448800" cy="2308324"/>
          </a:xfrm>
          <a:prstGeom prst="rect">
            <a:avLst/>
          </a:prstGeom>
          <a:noFill/>
        </p:spPr>
        <p:txBody>
          <a:bodyPr wrap="square" rtlCol="0">
            <a:spAutoFit/>
          </a:bodyPr>
          <a:lstStyle/>
          <a:p>
            <a:r>
              <a:rPr lang="en-IN" sz="2400" dirty="0"/>
              <a:t>Finally the data set was split into Train and Test data later the following models were used in the process :</a:t>
            </a:r>
          </a:p>
          <a:p>
            <a:endParaRPr lang="en-IN" sz="2400" dirty="0"/>
          </a:p>
          <a:p>
            <a:pPr marL="342900" indent="-342900">
              <a:buFont typeface="+mj-lt"/>
              <a:buAutoNum type="arabicPeriod"/>
            </a:pPr>
            <a:r>
              <a:rPr lang="en-IN" sz="2400" dirty="0"/>
              <a:t>Linear Regression (Using OLS)</a:t>
            </a:r>
          </a:p>
          <a:p>
            <a:pPr marL="342900" indent="-342900">
              <a:buFont typeface="+mj-lt"/>
              <a:buAutoNum type="arabicPeriod"/>
            </a:pPr>
            <a:r>
              <a:rPr lang="en-IN" sz="2400" dirty="0"/>
              <a:t>Linear Regression (Using  Sklearn Method)</a:t>
            </a:r>
          </a:p>
          <a:p>
            <a:pPr marL="342900" indent="-342900">
              <a:buFont typeface="+mj-lt"/>
              <a:buAutoNum type="arabicPeriod"/>
            </a:pPr>
            <a:r>
              <a:rPr lang="en-IN" sz="2400" dirty="0"/>
              <a:t>Gradient Boosting</a:t>
            </a:r>
          </a:p>
        </p:txBody>
      </p:sp>
    </p:spTree>
    <p:extLst>
      <p:ext uri="{BB962C8B-B14F-4D97-AF65-F5344CB8AC3E}">
        <p14:creationId xmlns:p14="http://schemas.microsoft.com/office/powerpoint/2010/main" val="87770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18ABE5-813A-AAD5-9FE9-A1B0DEBC887F}"/>
              </a:ext>
            </a:extLst>
          </p:cNvPr>
          <p:cNvSpPr txBox="1"/>
          <p:nvPr/>
        </p:nvSpPr>
        <p:spPr>
          <a:xfrm>
            <a:off x="569494" y="3978443"/>
            <a:ext cx="11943348" cy="1754326"/>
          </a:xfrm>
          <a:prstGeom prst="rect">
            <a:avLst/>
          </a:prstGeom>
          <a:noFill/>
        </p:spPr>
        <p:txBody>
          <a:bodyPr wrap="square" rtlCol="0">
            <a:spAutoFit/>
          </a:bodyPr>
          <a:lstStyle/>
          <a:p>
            <a:r>
              <a:rPr lang="en-IN" sz="2700" b="1" u="sng" dirty="0">
                <a:effectLst>
                  <a:outerShdw blurRad="38100" dist="38100" dir="2700000" algn="tl">
                    <a:srgbClr val="000000">
                      <a:alpha val="43137"/>
                    </a:srgbClr>
                  </a:outerShdw>
                </a:effectLst>
              </a:rPr>
              <a:t>It is clear from the above that the Gradient Boosting Regressor gives the Best Accuracy</a:t>
            </a:r>
          </a:p>
          <a:p>
            <a:endParaRPr lang="en-IN" sz="2700" b="1" u="sng" dirty="0">
              <a:effectLst>
                <a:outerShdw blurRad="38100" dist="38100" dir="2700000" algn="tl">
                  <a:srgbClr val="000000">
                    <a:alpha val="43137"/>
                  </a:srgbClr>
                </a:outerShdw>
              </a:effectLst>
            </a:endParaRPr>
          </a:p>
          <a:p>
            <a:r>
              <a:rPr lang="en-IN" sz="2700" b="1" u="sng" dirty="0">
                <a:effectLst>
                  <a:outerShdw blurRad="38100" dist="38100" dir="2700000" algn="tl">
                    <a:srgbClr val="000000">
                      <a:alpha val="43137"/>
                    </a:srgbClr>
                  </a:outerShdw>
                </a:effectLst>
              </a:rPr>
              <a:t>R- squared</a:t>
            </a:r>
            <a:r>
              <a:rPr lang="en-IN" sz="2700" b="1" dirty="0">
                <a:effectLst>
                  <a:outerShdw blurRad="38100" dist="38100" dir="2700000" algn="tl">
                    <a:srgbClr val="000000">
                      <a:alpha val="43137"/>
                    </a:srgbClr>
                  </a:outerShdw>
                </a:effectLst>
              </a:rPr>
              <a:t> is the evaluation matrix for the model</a:t>
            </a:r>
          </a:p>
        </p:txBody>
      </p:sp>
      <p:pic>
        <p:nvPicPr>
          <p:cNvPr id="3" name="Picture 2">
            <a:extLst>
              <a:ext uri="{FF2B5EF4-FFF2-40B4-BE49-F238E27FC236}">
                <a16:creationId xmlns:a16="http://schemas.microsoft.com/office/drawing/2014/main" id="{92791AE0-B500-DC97-70BB-F9BCDBF086AD}"/>
              </a:ext>
            </a:extLst>
          </p:cNvPr>
          <p:cNvPicPr>
            <a:picLocks noChangeAspect="1"/>
          </p:cNvPicPr>
          <p:nvPr/>
        </p:nvPicPr>
        <p:blipFill>
          <a:blip r:embed="rId2"/>
          <a:stretch>
            <a:fillRect/>
          </a:stretch>
        </p:blipFill>
        <p:spPr>
          <a:xfrm>
            <a:off x="3764078" y="1877062"/>
            <a:ext cx="4663844" cy="1143099"/>
          </a:xfrm>
          <a:prstGeom prst="rect">
            <a:avLst/>
          </a:prstGeom>
        </p:spPr>
      </p:pic>
    </p:spTree>
    <p:extLst>
      <p:ext uri="{BB962C8B-B14F-4D97-AF65-F5344CB8AC3E}">
        <p14:creationId xmlns:p14="http://schemas.microsoft.com/office/powerpoint/2010/main" val="2580795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D3BB9-E69D-AE98-2E33-30CD367977B6}"/>
              </a:ext>
            </a:extLst>
          </p:cNvPr>
          <p:cNvSpPr txBox="1"/>
          <p:nvPr/>
        </p:nvSpPr>
        <p:spPr>
          <a:xfrm>
            <a:off x="1941094" y="702049"/>
            <a:ext cx="4154906"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How Helpful is it?</a:t>
            </a:r>
          </a:p>
        </p:txBody>
      </p:sp>
      <p:sp>
        <p:nvSpPr>
          <p:cNvPr id="5" name="TextBox 4">
            <a:extLst>
              <a:ext uri="{FF2B5EF4-FFF2-40B4-BE49-F238E27FC236}">
                <a16:creationId xmlns:a16="http://schemas.microsoft.com/office/drawing/2014/main" id="{79238665-4CBF-6702-7A3D-6C79C3DBF02B}"/>
              </a:ext>
            </a:extLst>
          </p:cNvPr>
          <p:cNvSpPr txBox="1"/>
          <p:nvPr/>
        </p:nvSpPr>
        <p:spPr>
          <a:xfrm>
            <a:off x="818147" y="1905506"/>
            <a:ext cx="11373853" cy="3046988"/>
          </a:xfrm>
          <a:prstGeom prst="rect">
            <a:avLst/>
          </a:prstGeom>
          <a:noFill/>
        </p:spPr>
        <p:txBody>
          <a:bodyPr wrap="square" rtlCol="0">
            <a:spAutoFit/>
          </a:bodyPr>
          <a:lstStyle/>
          <a:p>
            <a:r>
              <a:rPr lang="en-US" sz="2400" dirty="0"/>
              <a:t>The Tanzanian tourism sector plays a significant role in the Tanzanian economy, contributing about 17% to the country’s GDP and 25% of all foreign exchange revenues. The sector, which provides direct employment for more than 600,000 people and up to 2 million people indirectly, generated approximately $2.4 billion in 2018 according to government statistics. Predicting the total cost of the tourism may indirectly impact the country’s GDP</a:t>
            </a:r>
          </a:p>
          <a:p>
            <a:r>
              <a:rPr lang="en-US" sz="2400" dirty="0"/>
              <a:t>	</a:t>
            </a:r>
            <a:endParaRPr lang="en-IN" sz="2400" dirty="0"/>
          </a:p>
        </p:txBody>
      </p:sp>
    </p:spTree>
    <p:extLst>
      <p:ext uri="{BB962C8B-B14F-4D97-AF65-F5344CB8AC3E}">
        <p14:creationId xmlns:p14="http://schemas.microsoft.com/office/powerpoint/2010/main" val="394769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4A4FE-11AE-8ECD-CD24-D6FB3660BF14}"/>
              </a:ext>
            </a:extLst>
          </p:cNvPr>
          <p:cNvSpPr txBox="1"/>
          <p:nvPr/>
        </p:nvSpPr>
        <p:spPr>
          <a:xfrm>
            <a:off x="2038505" y="1659287"/>
            <a:ext cx="9916999"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rPr>
              <a:t>The Tanzanian tourism sector plays a significant role in the Tanzanian economy, contributing about 17% to the country’s GDP and 25% of all foreign exchange revenues. </a:t>
            </a:r>
          </a:p>
          <a:p>
            <a:pPr marL="342900" indent="-342900">
              <a:buFont typeface="Arial" panose="020B0604020202020204" pitchFamily="34" charset="0"/>
              <a:buChar char="•"/>
            </a:pPr>
            <a:r>
              <a:rPr lang="en-US" sz="2400" b="0" i="0" dirty="0">
                <a:effectLst/>
              </a:rPr>
              <a:t>The sector, which provides direct employment for more than 600,000 people and up to 2 million people indirectly, generated approximately $2.4 billion in 2018 according to government statistics. </a:t>
            </a:r>
            <a:endParaRPr lang="en-IN" sz="2400" b="0" i="0" dirty="0">
              <a:effectLst/>
            </a:endParaRPr>
          </a:p>
          <a:p>
            <a:pPr marL="342900" indent="-342900">
              <a:buFont typeface="Arial" panose="020B0604020202020204" pitchFamily="34" charset="0"/>
              <a:buChar char="•"/>
            </a:pPr>
            <a:r>
              <a:rPr lang="en-IN" sz="2400" b="0" i="0" dirty="0">
                <a:effectLst/>
              </a:rPr>
              <a:t>As I started to find the data I came across this dataset through an competition hosted by </a:t>
            </a:r>
            <a:r>
              <a:rPr lang="en-IN" sz="2400" b="0" i="0" u="sng" dirty="0">
                <a:effectLst/>
              </a:rPr>
              <a:t>Zindi website.</a:t>
            </a:r>
          </a:p>
          <a:p>
            <a:pPr marL="342900" indent="-342900">
              <a:buFont typeface="Arial" panose="020B0604020202020204" pitchFamily="34" charset="0"/>
              <a:buChar char="•"/>
            </a:pPr>
            <a:r>
              <a:rPr lang="en-IN" sz="2400" dirty="0"/>
              <a:t>In this project I’m predicting how much money a tourist will spend when visiting Tanzania?</a:t>
            </a:r>
            <a:endParaRPr lang="en-US" sz="2400" b="0" i="0" dirty="0">
              <a:effectLst/>
            </a:endParaRPr>
          </a:p>
        </p:txBody>
      </p:sp>
      <p:sp>
        <p:nvSpPr>
          <p:cNvPr id="4" name="TextBox 3">
            <a:extLst>
              <a:ext uri="{FF2B5EF4-FFF2-40B4-BE49-F238E27FC236}">
                <a16:creationId xmlns:a16="http://schemas.microsoft.com/office/drawing/2014/main" id="{6B561CC0-F13D-142D-76E0-EA5967F4C2D6}"/>
              </a:ext>
            </a:extLst>
          </p:cNvPr>
          <p:cNvSpPr txBox="1"/>
          <p:nvPr/>
        </p:nvSpPr>
        <p:spPr>
          <a:xfrm>
            <a:off x="2038505" y="536865"/>
            <a:ext cx="6657473"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PROBLEM STATEMENT</a:t>
            </a:r>
          </a:p>
        </p:txBody>
      </p:sp>
    </p:spTree>
    <p:extLst>
      <p:ext uri="{BB962C8B-B14F-4D97-AF65-F5344CB8AC3E}">
        <p14:creationId xmlns:p14="http://schemas.microsoft.com/office/powerpoint/2010/main" val="184444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E2125-F36E-CBCF-E87B-0B2B50D26278}"/>
              </a:ext>
            </a:extLst>
          </p:cNvPr>
          <p:cNvSpPr txBox="1"/>
          <p:nvPr/>
        </p:nvSpPr>
        <p:spPr>
          <a:xfrm>
            <a:off x="1909011" y="826582"/>
            <a:ext cx="4058652"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latin typeface="+mj-lt"/>
              </a:rPr>
              <a:t>OBJECTIVE</a:t>
            </a:r>
          </a:p>
        </p:txBody>
      </p:sp>
      <p:sp>
        <p:nvSpPr>
          <p:cNvPr id="5" name="TextBox 4">
            <a:extLst>
              <a:ext uri="{FF2B5EF4-FFF2-40B4-BE49-F238E27FC236}">
                <a16:creationId xmlns:a16="http://schemas.microsoft.com/office/drawing/2014/main" id="{1D7D3D55-9E56-6B58-5705-35C1C13E768C}"/>
              </a:ext>
            </a:extLst>
          </p:cNvPr>
          <p:cNvSpPr txBox="1"/>
          <p:nvPr/>
        </p:nvSpPr>
        <p:spPr>
          <a:xfrm>
            <a:off x="1909011" y="1918106"/>
            <a:ext cx="9704812" cy="2308324"/>
          </a:xfrm>
          <a:prstGeom prst="rect">
            <a:avLst/>
          </a:prstGeom>
          <a:noFill/>
        </p:spPr>
        <p:txBody>
          <a:bodyPr wrap="square" rtlCol="0">
            <a:spAutoFit/>
          </a:bodyPr>
          <a:lstStyle/>
          <a:p>
            <a:r>
              <a:rPr lang="en-US" sz="2400" b="0" i="0" dirty="0">
                <a:effectLst/>
              </a:rPr>
              <a:t>The objective of this project is to develop a machine learning model to predict what a tourist will spend when visiting Tanzania. The model can be used by different tour operators and the Tanzania Tourism Board to automatically help tourists across the world estimate their expenditure before visiting Tanzania.</a:t>
            </a:r>
            <a:endParaRPr lang="en-IN" sz="2400" dirty="0"/>
          </a:p>
        </p:txBody>
      </p:sp>
    </p:spTree>
    <p:extLst>
      <p:ext uri="{BB962C8B-B14F-4D97-AF65-F5344CB8AC3E}">
        <p14:creationId xmlns:p14="http://schemas.microsoft.com/office/powerpoint/2010/main" val="415004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223F6-D7A3-4C2A-7D6B-83D31370AEAA}"/>
              </a:ext>
            </a:extLst>
          </p:cNvPr>
          <p:cNvSpPr txBox="1"/>
          <p:nvPr/>
        </p:nvSpPr>
        <p:spPr>
          <a:xfrm>
            <a:off x="2167338" y="687000"/>
            <a:ext cx="4443663"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latin typeface="+mj-lt"/>
              </a:rPr>
              <a:t>METHODOLOGY</a:t>
            </a:r>
          </a:p>
        </p:txBody>
      </p:sp>
      <p:sp>
        <p:nvSpPr>
          <p:cNvPr id="5" name="TextBox 4">
            <a:extLst>
              <a:ext uri="{FF2B5EF4-FFF2-40B4-BE49-F238E27FC236}">
                <a16:creationId xmlns:a16="http://schemas.microsoft.com/office/drawing/2014/main" id="{8EB38307-0B9D-F4C5-7955-276F44B8E84D}"/>
              </a:ext>
            </a:extLst>
          </p:cNvPr>
          <p:cNvSpPr txBox="1"/>
          <p:nvPr/>
        </p:nvSpPr>
        <p:spPr>
          <a:xfrm>
            <a:off x="1150649" y="1595021"/>
            <a:ext cx="10920704" cy="5262979"/>
          </a:xfrm>
          <a:prstGeom prst="rect">
            <a:avLst/>
          </a:prstGeom>
          <a:noFill/>
        </p:spPr>
        <p:txBody>
          <a:bodyPr wrap="square" rtlCol="0">
            <a:spAutoFit/>
          </a:bodyPr>
          <a:lstStyle/>
          <a:p>
            <a:r>
              <a:rPr lang="en-IN" sz="2400" dirty="0"/>
              <a:t>The dataset was taken from an hackathon by Zindi.</a:t>
            </a:r>
          </a:p>
          <a:p>
            <a:r>
              <a:rPr lang="en-IN" sz="2400" dirty="0"/>
              <a:t>Pre-process the dataset by removing any duplicates, missing values or inconsistent data. </a:t>
            </a:r>
          </a:p>
          <a:p>
            <a:r>
              <a:rPr lang="en-IN" sz="2400" dirty="0"/>
              <a:t>Analyse the dataset and extract relevant features that are likely to impact </a:t>
            </a:r>
            <a:r>
              <a:rPr lang="en-IN" sz="2400" u="sng" dirty="0"/>
              <a:t>Total cost.</a:t>
            </a:r>
          </a:p>
          <a:p>
            <a:r>
              <a:rPr lang="en-IN" sz="2400" dirty="0"/>
              <a:t>Transform and scale the features appropriately, for example, by standardizing or normalizing </a:t>
            </a:r>
          </a:p>
          <a:p>
            <a:r>
              <a:rPr lang="en-IN" sz="2400" dirty="0"/>
              <a:t>Choose a suitable Machine Learning Algorithms to train the model</a:t>
            </a:r>
          </a:p>
          <a:p>
            <a:r>
              <a:rPr lang="en-IN" sz="2400" dirty="0"/>
              <a:t>Train the selected model using the prepared dataset</a:t>
            </a:r>
          </a:p>
          <a:p>
            <a:r>
              <a:rPr lang="en-IN" sz="2400" dirty="0"/>
              <a:t>Use appropriate techniques to prevent overfitting, such as regularization.</a:t>
            </a:r>
          </a:p>
          <a:p>
            <a:r>
              <a:rPr lang="en-IN" sz="2400" dirty="0"/>
              <a:t>Evaluate the performance of the trained model on the testing set</a:t>
            </a:r>
          </a:p>
          <a:p>
            <a:r>
              <a:rPr lang="en-IN" sz="2400" dirty="0"/>
              <a:t>Use appropriate metrics such as R-squared, Adjusted R-squared. RMSE</a:t>
            </a:r>
          </a:p>
          <a:p>
            <a:endParaRPr lang="en-IN" sz="2400" dirty="0"/>
          </a:p>
          <a:p>
            <a:endParaRPr lang="en-IN" sz="2400" u="sng" dirty="0"/>
          </a:p>
        </p:txBody>
      </p:sp>
    </p:spTree>
    <p:extLst>
      <p:ext uri="{BB962C8B-B14F-4D97-AF65-F5344CB8AC3E}">
        <p14:creationId xmlns:p14="http://schemas.microsoft.com/office/powerpoint/2010/main" val="393537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2AB55-8919-A009-9AA1-0E2ACBC4A96E}"/>
              </a:ext>
            </a:extLst>
          </p:cNvPr>
          <p:cNvSpPr txBox="1"/>
          <p:nvPr/>
        </p:nvSpPr>
        <p:spPr>
          <a:xfrm>
            <a:off x="1525488" y="1817787"/>
            <a:ext cx="9937506" cy="3046988"/>
          </a:xfrm>
          <a:prstGeom prst="rect">
            <a:avLst/>
          </a:prstGeom>
          <a:noFill/>
        </p:spPr>
        <p:txBody>
          <a:bodyPr wrap="square" rtlCol="0">
            <a:spAutoFit/>
          </a:bodyPr>
          <a:lstStyle/>
          <a:p>
            <a:pPr algn="l"/>
            <a:r>
              <a:rPr lang="en-US" sz="2400" i="0" dirty="0">
                <a:effectLst/>
              </a:rPr>
              <a:t>The dataset describes 4809 rows of up-to-date information on tourist expenditure collected by the National Bureau of Statistics (NBS) in Tanzania. The dataset was collected to gain a better understanding of the status of the tourism sector and provide an instrument that will enable sector growth.</a:t>
            </a:r>
          </a:p>
          <a:p>
            <a:pPr algn="l"/>
            <a:r>
              <a:rPr lang="en-US" sz="2400" i="0" dirty="0">
                <a:effectLst/>
              </a:rPr>
              <a:t>Your goal is to accurately predict tourist expenditure when visiting Tanzania.</a:t>
            </a:r>
          </a:p>
          <a:p>
            <a:pPr algn="l"/>
            <a:r>
              <a:rPr lang="en-US" sz="2400" i="0" dirty="0">
                <a:effectLst/>
              </a:rPr>
              <a:t>The majority of the visitors under the age group of 25-44.</a:t>
            </a:r>
          </a:p>
        </p:txBody>
      </p:sp>
      <p:sp>
        <p:nvSpPr>
          <p:cNvPr id="5" name="TextBox 4">
            <a:extLst>
              <a:ext uri="{FF2B5EF4-FFF2-40B4-BE49-F238E27FC236}">
                <a16:creationId xmlns:a16="http://schemas.microsoft.com/office/drawing/2014/main" id="{2FC6FEF1-1205-36A8-6D36-287A5EADA91D}"/>
              </a:ext>
            </a:extLst>
          </p:cNvPr>
          <p:cNvSpPr txBox="1"/>
          <p:nvPr/>
        </p:nvSpPr>
        <p:spPr>
          <a:xfrm>
            <a:off x="1753385" y="697584"/>
            <a:ext cx="5222450"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rPr>
              <a:t>ABOUT DATASET</a:t>
            </a:r>
          </a:p>
        </p:txBody>
      </p:sp>
    </p:spTree>
    <p:extLst>
      <p:ext uri="{BB962C8B-B14F-4D97-AF65-F5344CB8AC3E}">
        <p14:creationId xmlns:p14="http://schemas.microsoft.com/office/powerpoint/2010/main" val="267306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72B553-E4CE-3077-CC97-BF426F66F38B}"/>
              </a:ext>
            </a:extLst>
          </p:cNvPr>
          <p:cNvSpPr txBox="1"/>
          <p:nvPr/>
        </p:nvSpPr>
        <p:spPr>
          <a:xfrm>
            <a:off x="1762813" y="631596"/>
            <a:ext cx="4958499" cy="553998"/>
          </a:xfrm>
          <a:prstGeom prst="rect">
            <a:avLst/>
          </a:prstGeom>
          <a:noFill/>
        </p:spPr>
        <p:txBody>
          <a:bodyPr wrap="square" rtlCol="0">
            <a:spAutoFit/>
          </a:bodyPr>
          <a:lstStyle/>
          <a:p>
            <a:r>
              <a:rPr lang="en-IN" sz="3000" b="1" dirty="0">
                <a:effectLst>
                  <a:outerShdw blurRad="38100" dist="38100" dir="2700000" algn="tl">
                    <a:srgbClr val="000000">
                      <a:alpha val="43137"/>
                    </a:srgbClr>
                  </a:outerShdw>
                </a:effectLst>
              </a:rPr>
              <a:t>FEATURE DESCRIPTION</a:t>
            </a:r>
          </a:p>
        </p:txBody>
      </p:sp>
      <p:sp>
        <p:nvSpPr>
          <p:cNvPr id="6" name="TextBox 5">
            <a:extLst>
              <a:ext uri="{FF2B5EF4-FFF2-40B4-BE49-F238E27FC236}">
                <a16:creationId xmlns:a16="http://schemas.microsoft.com/office/drawing/2014/main" id="{E9884DA5-2882-C29E-1E13-F3F610D78E86}"/>
              </a:ext>
            </a:extLst>
          </p:cNvPr>
          <p:cNvSpPr txBox="1"/>
          <p:nvPr/>
        </p:nvSpPr>
        <p:spPr>
          <a:xfrm>
            <a:off x="1282047" y="1287569"/>
            <a:ext cx="10909953" cy="6001643"/>
          </a:xfrm>
          <a:prstGeom prst="rect">
            <a:avLst/>
          </a:prstGeom>
          <a:noFill/>
        </p:spPr>
        <p:txBody>
          <a:bodyPr wrap="square">
            <a:spAutoFit/>
          </a:bodyPr>
          <a:lstStyle/>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ID</a:t>
            </a:r>
            <a:r>
              <a:rPr lang="en-IN" sz="2400" dirty="0"/>
              <a:t> - </a:t>
            </a:r>
            <a:r>
              <a:rPr lang="en-US" sz="2400" dirty="0"/>
              <a:t>Unique identifier for each tourist</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Country</a:t>
            </a:r>
            <a:r>
              <a:rPr lang="en-US" sz="2400" dirty="0"/>
              <a:t> - The country a tourist coming  from</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Age group</a:t>
            </a:r>
            <a:r>
              <a:rPr lang="en-US" sz="2400" b="1" u="sng" dirty="0">
                <a:effectLst>
                  <a:outerShdw blurRad="38100" dist="38100" dir="2700000" algn="tl">
                    <a:srgbClr val="000000">
                      <a:alpha val="43137"/>
                    </a:srgbClr>
                  </a:outerShdw>
                </a:effectLst>
              </a:rPr>
              <a:t> </a:t>
            </a:r>
            <a:r>
              <a:rPr lang="en-US" sz="2400" dirty="0"/>
              <a:t>- The age group of a tourist</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Travel with </a:t>
            </a:r>
            <a:r>
              <a:rPr lang="en-IN" sz="2400" dirty="0"/>
              <a:t>- </a:t>
            </a:r>
            <a:r>
              <a:rPr lang="en-US" sz="2400" dirty="0"/>
              <a:t>The relation of people a tourist travel with to Tanzania</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Total female</a:t>
            </a:r>
            <a:r>
              <a:rPr lang="en-US" sz="2400" b="1" u="sng" dirty="0">
                <a:effectLst>
                  <a:outerShdw blurRad="38100" dist="38100" dir="2700000" algn="tl">
                    <a:srgbClr val="000000">
                      <a:alpha val="43137"/>
                    </a:srgbClr>
                  </a:outerShdw>
                </a:effectLst>
              </a:rPr>
              <a:t> </a:t>
            </a:r>
            <a:r>
              <a:rPr lang="en-US" sz="2400" dirty="0"/>
              <a:t>- Total number of females</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Total male </a:t>
            </a:r>
            <a:r>
              <a:rPr lang="en-IN" sz="2400" dirty="0"/>
              <a:t>- </a:t>
            </a:r>
            <a:r>
              <a:rPr lang="en-US" sz="2400" dirty="0"/>
              <a:t>Total number of males</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Purpose</a:t>
            </a:r>
            <a:r>
              <a:rPr lang="en-US" sz="2400" dirty="0"/>
              <a:t> - The purpose of visiting  Tanzania</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Main activity </a:t>
            </a:r>
            <a:r>
              <a:rPr lang="en-US" sz="2400" dirty="0"/>
              <a:t>-  The main activity of tourism in Tanzania</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Infor source </a:t>
            </a:r>
            <a:r>
              <a:rPr lang="en-US" sz="2400" dirty="0"/>
              <a:t>- The source of information about tourism in Tanzania</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Tour arrangement </a:t>
            </a:r>
            <a:r>
              <a:rPr lang="en-US" sz="2400" dirty="0"/>
              <a:t>- The arrangement of visiting Tanzania</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Package transport int </a:t>
            </a:r>
            <a:r>
              <a:rPr lang="en-US" sz="2400" dirty="0"/>
              <a:t>- If the tour package include international transportation service</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Package accommodation </a:t>
            </a:r>
            <a:r>
              <a:rPr lang="en-US" sz="2400" dirty="0"/>
              <a:t>- If the tour package include accommodation service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73441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8E255B-B7BC-FB35-4650-F4EC3787796C}"/>
              </a:ext>
            </a:extLst>
          </p:cNvPr>
          <p:cNvSpPr txBox="1"/>
          <p:nvPr/>
        </p:nvSpPr>
        <p:spPr>
          <a:xfrm>
            <a:off x="1274974" y="1334563"/>
            <a:ext cx="10989297" cy="4893647"/>
          </a:xfrm>
          <a:prstGeom prst="rect">
            <a:avLst/>
          </a:prstGeom>
          <a:noFill/>
        </p:spPr>
        <p:txBody>
          <a:bodyPr wrap="square">
            <a:spAutoFit/>
          </a:bodyPr>
          <a:lstStyle/>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Package food </a:t>
            </a:r>
            <a:r>
              <a:rPr lang="en-IN" sz="2400" dirty="0"/>
              <a:t>- </a:t>
            </a:r>
            <a:r>
              <a:rPr lang="en-US" sz="2400" dirty="0"/>
              <a:t>If the tour package include food service</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Package transport tz </a:t>
            </a:r>
            <a:r>
              <a:rPr lang="en-IN" sz="2400" dirty="0"/>
              <a:t>- </a:t>
            </a:r>
            <a:r>
              <a:rPr lang="en-US" sz="2400" dirty="0"/>
              <a:t>If the tour package include transport service within Tanzania</a:t>
            </a:r>
          </a:p>
          <a:p>
            <a:pPr marL="285750" indent="-285750">
              <a:buFont typeface="Arial" panose="020B0604020202020204" pitchFamily="34" charset="0"/>
              <a:buChar char="•"/>
            </a:pPr>
            <a:r>
              <a:rPr lang="en-US" sz="2400" b="1" u="sng" dirty="0">
                <a:effectLst>
                  <a:outerShdw blurRad="38100" dist="38100" dir="2700000" algn="tl">
                    <a:srgbClr val="000000">
                      <a:alpha val="43137"/>
                    </a:srgbClr>
                  </a:outerShdw>
                </a:effectLst>
              </a:rPr>
              <a:t>Package sightseeing </a:t>
            </a:r>
            <a:r>
              <a:rPr lang="en-US" sz="2400" dirty="0"/>
              <a:t>- If the tour package include sightseeing service</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Package guided tour </a:t>
            </a:r>
            <a:r>
              <a:rPr lang="en-IN" sz="2400" dirty="0"/>
              <a:t>- </a:t>
            </a:r>
            <a:r>
              <a:rPr lang="en-US" sz="2400" dirty="0"/>
              <a:t>If the tour package include tour guide</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Package insurance </a:t>
            </a:r>
            <a:r>
              <a:rPr lang="en-IN" sz="2400" dirty="0"/>
              <a:t>- </a:t>
            </a:r>
            <a:r>
              <a:rPr lang="en-US" sz="2400" dirty="0"/>
              <a:t>If the tour package include insurance service </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Night mainland</a:t>
            </a:r>
            <a:r>
              <a:rPr lang="en-IN" sz="2400" dirty="0"/>
              <a:t> - </a:t>
            </a:r>
            <a:r>
              <a:rPr lang="en-US" sz="2400" dirty="0"/>
              <a:t>Number of nights a tourist spent in Tanzania mainland</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Night Zanzibar </a:t>
            </a:r>
            <a:r>
              <a:rPr lang="en-IN" sz="2400" dirty="0"/>
              <a:t>- </a:t>
            </a:r>
            <a:r>
              <a:rPr lang="en-US" sz="2400" dirty="0"/>
              <a:t>Number of nights a tourist spent in Zanzibar</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Payment mode</a:t>
            </a:r>
            <a:r>
              <a:rPr lang="en-IN" sz="2400" dirty="0"/>
              <a:t> - </a:t>
            </a:r>
            <a:r>
              <a:rPr lang="en-US" sz="2400" dirty="0"/>
              <a:t>The mode of payment for tourism service</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First trip tz</a:t>
            </a:r>
            <a:r>
              <a:rPr lang="en-IN" sz="2400" dirty="0"/>
              <a:t> - </a:t>
            </a:r>
            <a:r>
              <a:rPr lang="en-US" sz="2400" dirty="0"/>
              <a:t>If it was a first  trip to Tanzania</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Most impressing </a:t>
            </a:r>
            <a:r>
              <a:rPr lang="en-IN" sz="2400" dirty="0"/>
              <a:t>- </a:t>
            </a:r>
            <a:r>
              <a:rPr lang="en-US" sz="2400" dirty="0"/>
              <a:t>what impressed a tourist in Tanzania</a:t>
            </a:r>
          </a:p>
          <a:p>
            <a:pPr marL="285750" indent="-285750">
              <a:buFont typeface="Arial" panose="020B0604020202020204" pitchFamily="34" charset="0"/>
              <a:buChar char="•"/>
            </a:pPr>
            <a:r>
              <a:rPr lang="en-IN" sz="2400" b="1" u="sng" dirty="0">
                <a:effectLst>
                  <a:outerShdw blurRad="38100" dist="38100" dir="2700000" algn="tl">
                    <a:srgbClr val="000000">
                      <a:alpha val="43137"/>
                    </a:srgbClr>
                  </a:outerShdw>
                </a:effectLst>
              </a:rPr>
              <a:t>Total cost</a:t>
            </a:r>
            <a:r>
              <a:rPr lang="en-IN" sz="2400" dirty="0"/>
              <a:t> </a:t>
            </a:r>
            <a:r>
              <a:rPr lang="en-IN" sz="2400" b="1" dirty="0"/>
              <a:t>(TARGET VARIABLE) </a:t>
            </a:r>
            <a:r>
              <a:rPr lang="en-IN" sz="2400" dirty="0"/>
              <a:t>-</a:t>
            </a:r>
            <a:r>
              <a:rPr lang="en-IN" sz="2400" b="1" dirty="0"/>
              <a:t> </a:t>
            </a:r>
            <a:r>
              <a:rPr lang="en-US" sz="2400" dirty="0"/>
              <a:t>The total tourist expenditure  in TZS(currency)</a:t>
            </a:r>
            <a:endParaRPr lang="en-IN" sz="2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266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E3610-5FD7-81EB-3BD2-B8E62907AFD4}"/>
              </a:ext>
            </a:extLst>
          </p:cNvPr>
          <p:cNvPicPr>
            <a:picLocks noChangeAspect="1"/>
          </p:cNvPicPr>
          <p:nvPr/>
        </p:nvPicPr>
        <p:blipFill>
          <a:blip r:embed="rId2"/>
          <a:stretch>
            <a:fillRect/>
          </a:stretch>
        </p:blipFill>
        <p:spPr>
          <a:xfrm>
            <a:off x="2000740" y="1448816"/>
            <a:ext cx="2575783" cy="4313294"/>
          </a:xfrm>
          <a:prstGeom prst="rect">
            <a:avLst/>
          </a:prstGeom>
        </p:spPr>
      </p:pic>
      <p:sp>
        <p:nvSpPr>
          <p:cNvPr id="6" name="TextBox 5">
            <a:extLst>
              <a:ext uri="{FF2B5EF4-FFF2-40B4-BE49-F238E27FC236}">
                <a16:creationId xmlns:a16="http://schemas.microsoft.com/office/drawing/2014/main" id="{3C34EF1E-8361-BF0A-B2C6-5D8C6F2A6AA7}"/>
              </a:ext>
            </a:extLst>
          </p:cNvPr>
          <p:cNvSpPr txBox="1"/>
          <p:nvPr/>
        </p:nvSpPr>
        <p:spPr>
          <a:xfrm>
            <a:off x="1796717" y="630669"/>
            <a:ext cx="6320589" cy="553998"/>
          </a:xfrm>
          <a:prstGeom prst="rect">
            <a:avLst/>
          </a:prstGeom>
          <a:noFill/>
        </p:spPr>
        <p:txBody>
          <a:bodyPr wrap="square" rtlCol="0">
            <a:spAutoFit/>
          </a:bodyPr>
          <a:lstStyle/>
          <a:p>
            <a:r>
              <a:rPr lang="en-IN" sz="3000" b="1" dirty="0">
                <a:effectLst>
                  <a:outerShdw blurRad="38100" dist="38100" dir="2700000" algn="tl">
                    <a:srgbClr val="000000">
                      <a:alpha val="43137"/>
                    </a:srgbClr>
                  </a:outerShdw>
                </a:effectLst>
              </a:rPr>
              <a:t>DATA PREPARATION</a:t>
            </a:r>
          </a:p>
        </p:txBody>
      </p:sp>
      <p:sp>
        <p:nvSpPr>
          <p:cNvPr id="11" name="TextBox 10">
            <a:extLst>
              <a:ext uri="{FF2B5EF4-FFF2-40B4-BE49-F238E27FC236}">
                <a16:creationId xmlns:a16="http://schemas.microsoft.com/office/drawing/2014/main" id="{5079C57B-4239-1B37-C9DC-A87A34825F00}"/>
              </a:ext>
            </a:extLst>
          </p:cNvPr>
          <p:cNvSpPr txBox="1"/>
          <p:nvPr/>
        </p:nvSpPr>
        <p:spPr>
          <a:xfrm>
            <a:off x="1687398" y="6146276"/>
            <a:ext cx="3469064"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668B7F03-C72F-13D6-F5C0-79FBE69DF7E3}"/>
              </a:ext>
            </a:extLst>
          </p:cNvPr>
          <p:cNvSpPr txBox="1"/>
          <p:nvPr/>
        </p:nvSpPr>
        <p:spPr>
          <a:xfrm>
            <a:off x="2452540" y="5961610"/>
            <a:ext cx="3469064" cy="369332"/>
          </a:xfrm>
          <a:prstGeom prst="rect">
            <a:avLst/>
          </a:prstGeom>
          <a:noFill/>
        </p:spPr>
        <p:txBody>
          <a:bodyPr wrap="square" rtlCol="0">
            <a:spAutoFit/>
          </a:bodyPr>
          <a:lstStyle/>
          <a:p>
            <a:r>
              <a:rPr lang="en-IN" b="1" dirty="0"/>
              <a:t>NULL VALUES</a:t>
            </a:r>
          </a:p>
        </p:txBody>
      </p:sp>
      <p:pic>
        <p:nvPicPr>
          <p:cNvPr id="14" name="Picture 13">
            <a:extLst>
              <a:ext uri="{FF2B5EF4-FFF2-40B4-BE49-F238E27FC236}">
                <a16:creationId xmlns:a16="http://schemas.microsoft.com/office/drawing/2014/main" id="{0B1C7DB0-D878-B1EA-1EF1-15D3AA8696EE}"/>
              </a:ext>
            </a:extLst>
          </p:cNvPr>
          <p:cNvPicPr>
            <a:picLocks noChangeAspect="1"/>
          </p:cNvPicPr>
          <p:nvPr/>
        </p:nvPicPr>
        <p:blipFill>
          <a:blip r:embed="rId3"/>
          <a:stretch>
            <a:fillRect/>
          </a:stretch>
        </p:blipFill>
        <p:spPr>
          <a:xfrm>
            <a:off x="7751251" y="1448816"/>
            <a:ext cx="2575783" cy="4313294"/>
          </a:xfrm>
          <a:prstGeom prst="rect">
            <a:avLst/>
          </a:prstGeom>
        </p:spPr>
      </p:pic>
      <p:sp>
        <p:nvSpPr>
          <p:cNvPr id="15" name="TextBox 14">
            <a:extLst>
              <a:ext uri="{FF2B5EF4-FFF2-40B4-BE49-F238E27FC236}">
                <a16:creationId xmlns:a16="http://schemas.microsoft.com/office/drawing/2014/main" id="{A192B26E-15BA-AE23-E0CA-426071973CAE}"/>
              </a:ext>
            </a:extLst>
          </p:cNvPr>
          <p:cNvSpPr txBox="1"/>
          <p:nvPr/>
        </p:nvSpPr>
        <p:spPr>
          <a:xfrm>
            <a:off x="7117237" y="5882294"/>
            <a:ext cx="4356755" cy="369332"/>
          </a:xfrm>
          <a:prstGeom prst="rect">
            <a:avLst/>
          </a:prstGeom>
          <a:noFill/>
        </p:spPr>
        <p:txBody>
          <a:bodyPr wrap="square" rtlCol="0">
            <a:spAutoFit/>
          </a:bodyPr>
          <a:lstStyle/>
          <a:p>
            <a:r>
              <a:rPr lang="en-IN" b="1" dirty="0"/>
              <a:t>NULL VALUES HAS BEEN TREATED</a:t>
            </a:r>
          </a:p>
        </p:txBody>
      </p:sp>
    </p:spTree>
    <p:extLst>
      <p:ext uri="{BB962C8B-B14F-4D97-AF65-F5344CB8AC3E}">
        <p14:creationId xmlns:p14="http://schemas.microsoft.com/office/powerpoint/2010/main" val="2584620860"/>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5075</TotalTime>
  <Words>962</Words>
  <Application>Microsoft Office PowerPoint</Application>
  <PresentationFormat>Widescreen</PresentationFormat>
  <Paragraphs>108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Likhith Gowda</dc:creator>
  <cp:lastModifiedBy>Likhith Gowda</cp:lastModifiedBy>
  <cp:revision>8</cp:revision>
  <dcterms:created xsi:type="dcterms:W3CDTF">2023-04-03T06:40:25Z</dcterms:created>
  <dcterms:modified xsi:type="dcterms:W3CDTF">2023-04-21T15:27:34Z</dcterms:modified>
</cp:coreProperties>
</file>