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6"/>
  </p:sldMasterIdLst>
  <p:sldIdLst>
    <p:sldId id="256" r:id="rId17"/>
    <p:sldId id="271" r:id="rId18"/>
    <p:sldId id="270" r:id="rId19"/>
    <p:sldId id="259" r:id="rId20"/>
    <p:sldId id="290" r:id="rId21"/>
    <p:sldId id="291" r:id="rId22"/>
    <p:sldId id="292" r:id="rId23"/>
    <p:sldId id="293" r:id="rId24"/>
    <p:sldId id="285" r:id="rId25"/>
    <p:sldId id="294" r:id="rId26"/>
    <p:sldId id="286" r:id="rId27"/>
    <p:sldId id="287" r:id="rId28"/>
    <p:sldId id="313" r:id="rId29"/>
    <p:sldId id="295" r:id="rId30"/>
    <p:sldId id="296"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4.xml"/><Relationship Id="rId29"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theme" Target="theme/theme1.xml"/><Relationship Id="rId8" Type="http://schemas.openxmlformats.org/officeDocument/2006/relationships/customXml" Target="../customXml/item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8080A-5DCD-4B3D-A277-15C2B83B1858}"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08080A-5DCD-4B3D-A277-15C2B83B1858}"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08080A-5DCD-4B3D-A277-15C2B83B1858}"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08080A-5DCD-4B3D-A277-15C2B83B1858}"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8080A-5DCD-4B3D-A277-15C2B83B1858}"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8080A-5DCD-4B3D-A277-15C2B83B1858}"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8080A-5DCD-4B3D-A277-15C2B83B1858}"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4C956-9B83-4AC0-92BD-B3E8689BB16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08080A-5DCD-4B3D-A277-15C2B83B1858}" type="datetimeFigureOut">
              <a:rPr lang="en-US" smtClean="0"/>
              <a:t>12/14/2024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24C956-9B83-4AC0-92BD-B3E8689BB16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0" y="1019331"/>
            <a:ext cx="9144000" cy="4751882"/>
          </a:xfrm>
        </p:spPr>
        <p:txBody>
          <a:bodyPr/>
          <a:lstStyle/>
          <a:p>
            <a:endParaRPr lang="en-US" dirty="0"/>
          </a:p>
          <a:p>
            <a:endParaRPr lang="en-US" dirty="0"/>
          </a:p>
          <a:p>
            <a:pPr algn="ctr"/>
            <a:r>
              <a:rPr lang="en-US" sz="6600" b="1" dirty="0">
                <a:solidFill>
                  <a:srgbClr val="FFFF00"/>
                </a:solidFill>
                <a:latin typeface="Engravers MT" panose="02090707080505020304" pitchFamily="18" charset="0"/>
                <a:cs typeface="Times New Roman" panose="02020603050405020304" pitchFamily="18" charset="0"/>
              </a:rPr>
              <a:t>Welcome to </a:t>
            </a:r>
            <a:r>
              <a:rPr lang="en-US" sz="6600" b="1" dirty="0" smtClean="0">
                <a:solidFill>
                  <a:srgbClr val="FFFF00"/>
                </a:solidFill>
                <a:latin typeface="Engravers MT" panose="02090707080505020304" pitchFamily="18" charset="0"/>
                <a:cs typeface="Times New Roman" panose="02020603050405020304" pitchFamily="18" charset="0"/>
              </a:rPr>
              <a:t>My presentation </a:t>
            </a:r>
            <a:endParaRPr lang="en-US" sz="6600" b="1" dirty="0">
              <a:solidFill>
                <a:srgbClr val="FFFF00"/>
              </a:solidFill>
              <a:latin typeface="Engravers MT" panose="02090707080505020304" pitchFamily="18" charset="0"/>
              <a:cs typeface="Times New Roman"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5" y="1019331"/>
            <a:ext cx="9173979" cy="5022031"/>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Business Portfolio: Diverse industrial presence, including prefabricated steel structures and steel buildings.</a:t>
            </a:r>
          </a:p>
          <a:p>
            <a:pPr algn="just">
              <a:lnSpc>
                <a:spcPct val="150000"/>
              </a:lnSpc>
            </a:pPr>
            <a:r>
              <a:rPr lang="en-US" sz="2800" dirty="0">
                <a:latin typeface="Times New Roman" panose="02020603050405020304" pitchFamily="18" charset="0"/>
                <a:cs typeface="Times New Roman" panose="02020603050405020304" pitchFamily="18" charset="0"/>
              </a:rPr>
              <a:t>Global Strategy: Focus on international expansion to drive growth.</a:t>
            </a:r>
          </a:p>
          <a:p>
            <a:pPr algn="just">
              <a:lnSpc>
                <a:spcPct val="150000"/>
              </a:lnSpc>
            </a:pPr>
            <a:r>
              <a:rPr lang="en-US" sz="2800" dirty="0">
                <a:latin typeface="Times New Roman" panose="02020603050405020304" pitchFamily="18" charset="0"/>
                <a:cs typeface="Times New Roman" panose="02020603050405020304" pitchFamily="18" charset="0"/>
              </a:rPr>
              <a:t>HR Strategy: Structured human resource management aligning with strategic goals.</a:t>
            </a:r>
          </a:p>
          <a:p>
            <a:pPr marL="0" indent="0">
              <a:buNone/>
            </a:pPr>
            <a:endParaRPr 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47" y="339777"/>
            <a:ext cx="8419474" cy="919397"/>
          </a:xfrm>
        </p:spPr>
        <p:txBody>
          <a:bodyPr>
            <a:noAutofit/>
          </a:bodyPr>
          <a:lstStyle/>
          <a:p>
            <a:pPr algn="ctr"/>
            <a:r>
              <a:rPr lang="en-US" sz="5400" b="1" dirty="0">
                <a:effectLst/>
                <a:latin typeface="Times New Roman" panose="02020603050405020304" pitchFamily="18" charset="0"/>
                <a:ea typeface="Calibri" panose="020F0502020204030204" pitchFamily="34" charset="0"/>
              </a:rPr>
              <a:t>Porter’s Generic Strategies</a:t>
            </a:r>
            <a:r>
              <a:rPr lang="en-US" sz="6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6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4675" y="1514007"/>
            <a:ext cx="10732957" cy="4841823"/>
          </a:xfrm>
        </p:spPr>
        <p:txBody>
          <a:bodyPr>
            <a:normAutofit fontScale="92500" lnSpcReduction="10000"/>
          </a:bodyPr>
          <a:lstStyle/>
          <a:p>
            <a:pPr algn="just">
              <a:lnSpc>
                <a:spcPct val="150000"/>
              </a:lnSpc>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Diversification: PRAN group has diversified its operations across multiple industries to reduce its dependence on any single industry or product category.</a:t>
            </a:r>
          </a:p>
          <a:p>
            <a:pPr marL="0" marR="0" algn="just">
              <a:lnSpc>
                <a:spcPct val="150000"/>
              </a:lnSpc>
              <a:spcAft>
                <a:spcPts val="800"/>
              </a:spcAf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Geographic Expansion: PRAN group has expanded its operations beyond Bangladesh and has established a presence in many international markets.</a:t>
            </a:r>
          </a:p>
          <a:p>
            <a:pPr marL="0" marR="0" algn="just">
              <a:lnSpc>
                <a:spcPct val="150000"/>
              </a:lnSpc>
              <a:spcAft>
                <a:spcPts val="800"/>
              </a:spcAft>
            </a:pPr>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626" y="401742"/>
            <a:ext cx="8704376" cy="1936723"/>
          </a:xfrm>
        </p:spPr>
        <p:txBody>
          <a:bodyPr>
            <a:noAutofit/>
          </a:bodyPr>
          <a:lstStyle/>
          <a:p>
            <a:pPr algn="ctr">
              <a:lnSpc>
                <a:spcPct val="107000"/>
              </a:lnSpc>
              <a:spcAft>
                <a:spcPts val="800"/>
              </a:spcAft>
            </a:pPr>
            <a:r>
              <a:rPr lang="en-US" sz="4800" b="1" kern="100" dirty="0">
                <a:effectLst/>
                <a:latin typeface="Times New Roman" panose="02020603050405020304" pitchFamily="18" charset="0"/>
                <a:ea typeface="Calibri" panose="020F0502020204030204" pitchFamily="34" charset="0"/>
                <a:cs typeface="Times New Roman" panose="02020603050405020304" pitchFamily="18" charset="0"/>
              </a:rPr>
              <a:t>Leadership Role in Manufacturing sector:</a:t>
            </a:r>
            <a:br>
              <a:rPr lang="en-US" sz="48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800" b="1" dirty="0"/>
          </a:p>
        </p:txBody>
      </p:sp>
      <p:sp>
        <p:nvSpPr>
          <p:cNvPr id="3" name="Content Placeholder 2"/>
          <p:cNvSpPr>
            <a:spLocks noGrp="1"/>
          </p:cNvSpPr>
          <p:nvPr>
            <p:ph idx="1"/>
          </p:nvPr>
        </p:nvSpPr>
        <p:spPr/>
        <p:txBody>
          <a:bodyPr>
            <a:noAutofit/>
          </a:bodyPr>
          <a:lstStyle/>
          <a:p>
            <a:pPr algn="just">
              <a:lnSpc>
                <a:spcPct val="150000"/>
              </a:lnSpc>
            </a:pPr>
            <a:r>
              <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Cost Leadership</a:t>
            </a:r>
          </a:p>
          <a:p>
            <a:pPr algn="just">
              <a:lnSpc>
                <a:spcPct val="150000"/>
              </a:lnSpc>
            </a:pPr>
            <a:r>
              <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Differentiation</a:t>
            </a:r>
          </a:p>
          <a:p>
            <a:pPr algn="just">
              <a:lnSpc>
                <a:spcPct val="150000"/>
              </a:lnSpc>
              <a:spcAft>
                <a:spcPts val="800"/>
              </a:spcAft>
            </a:pPr>
            <a:r>
              <a:rPr lang="en-US" sz="4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Growth Strategy</a:t>
            </a:r>
            <a:endParaRPr lang="en-US" sz="4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4000" dirty="0">
                <a:solidFill>
                  <a:schemeClr val="tx1"/>
                </a:solidFill>
                <a:latin typeface="Times New Roman" panose="02020603050405020304" pitchFamily="18" charset="0"/>
              </a:rPr>
              <a:t>Marketing Strategies</a:t>
            </a:r>
            <a:endParaRPr lang="en-US" sz="4000" dirty="0">
              <a:solidFill>
                <a:schemeClr val="tx1"/>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4" name="Title 23"/>
          <p:cNvSpPr>
            <a:spLocks noGrp="1"/>
          </p:cNvSpPr>
          <p:nvPr>
            <p:ph type="ctrTitle"/>
          </p:nvPr>
        </p:nvSpPr>
        <p:spPr>
          <a:xfrm>
            <a:off x="1007110" y="981710"/>
            <a:ext cx="3928745" cy="4759325"/>
          </a:xfrm>
          <a:gradFill>
            <a:gsLst>
              <a:gs pos="0">
                <a:srgbClr val="012D86"/>
              </a:gs>
              <a:gs pos="100000">
                <a:srgbClr val="0E2557"/>
              </a:gs>
            </a:gsLst>
            <a:lin ang="0" scaled="0"/>
          </a:gradFill>
        </p:spPr>
        <p:txBody>
          <a:bodyPr/>
          <a:lstStyle/>
          <a:p>
            <a:pPr algn="ctr"/>
            <a:r>
              <a:rPr lang="en-US" sz="4800" dirty="0">
                <a:latin typeface="Georgia" panose="02040502050405020303" charset="0"/>
                <a:cs typeface="Georgia" panose="02040502050405020303" charset="0"/>
              </a:rPr>
              <a:t/>
            </a:r>
            <a:br>
              <a:rPr lang="en-US" sz="4800" dirty="0">
                <a:latin typeface="Georgia" panose="02040502050405020303" charset="0"/>
                <a:cs typeface="Georgia" panose="02040502050405020303" charset="0"/>
              </a:rPr>
            </a:br>
            <a:r>
              <a:rPr lang="en-US" sz="4800" dirty="0">
                <a:latin typeface="Georgia" panose="02040502050405020303" charset="0"/>
                <a:cs typeface="Georgia" panose="02040502050405020303" charset="0"/>
              </a:rPr>
              <a:t/>
            </a:r>
            <a:br>
              <a:rPr lang="en-US" sz="4800" dirty="0">
                <a:latin typeface="Georgia" panose="02040502050405020303" charset="0"/>
                <a:cs typeface="Georgia" panose="02040502050405020303" charset="0"/>
              </a:rPr>
            </a:br>
            <a:r>
              <a:rPr lang="en-US" sz="3200" b="1" dirty="0">
                <a:latin typeface="Georgia" panose="02040502050405020303" charset="0"/>
                <a:cs typeface="Georgia" panose="02040502050405020303" charset="0"/>
              </a:rPr>
              <a:t>Pran-RFL's Strategic Insights Through Porter's Five Forces</a:t>
            </a:r>
          </a:p>
        </p:txBody>
      </p:sp>
      <p:pic>
        <p:nvPicPr>
          <p:cNvPr id="33" name="Picture Placeholder 32" descr="C:/Users/PUTUL/Downloads/five-forces-diagram.jpgfive-forces-diagram"/>
          <p:cNvPicPr>
            <a:picLocks noGrp="1" noChangeAspect="1"/>
          </p:cNvPicPr>
          <p:nvPr>
            <p:ph type="pic" sz="quarter" idx="10"/>
          </p:nvPr>
        </p:nvPicPr>
        <p:blipFill rotWithShape="1">
          <a:blip r:embed="rId3"/>
          <a:srcRect l="2974" r="2974"/>
          <a:stretch>
            <a:fillRect/>
          </a:stretch>
        </p:blipFill>
        <p:spPr>
          <a:xfrm>
            <a:off x="5085715" y="981710"/>
            <a:ext cx="5993765" cy="4759325"/>
          </a:xfr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2" y="217358"/>
            <a:ext cx="8766470" cy="1320800"/>
          </a:xfrm>
        </p:spPr>
        <p:txBody>
          <a:bodyPr>
            <a:noAutofit/>
          </a:bodyPr>
          <a:lstStyle/>
          <a:p>
            <a:pPr algn="ctr"/>
            <a:r>
              <a:rPr lang="en-US" sz="4400" b="1" dirty="0">
                <a:effectLst/>
                <a:latin typeface="Times New Roman" panose="02020603050405020304" pitchFamily="18" charset="0"/>
                <a:ea typeface="Calibri" panose="020F0502020204030204" pitchFamily="34" charset="0"/>
              </a:rPr>
              <a:t>BCG (Boston Consulting Group) Matrix</a:t>
            </a:r>
            <a:endParaRPr lang="en-US" sz="4400" dirty="0"/>
          </a:p>
        </p:txBody>
      </p:sp>
      <p:sp>
        <p:nvSpPr>
          <p:cNvPr id="3" name="Content Placeholder 2"/>
          <p:cNvSpPr>
            <a:spLocks noGrp="1"/>
          </p:cNvSpPr>
          <p:nvPr>
            <p:ph idx="1"/>
          </p:nvPr>
        </p:nvSpPr>
        <p:spPr>
          <a:xfrm>
            <a:off x="314794" y="1538158"/>
            <a:ext cx="10118360" cy="4997553"/>
          </a:xfrm>
        </p:spPr>
        <p:txBody>
          <a:bodyPr>
            <a:normAutofit fontScale="92500" lnSpcReduction="20000"/>
          </a:bodyPr>
          <a:lstStyle/>
          <a:p>
            <a:pPr marL="0" marR="0" indent="0" algn="just">
              <a:lnSpc>
                <a:spcPct val="160000"/>
              </a:lnSpc>
              <a:spcAft>
                <a:spcPts val="800"/>
              </a:spcAft>
              <a:buNone/>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Applying the BCG matrix to the company's products and services can help to identify its growth potential and determine which products to invest in or divest from. </a:t>
            </a:r>
            <a:r>
              <a:rPr lang="en-US" sz="2200" dirty="0">
                <a:solidFill>
                  <a:schemeClr val="tx1"/>
                </a:solidFill>
                <a:effectLst/>
                <a:latin typeface="Times New Roman" panose="02020603050405020304" pitchFamily="18" charset="0"/>
                <a:ea typeface="Calibri" panose="020F0502020204030204" pitchFamily="34" charset="0"/>
              </a:rPr>
              <a:t>The BCG matrix is a tool used to analyze a company's product portfolio and identify which products should receive more or less investment based on their market growth rate and market share.</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60000"/>
              </a:lnSpc>
              <a:spcAft>
                <a:spcPts val="800"/>
              </a:spcAft>
              <a:buNone/>
            </a:pPr>
            <a:r>
              <a:rPr lang="en-US" sz="22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matrix categorizes products into four categories</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60000"/>
              </a:lnSpc>
              <a:buFont typeface="Wingdings" panose="05000000000000000000" pitchFamily="2" charset="2"/>
              <a:buChar char=""/>
            </a:pP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Stars:</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Products with a high market share in a high growth market.  </a:t>
            </a:r>
          </a:p>
          <a:p>
            <a:pPr marL="342900" marR="0" lvl="0" indent="-342900" algn="just">
              <a:lnSpc>
                <a:spcPct val="160000"/>
              </a:lnSpc>
              <a:buFont typeface="Wingdings" panose="05000000000000000000" pitchFamily="2" charset="2"/>
              <a:buChar char=""/>
            </a:pPr>
            <a:r>
              <a:rPr lang="en-US"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Cash Cows:</a:t>
            </a: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Products with a high market share in a low-growth market. </a:t>
            </a:r>
          </a:p>
          <a:p>
            <a:pPr marL="342900" marR="0" lvl="0" indent="-342900" algn="just">
              <a:lnSpc>
                <a:spcPct val="160000"/>
              </a:lnSpc>
              <a:buFont typeface="Wingdings" panose="05000000000000000000" pitchFamily="2" charset="2"/>
              <a:buChar char=""/>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Question Marks: Products with a low market share in a high-growth market.</a:t>
            </a:r>
          </a:p>
          <a:p>
            <a:pPr marL="342900" marR="0" lvl="0" indent="-342900" algn="just">
              <a:lnSpc>
                <a:spcPct val="160000"/>
              </a:lnSpc>
              <a:spcAft>
                <a:spcPts val="800"/>
              </a:spcAft>
              <a:buFont typeface="Wingdings" panose="05000000000000000000" pitchFamily="2" charset="2"/>
              <a:buChar char=""/>
            </a:pPr>
            <a:r>
              <a:rPr lang="en-US"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Dogs: Products with a low market share in a low growth market. </a:t>
            </a:r>
          </a:p>
          <a:p>
            <a:pPr marL="0" indent="0">
              <a:buNone/>
            </a:pPr>
            <a:endPar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74754"/>
            <a:ext cx="8781460" cy="1184223"/>
          </a:xfrm>
        </p:spPr>
        <p:txBody>
          <a:bodyPr>
            <a:noAutofit/>
          </a:bodyPr>
          <a:lstStyle/>
          <a:p>
            <a:pPr algn="ctr"/>
            <a: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US" sz="6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6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6691" y="1304145"/>
            <a:ext cx="9876247" cy="4946754"/>
          </a:xfrm>
        </p:spPr>
        <p:txBody>
          <a:bodyPr>
            <a:normAutofit fontScale="92500" lnSpcReduction="20000"/>
          </a:bodyPr>
          <a:lstStyle/>
          <a:p>
            <a:pPr marL="0" indent="0" algn="just">
              <a:lnSpc>
                <a:spcPct val="160000"/>
              </a:lnSpc>
              <a:buNone/>
            </a:pPr>
            <a:r>
              <a:rPr lang="en-US" sz="2400" dirty="0">
                <a:solidFill>
                  <a:schemeClr val="tx1"/>
                </a:solidFill>
                <a:effectLst/>
                <a:latin typeface="Times New Roman" panose="02020603050405020304" pitchFamily="18" charset="0"/>
                <a:ea typeface="Calibri" panose="020F0502020204030204" pitchFamily="34" charset="0"/>
              </a:rPr>
              <a:t>PRAN group rapidly reaches the success by diversifying their products and promotes their products in home and abroad. They want to reach the peak of customer satisfaction. PRAN group's business-level strategies have helped the company to achieve its mission of becoming a world-class brand. The company's focus on product differentiation, cost leadership, market segmentation, diversification, and geographic expansion has enabled it to capture new market opportunities, reduce risks, and meet the changing needs of its customers. </a:t>
            </a: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Finally, we can say that, PRAN-RFL Group has demonstrated strong growth and market leadership over the years, and with a focus on strategic planning and implementation of these recommendations, it is poised to continue its success and growth trajectory in the future.</a:t>
            </a:r>
            <a:endParaRPr lang="en-US" sz="2400" dirty="0">
              <a:solidFill>
                <a:schemeClr val="tx1"/>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4479"/>
            <a:ext cx="10515600" cy="5382484"/>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b="1" dirty="0">
                <a:solidFill>
                  <a:srgbClr val="FFFF00"/>
                </a:solidFill>
                <a:latin typeface="Times New Roman" panose="02020603050405020304" pitchFamily="18" charset="0"/>
                <a:cs typeface="Times New Roman" panose="02020603050405020304" pitchFamily="18" charset="0"/>
              </a:rPr>
              <a:t>Thank </a:t>
            </a:r>
            <a:r>
              <a:rPr lang="en-US" sz="6000" b="1" dirty="0" smtClean="0">
                <a:solidFill>
                  <a:srgbClr val="FFFF00"/>
                </a:solidFill>
                <a:latin typeface="Times New Roman" panose="02020603050405020304" pitchFamily="18" charset="0"/>
                <a:cs typeface="Times New Roman" panose="02020603050405020304" pitchFamily="18" charset="0"/>
              </a:rPr>
              <a:t>You</a:t>
            </a:r>
            <a:endParaRPr lang="en-US" sz="60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751" y="1334126"/>
            <a:ext cx="10515600" cy="864068"/>
          </a:xfrm>
        </p:spPr>
        <p:txBody>
          <a:bodyPr>
            <a:noAutofit/>
          </a:bodyPr>
          <a:lstStyle/>
          <a:p>
            <a:pPr algn="ctr"/>
            <a:r>
              <a:rPr lang="en-US" sz="6000" dirty="0">
                <a:latin typeface="Times New Roman" panose="02020603050405020304" pitchFamily="18" charset="0"/>
                <a:cs typeface="Times New Roman" panose="02020603050405020304" pitchFamily="18" charset="0"/>
              </a:rPr>
              <a:t>Topic :</a:t>
            </a:r>
          </a:p>
        </p:txBody>
      </p:sp>
      <p:sp>
        <p:nvSpPr>
          <p:cNvPr id="3" name="Content Placeholder 2"/>
          <p:cNvSpPr>
            <a:spLocks noGrp="1"/>
          </p:cNvSpPr>
          <p:nvPr>
            <p:ph idx="1"/>
          </p:nvPr>
        </p:nvSpPr>
        <p:spPr>
          <a:xfrm>
            <a:off x="524656" y="1334126"/>
            <a:ext cx="10987790" cy="4842838"/>
          </a:xfrm>
        </p:spPr>
        <p:txBody>
          <a:bodyPr/>
          <a:lstStyle/>
          <a:p>
            <a:pPr marL="0" indent="0" algn="ctr">
              <a:buNone/>
            </a:pPr>
            <a:endParaRPr lang="en-US" dirty="0"/>
          </a:p>
          <a:p>
            <a:pPr marL="0" indent="0" algn="ctr">
              <a:buNone/>
            </a:pPr>
            <a:endParaRPr lang="en-US" sz="5400" b="1"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sz="5400" b="1" kern="1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“PRAN- RFL Group’s Expansion and Leadership in Manufacturing.”</a:t>
            </a:r>
          </a:p>
          <a:p>
            <a:pPr marL="0" indent="0" algn="ctr">
              <a:buNone/>
            </a:pPr>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50897" y="249836"/>
            <a:ext cx="10595269" cy="1320800"/>
          </a:xfrm>
        </p:spPr>
        <p:txBody>
          <a:bodyPr>
            <a:normAutofit fontScale="90000"/>
          </a:bodyPr>
          <a:lstStyle/>
          <a:p>
            <a:pPr algn="ctr"/>
            <a: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t>Executive Summary</a:t>
            </a:r>
            <a:b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6000" kern="1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60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8982" y="1214203"/>
            <a:ext cx="10654145" cy="5111648"/>
          </a:xfrm>
        </p:spPr>
        <p:txBody>
          <a:bodyPr>
            <a:normAutofit fontScale="70000" lnSpcReduction="20000"/>
          </a:bodyPr>
          <a:lstStyle/>
          <a:p>
            <a:pPr marL="0" indent="0" algn="just">
              <a:lnSpc>
                <a:spcPct val="170000"/>
              </a:lnSpc>
              <a:buNone/>
            </a:pPr>
            <a:r>
              <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rPr>
              <a:t>The PRAN-RFL Group's Managing Strategy and Change study offers a thorough examination of the strategic management techniques the company uses. With an emphasis on managing change, maintaining competitive advantage, and resolving important strategic concerns, the paper explores a number of PRAN-RFL Group's strategic objectives. The paper also examines PRAN-RFL Group's possibilities and challenges, with a focus on supply chain management, transformation, and change management. The report makes a significant contribution to the study of strategic management in the context of a well-known business by drawing on a wide range of sources to give readers a comprehensive understanding of PRAN-RFL Group's strategic management approach.</a:t>
            </a:r>
          </a:p>
          <a:p>
            <a:pPr marL="0" indent="0">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2" y="224853"/>
            <a:ext cx="11077732" cy="899409"/>
          </a:xfrm>
        </p:spPr>
        <p:txBody>
          <a:bodyPr>
            <a:noAutofit/>
          </a:bodyPr>
          <a:lstStyle/>
          <a:p>
            <a:pPr algn="ctr"/>
            <a: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a:r>
            <a:b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br>
            <a: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6000" kern="1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60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9802" y="1124262"/>
            <a:ext cx="10822900" cy="5381469"/>
          </a:xfrm>
        </p:spPr>
        <p:txBody>
          <a:bodyPr>
            <a:normAutofit fontScale="55000" lnSpcReduction="20000"/>
          </a:bodyPr>
          <a:lstStyle/>
          <a:p>
            <a:pPr algn="just">
              <a:lnSpc>
                <a:spcPct val="170000"/>
              </a:lnSpc>
              <a:spcAft>
                <a:spcPts val="800"/>
              </a:spcAft>
            </a:pPr>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PRAN began as a fruit and vegetable processor in Bangladesh in 1980, and after merging with RFL in 1981, it grew to become one of the country's largest corporate conglomerates. Among the millions of people in Bangladesh and the more than 145 countries where PRAN products are frequently exported, the PRAN group is today one of the most admired food and beverage brands.</a:t>
            </a:r>
          </a:p>
          <a:p>
            <a:pPr algn="just">
              <a:lnSpc>
                <a:spcPct val="170000"/>
              </a:lnSpc>
              <a:spcAft>
                <a:spcPts val="800"/>
              </a:spcAft>
            </a:pPr>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Every product is made in accordance with international standards, guaranteeing the greatest degree of quality throughout the whole production process. PRAN is the first company in Bangladesh to engage in contract farming. The brand PRAN has made a name for itself in every sector of the food and beverage business, including dairy products, juices, carbonated drinks, snacks, confections, spices, and clothing.</a:t>
            </a:r>
          </a:p>
          <a:p>
            <a:pPr marL="0" marR="0" indent="0" algn="just">
              <a:lnSpc>
                <a:spcPct val="170000"/>
              </a:lnSpc>
              <a:spcAft>
                <a:spcPts val="800"/>
              </a:spcAft>
              <a:buNone/>
            </a:pPr>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34" y="339777"/>
            <a:ext cx="10223291" cy="1204210"/>
          </a:xfrm>
        </p:spPr>
        <p:txBody>
          <a:bodyPr>
            <a:noAutofit/>
          </a:bodyPr>
          <a:lstStyle/>
          <a:p>
            <a:pPr algn="ct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Background of Pran-RFL Group</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4734" y="1543987"/>
            <a:ext cx="10792918" cy="4704413"/>
          </a:xfrm>
        </p:spPr>
        <p:txBody>
          <a:bodyPr>
            <a:normAutofit/>
          </a:bodyPr>
          <a:lstStyle/>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PRAN-RFL Group was founded in 17 march 1981 and started manufacturing in 1982 as a small trading company in Bangladesh by General (Ret) Amjad Khan Chowdhury. The company started its journey by importing agricultural commodities and later started manufacturing processed foods.</a:t>
            </a:r>
          </a:p>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Today, PRAN RFL Group is one of the largest conglomerates in Bangladesh, operating in various industries, including agribusiness, plastics, household appliances, furniture, real estate, and many others. . They are now challenging the other multinational companies</a:t>
            </a:r>
            <a:r>
              <a:rPr lang="en-US" sz="1800" dirty="0">
                <a:effectLst/>
                <a:latin typeface="Times New Roman" panose="02020603050405020304" pitchFamily="18" charset="0"/>
                <a:ea typeface="Calibri" panose="020F0502020204030204" pitchFamily="34" charset="0"/>
              </a:rPr>
              <a:t>. </a:t>
            </a:r>
            <a:endParaRPr 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kern="100" dirty="0">
                <a:effectLst/>
                <a:latin typeface="Times New Roman" panose="02020603050405020304" pitchFamily="18" charset="0"/>
                <a:ea typeface="Times New Roman" panose="02020603050405020304" pitchFamily="18" charset="0"/>
                <a:cs typeface="Times New Roman" panose="02020603050405020304" pitchFamily="18" charset="0"/>
              </a:rPr>
              <a:t>Vision</a:t>
            </a:r>
            <a:r>
              <a:rPr lang="en-US" sz="6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6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738859"/>
            <a:ext cx="10835793" cy="4302503"/>
          </a:xfrm>
        </p:spPr>
        <p:txBody>
          <a:bodyPr/>
          <a:lstStyle/>
          <a:p>
            <a:pPr marL="0" marR="0" indent="0" algn="just">
              <a:lnSpc>
                <a:spcPct val="150000"/>
              </a:lnSpc>
              <a:spcAft>
                <a:spcPts val="800"/>
              </a:spcAft>
              <a:buNone/>
            </a:pPr>
            <a:r>
              <a:rPr lang="en-US" sz="3200" b="1" u="sng"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Improving Livelihood</a:t>
            </a:r>
          </a:p>
          <a:p>
            <a:pPr marL="0" marR="0" indent="0" algn="just">
              <a:lnSpc>
                <a:spcPct val="150000"/>
              </a:lnSpc>
              <a:spcAft>
                <a:spcPts val="800"/>
              </a:spcAft>
              <a:buNone/>
            </a:pPr>
            <a:r>
              <a:rPr lang="en-US" sz="3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company aims to achieve this vision by leveraging its core strengths, including a strong brand reputation, a skilled workforce, and a diversified product portfolio.</a:t>
            </a:r>
          </a:p>
          <a:p>
            <a:pPr marL="0" indent="0">
              <a:buNone/>
            </a:pPr>
            <a:endParaRPr 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314" y="156238"/>
            <a:ext cx="10430377" cy="1162896"/>
          </a:xfrm>
        </p:spPr>
        <p:txBody>
          <a:bodyPr>
            <a:normAutofit/>
          </a:bodyPr>
          <a:lstStyle/>
          <a:p>
            <a:pPr algn="ctr"/>
            <a:r>
              <a:rPr lang="en-US" sz="6000" b="1" dirty="0">
                <a:effectLst/>
                <a:latin typeface="Times New Roman" panose="02020603050405020304" pitchFamily="18" charset="0"/>
                <a:ea typeface="Calibri" panose="020F0502020204030204" pitchFamily="34" charset="0"/>
              </a:rPr>
              <a:t>Mission</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9746" y="1199212"/>
            <a:ext cx="10747946" cy="5156617"/>
          </a:xfrm>
        </p:spPr>
        <p:txBody>
          <a:bodyPr>
            <a:noAutofit/>
          </a:bodyPr>
          <a:lstStyle/>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mission of PRAN-RFL Group is to be a market leader in each of its business sectors by providing innovative and high-quality products and services to customers.</a:t>
            </a:r>
          </a:p>
          <a:p>
            <a:pPr algn="just">
              <a:lnSpc>
                <a:spcPct val="15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company's mission is also to create value for all stakeholders, including shareholders, customers, employees, and the communities in which it operates. PRAN-RFL Group aims to achieve its mission by investing in research and development, maintaining high standards of corporate governance, and promoting a culture of continuous improvement.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43" y="232348"/>
            <a:ext cx="9545959" cy="1071796"/>
          </a:xfrm>
        </p:spPr>
        <p:txBody>
          <a:bodyPr>
            <a:normAutofit/>
          </a:bodyPr>
          <a:lstStyle/>
          <a:p>
            <a:pPr algn="ctr"/>
            <a:r>
              <a:rPr lang="en-US" sz="6000" b="1" dirty="0">
                <a:effectLst/>
                <a:latin typeface="Times New Roman" panose="02020603050405020304" pitchFamily="18" charset="0"/>
                <a:ea typeface="Calibri" panose="020F0502020204030204" pitchFamily="34" charset="0"/>
              </a:rPr>
              <a:t>Core Values</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4675" y="1528997"/>
            <a:ext cx="10732958" cy="5096655"/>
          </a:xfrm>
        </p:spPr>
        <p:txBody>
          <a:bodyPr>
            <a:noAutofit/>
          </a:bodyPr>
          <a:lstStyle/>
          <a:p>
            <a:pPr marL="0" marR="0" algn="just">
              <a:lnSpc>
                <a:spcPct val="150000"/>
              </a:lnSpc>
              <a:spcAft>
                <a:spcPts val="800"/>
              </a:spcAf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PRAN-RFL believes in providing quality by considering the customers’ demands and expectation. Continuous innovation and improvement is the motive of the organization by focusing customers and tries to maintain fairness and transparency in all segments. The corporate values for PRAN-RFL are- </a:t>
            </a:r>
          </a:p>
          <a:p>
            <a:pPr marL="342900" marR="0" lvl="0" indent="-342900" algn="just">
              <a:lnSpc>
                <a:spcPct val="150000"/>
              </a:lnSpc>
              <a:buFont typeface="Wingdings" panose="05000000000000000000" pitchFamily="2" charset="2"/>
              <a:buChar char=""/>
            </a:pP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Consumer care </a:t>
            </a:r>
          </a:p>
          <a:p>
            <a:pPr marL="342900" marR="0" lvl="0" indent="-342900" algn="just">
              <a:lnSpc>
                <a:spcPct val="150000"/>
              </a:lnSpc>
              <a:buFont typeface="Wingdings" panose="05000000000000000000" pitchFamily="2" charset="2"/>
              <a:buChar char=""/>
            </a:pP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Suppliers care</a:t>
            </a:r>
          </a:p>
          <a:p>
            <a:pPr marL="342900" marR="0" lvl="0" indent="-342900" algn="just">
              <a:lnSpc>
                <a:spcPct val="150000"/>
              </a:lnSpc>
              <a:buFont typeface="Wingdings" panose="05000000000000000000" pitchFamily="2" charset="2"/>
              <a:buChar char=""/>
            </a:pP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 care </a:t>
            </a:r>
          </a:p>
          <a:p>
            <a:pPr marL="342900" marR="0" lvl="0" indent="-342900" algn="just">
              <a:lnSpc>
                <a:spcPct val="150000"/>
              </a:lnSpc>
              <a:spcAft>
                <a:spcPts val="800"/>
              </a:spcAft>
              <a:buFont typeface="Wingdings" panose="05000000000000000000" pitchFamily="2" charset="2"/>
              <a:buChar char=""/>
            </a:pPr>
            <a:r>
              <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Trade care</a:t>
            </a:r>
          </a:p>
          <a:p>
            <a:pPr marL="0" indent="0">
              <a:buNone/>
            </a:pPr>
            <a:endParaRPr lang="en-US" sz="240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364" y="294805"/>
            <a:ext cx="9695858" cy="1878767"/>
          </a:xfrm>
        </p:spPr>
        <p:txBody>
          <a:bodyPr>
            <a:noAutofit/>
          </a:bodyPr>
          <a:lstStyle/>
          <a:p>
            <a:pPr algn="ctr"/>
            <a:r>
              <a:rPr lang="en-US" sz="6000" dirty="0">
                <a:latin typeface="Times New Roman" panose="02020603050405020304" pitchFamily="18" charset="0"/>
                <a:cs typeface="Times New Roman" panose="02020603050405020304" pitchFamily="18" charset="0"/>
              </a:rPr>
              <a:t>Strategic and Structural Overview</a:t>
            </a:r>
          </a:p>
        </p:txBody>
      </p:sp>
      <p:sp>
        <p:nvSpPr>
          <p:cNvPr id="3" name="Content Placeholder 2"/>
          <p:cNvSpPr>
            <a:spLocks noGrp="1"/>
          </p:cNvSpPr>
          <p:nvPr>
            <p:ph idx="1"/>
          </p:nvPr>
        </p:nvSpPr>
        <p:spPr>
          <a:xfrm>
            <a:off x="632364" y="2173573"/>
            <a:ext cx="8796449" cy="4389622"/>
          </a:xfrm>
        </p:spPr>
        <p:txBody>
          <a:bodyPr>
            <a:noAutofit/>
          </a:bodyPr>
          <a:lstStyle/>
          <a:p>
            <a:pPr algn="just">
              <a:lnSpc>
                <a:spcPct val="150000"/>
              </a:lnSpc>
            </a:pPr>
            <a:r>
              <a:rPr lang="en-US" sz="2800" dirty="0">
                <a:latin typeface="Times New Roman" panose="02020603050405020304" pitchFamily="18" charset="0"/>
                <a:cs typeface="Times New Roman" panose="02020603050405020304" pitchFamily="18" charset="0"/>
              </a:rPr>
              <a:t>Organizational Structure: Centralized, mechanistic framework with vertical command, control, and specialization across functions like production, marketing, and finance.</a:t>
            </a:r>
          </a:p>
          <a:p>
            <a:pPr algn="just">
              <a:lnSpc>
                <a:spcPct val="150000"/>
              </a:lnSpc>
            </a:pPr>
            <a:r>
              <a:rPr lang="en-US" sz="2800" dirty="0">
                <a:latin typeface="Times New Roman" panose="02020603050405020304" pitchFamily="18" charset="0"/>
                <a:cs typeface="Times New Roman" panose="02020603050405020304" pitchFamily="18" charset="0"/>
              </a:rPr>
              <a:t>Core Competencies: Strong skills in product quality and design, supporting competitive market positioning.</a:t>
            </a: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10.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1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15.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D9A46C-D3F3-4D45-B248-B831C6B5FC85}">
  <ds:schemaRefs>
    <ds:schemaRef ds:uri="http://purl.org/dc/elements/1.1/"/>
    <ds:schemaRef ds:uri="http://schemas.microsoft.com/office/2006/documentManagement/types"/>
    <ds:schemaRef ds:uri="http://purl.org/dc/terms/"/>
    <ds:schemaRef ds:uri="http://schemas.microsoft.com/office/infopath/2007/PartnerControls"/>
    <ds:schemaRef ds:uri="http://schemas.microsoft.com/sharepoint/v3"/>
    <ds:schemaRef ds:uri="http://schemas.openxmlformats.org/package/2006/metadata/core-properties"/>
    <ds:schemaRef ds:uri="230e9df3-be65-4c73-a93b-d1236ebd677e"/>
    <ds:schemaRef ds:uri="http://purl.org/dc/dcmitype/"/>
    <ds:schemaRef ds:uri="16c05727-aa75-4e4a-9b5f-8a80a1165891"/>
    <ds:schemaRef ds:uri="71af3243-3dd4-4a8d-8c0d-dd76da1f02a5"/>
    <ds:schemaRef ds:uri="http://schemas.microsoft.com/office/2006/metadata/properties"/>
    <ds:schemaRef ds:uri="http://www.w3.org/XML/1998/namespace"/>
  </ds:schemaRefs>
</ds:datastoreItem>
</file>

<file path=customXml/itemProps10.xml><?xml version="1.0" encoding="utf-8"?>
<ds:datastoreItem xmlns:ds="http://schemas.openxmlformats.org/officeDocument/2006/customXml" ds:itemID="{A7D90517-43A3-4BC6-B197-5C7B7D3DBCAD}">
  <ds:schemaRefs/>
</ds:datastoreItem>
</file>

<file path=customXml/itemProps11.xml><?xml version="1.0" encoding="utf-8"?>
<ds:datastoreItem xmlns:ds="http://schemas.openxmlformats.org/officeDocument/2006/customXml" ds:itemID="{A7D90517-43A3-4BC6-B197-5C7B7D3DBCAD}">
  <ds:schemaRefs/>
</ds:datastoreItem>
</file>

<file path=customXml/itemProps12.xml><?xml version="1.0" encoding="utf-8"?>
<ds:datastoreItem xmlns:ds="http://schemas.openxmlformats.org/officeDocument/2006/customXml" ds:itemID="{5FA78568-A730-4D3B-A489-FD854E91254A}">
  <ds:schemaRefs/>
</ds:datastoreItem>
</file>

<file path=customXml/itemProps13.xml><?xml version="1.0" encoding="utf-8"?>
<ds:datastoreItem xmlns:ds="http://schemas.openxmlformats.org/officeDocument/2006/customXml" ds:itemID="{61D9A46C-D3F3-4D45-B248-B831C6B5FC85}">
  <ds:schemaRefs/>
</ds:datastoreItem>
</file>

<file path=customXml/itemProps14.xml><?xml version="1.0" encoding="utf-8"?>
<ds:datastoreItem xmlns:ds="http://schemas.openxmlformats.org/officeDocument/2006/customXml" ds:itemID="{61D9A46C-D3F3-4D45-B248-B831C6B5FC85}">
  <ds:schemaRefs/>
</ds:datastoreItem>
</file>

<file path=customXml/itemProps15.xml><?xml version="1.0" encoding="utf-8"?>
<ds:datastoreItem xmlns:ds="http://schemas.openxmlformats.org/officeDocument/2006/customXml" ds:itemID="{A7D90517-43A3-4BC6-B197-5C7B7D3DBCAD}">
  <ds:schemaRefs/>
</ds:datastoreItem>
</file>

<file path=customXml/itemProps2.xml><?xml version="1.0" encoding="utf-8"?>
<ds:datastoreItem xmlns:ds="http://schemas.openxmlformats.org/officeDocument/2006/customXml" ds:itemID="{A7D90517-43A3-4BC6-B197-5C7B7D3DBCAD}">
  <ds:schemaRefs/>
</ds:datastoreItem>
</file>

<file path=customXml/itemProps3.xml><?xml version="1.0" encoding="utf-8"?>
<ds:datastoreItem xmlns:ds="http://schemas.openxmlformats.org/officeDocument/2006/customXml" ds:itemID="{5FA78568-A730-4D3B-A489-FD854E91254A}">
  <ds:schemaRefs/>
</ds:datastoreItem>
</file>

<file path=customXml/itemProps4.xml><?xml version="1.0" encoding="utf-8"?>
<ds:datastoreItem xmlns:ds="http://schemas.openxmlformats.org/officeDocument/2006/customXml" ds:itemID="{61D9A46C-D3F3-4D45-B248-B831C6B5FC85}">
  <ds:schemaRefs/>
</ds:datastoreItem>
</file>

<file path=customXml/itemProps5.xml><?xml version="1.0" encoding="utf-8"?>
<ds:datastoreItem xmlns:ds="http://schemas.openxmlformats.org/officeDocument/2006/customXml" ds:itemID="{5FA78568-A730-4D3B-A489-FD854E91254A}">
  <ds:schemaRefs/>
</ds:datastoreItem>
</file>

<file path=customXml/itemProps6.xml><?xml version="1.0" encoding="utf-8"?>
<ds:datastoreItem xmlns:ds="http://schemas.openxmlformats.org/officeDocument/2006/customXml" ds:itemID="{5FA78568-A730-4D3B-A489-FD854E91254A}">
  <ds:schemaRefs/>
</ds:datastoreItem>
</file>

<file path=customXml/itemProps7.xml><?xml version="1.0" encoding="utf-8"?>
<ds:datastoreItem xmlns:ds="http://schemas.openxmlformats.org/officeDocument/2006/customXml" ds:itemID="{A7D90517-43A3-4BC6-B197-5C7B7D3DBCAD}">
  <ds:schemaRefs/>
</ds:datastoreItem>
</file>

<file path=customXml/itemProps8.xml><?xml version="1.0" encoding="utf-8"?>
<ds:datastoreItem xmlns:ds="http://schemas.openxmlformats.org/officeDocument/2006/customXml" ds:itemID="{5FA78568-A730-4D3B-A489-FD854E91254A}">
  <ds:schemaRefs/>
</ds:datastoreItem>
</file>

<file path=customXml/itemProps9.xml><?xml version="1.0" encoding="utf-8"?>
<ds:datastoreItem xmlns:ds="http://schemas.openxmlformats.org/officeDocument/2006/customXml" ds:itemID="{61D9A46C-D3F3-4D45-B248-B831C6B5FC85}">
  <ds:schemaRefs/>
</ds:datastoreItem>
</file>

<file path=docProps/app.xml><?xml version="1.0" encoding="utf-8"?>
<Properties xmlns="http://schemas.openxmlformats.org/officeDocument/2006/extended-properties" xmlns:vt="http://schemas.openxmlformats.org/officeDocument/2006/docPropsVTypes">
  <Template>TM02900688[[fn=Facet]]</Template>
  <TotalTime>145</TotalTime>
  <Words>953</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Aptos</vt:lpstr>
      <vt:lpstr>Arial</vt:lpstr>
      <vt:lpstr>Calibri</vt:lpstr>
      <vt:lpstr>Engravers MT</vt:lpstr>
      <vt:lpstr>Georgia</vt:lpstr>
      <vt:lpstr>Karla</vt:lpstr>
      <vt:lpstr>Times New Roman</vt:lpstr>
      <vt:lpstr>Trebuchet MS</vt:lpstr>
      <vt:lpstr>Wingdings</vt:lpstr>
      <vt:lpstr>Wingdings 3</vt:lpstr>
      <vt:lpstr>Facet</vt:lpstr>
      <vt:lpstr>PowerPoint Presentation</vt:lpstr>
      <vt:lpstr>Topic :</vt:lpstr>
      <vt:lpstr>Executive Summary  </vt:lpstr>
      <vt:lpstr>Introduction   </vt:lpstr>
      <vt:lpstr>Background of Pran-RFL Group</vt:lpstr>
      <vt:lpstr>Vision </vt:lpstr>
      <vt:lpstr>Mission</vt:lpstr>
      <vt:lpstr>Core Values</vt:lpstr>
      <vt:lpstr>Strategic and Structural Overview</vt:lpstr>
      <vt:lpstr>PowerPoint Presentation</vt:lpstr>
      <vt:lpstr>Porter’s Generic Strategies </vt:lpstr>
      <vt:lpstr>Leadership Role in Manufacturing sector: </vt:lpstr>
      <vt:lpstr>  Pran-RFL's Strategic Insights Through Porter's Five Forces</vt:lpstr>
      <vt:lpstr>BCG (Boston Consulting Group) Matrix</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uusser  pc</dc:creator>
  <cp:lastModifiedBy>Md Alamgir Hosen</cp:lastModifiedBy>
  <cp:revision>37</cp:revision>
  <dcterms:created xsi:type="dcterms:W3CDTF">2024-11-14T11:38:00Z</dcterms:created>
  <dcterms:modified xsi:type="dcterms:W3CDTF">2024-12-14T05:42:08Z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3CA13CBBE0684EE2AF789672281FF05D_13</vt:lpwstr>
  </property>
  <property fmtid="{D5CDD505-2E9C-101B-9397-08002B2CF9AE}" pid="3" name="KSOProductBuildVer">
    <vt:lpwstr>1033-12.2.0.18911</vt:lpwstr>
  </property>
</Properties>
</file>