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893" autoAdjust="0"/>
  </p:normalViewPr>
  <p:slideViewPr>
    <p:cSldViewPr snapToGrid="0">
      <p:cViewPr varScale="1">
        <p:scale>
          <a:sx n="75" d="100"/>
          <a:sy n="75" d="100"/>
        </p:scale>
        <p:origin x="9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DC6A3-7C42-4479-866C-9B859DB0775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394F7-11F7-462F-BBE6-C6B05860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4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在一个小的邻域内，可以把</a:t>
            </a:r>
            <a:r>
              <a:rPr lang="en-US" altLang="zh-CN" dirty="0"/>
              <a:t>x=</a:t>
            </a:r>
            <a:r>
              <a:rPr lang="en-US" altLang="zh-CN" dirty="0" err="1"/>
              <a:t>FX+t</a:t>
            </a:r>
            <a:r>
              <a:rPr lang="zh-CN" altLang="en-US" dirty="0"/>
              <a:t>视作成立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8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能够描述四面体的各顶点相对位置的关系，也就是说他其中不包含平移相关的量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0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怎么把</a:t>
            </a:r>
            <a:r>
              <a:rPr lang="en-US" altLang="zh-CN" dirty="0"/>
              <a:t>U</a:t>
            </a:r>
            <a:r>
              <a:rPr lang="zh-CN" altLang="en-US" dirty="0"/>
              <a:t>丢掉呢？用</a:t>
            </a:r>
            <a:r>
              <a:rPr lang="en-US" altLang="zh-CN" dirty="0" err="1"/>
              <a:t>svd</a:t>
            </a:r>
            <a:r>
              <a:rPr lang="zh-CN" altLang="en-US" dirty="0"/>
              <a:t>嘛，不太好，这并不优雅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6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integration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conservative forces (as most of the elastic forces are), the energy definition is all we need for their simulations.</a:t>
            </a:r>
          </a:p>
          <a:p>
            <a:r>
              <a:rPr lang="en-US" altLang="zh-CN" sz="2400" dirty="0"/>
              <a:t>A deformable object is a </a:t>
            </a:r>
            <a:r>
              <a:rPr lang="en-US" altLang="zh-CN" sz="2400" dirty="0">
                <a:solidFill>
                  <a:srgbClr val="FF0000"/>
                </a:solidFill>
              </a:rPr>
              <a:t>continuum</a:t>
            </a:r>
            <a:r>
              <a:rPr lang="en-US" altLang="zh-CN" sz="2400" dirty="0"/>
              <a:t> body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B53FCA-0896-4A6C-8EB8-F0A449BD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8612"/>
            <a:ext cx="2489149" cy="2076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/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/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1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11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2938B3F-6DAF-4CF3-960D-289B2ABBD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5" b="89493" l="6627" r="94880">
                        <a14:foregroundMark x1="6627" y1="61957" x2="6627" y2="61957"/>
                        <a14:foregroundMark x1="37651" y1="8333" x2="37651" y2="8333"/>
                        <a14:foregroundMark x1="59036" y1="7246" x2="59036" y2="7246"/>
                        <a14:foregroundMark x1="37651" y1="5797" x2="37651" y2="5797"/>
                        <a14:foregroundMark x1="90964" y1="72464" x2="90964" y2="72464"/>
                        <a14:foregroundMark x1="94880" y1="74638" x2="94880" y2="74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25" y="3226338"/>
            <a:ext cx="4044155" cy="3362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651607-23E8-4507-9467-A0CD21E9C145}"/>
              </a:ext>
            </a:extLst>
          </p:cNvPr>
          <p:cNvSpPr txBox="1"/>
          <p:nvPr/>
        </p:nvSpPr>
        <p:spPr>
          <a:xfrm rot="1183364">
            <a:off x="10219751" y="2503778"/>
            <a:ext cx="11288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/>
              <a:t>?</a:t>
            </a:r>
            <a:endParaRPr lang="zh-CN" altLang="en-US" sz="16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A2841-C836-4F4A-B913-D876C2BFF282}"/>
              </a:ext>
            </a:extLst>
          </p:cNvPr>
          <p:cNvSpPr txBox="1"/>
          <p:nvPr/>
        </p:nvSpPr>
        <p:spPr>
          <a:xfrm>
            <a:off x="2335149" y="59704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deformation</a:t>
            </a:r>
            <a:r>
              <a:rPr lang="en-US" altLang="zh-CN" b="1" dirty="0"/>
              <a:t>?</a:t>
            </a:r>
          </a:p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elastic energy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601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Aggregate the volume mass to the vertices</a:t>
                </a:r>
              </a:p>
              <a:p>
                <a:r>
                  <a:rPr lang="en-US" altLang="zh-CN" sz="2400" dirty="0"/>
                  <a:t>Link the mass vertices with springs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How to describe the deformation?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“Deformation”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r>
                  <a:rPr lang="en-US" altLang="zh-CN" sz="2400" dirty="0"/>
                  <a:t>How to describe the elastic energy?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Hooke’s Law: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F00E96B-D8A1-418E-AEE3-01D5C1E9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98" y="2047399"/>
            <a:ext cx="3734602" cy="2787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ED1615-CC0E-444A-B1B4-69F05CC0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95" y="4904271"/>
            <a:ext cx="4097607" cy="1614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/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47378A9-2ED1-4A67-BE6B-ABFC4A21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6" y="5701680"/>
            <a:ext cx="1094655" cy="8170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C4CA96-A6FE-4EC4-BA35-27934B282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4" y="5802222"/>
            <a:ext cx="1563360" cy="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Mass-spring systems are particularly useful in: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Mass-spring systems are NOT the best choices when simulating continuum area/volume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F50F9-B034-4D77-9989-CB3553B0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0" y="2477670"/>
            <a:ext cx="2825083" cy="15796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5FE675-698D-417F-BDE2-B3916B077D30}"/>
              </a:ext>
            </a:extLst>
          </p:cNvPr>
          <p:cNvSpPr txBox="1"/>
          <p:nvPr/>
        </p:nvSpPr>
        <p:spPr>
          <a:xfrm>
            <a:off x="2267686" y="4012438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+mn-ea"/>
              </a:rPr>
              <a:t>       Cloth Sim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Dinev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59914D-9112-4DDE-843E-852938C7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86" y="2477670"/>
            <a:ext cx="2046357" cy="15347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3BFAA8-7D21-4D8C-9536-336DD9A33B90}"/>
              </a:ext>
            </a:extLst>
          </p:cNvPr>
          <p:cNvSpPr txBox="1"/>
          <p:nvPr/>
        </p:nvSpPr>
        <p:spPr>
          <a:xfrm>
            <a:off x="7669300" y="4012438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      Hair Sim</a:t>
            </a:r>
          </a:p>
          <a:p>
            <a:r>
              <a:rPr lang="en-US" altLang="zh-CN" sz="1400" dirty="0" err="1"/>
              <a:t>Selle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3" name="图片 2" descr="图片包含 起子, 游戏机, 电缆, 刀&#10;&#10;描述已自动生成">
            <a:extLst>
              <a:ext uri="{FF2B5EF4-FFF2-40B4-BE49-F238E27FC236}">
                <a16:creationId xmlns:a16="http://schemas.microsoft.com/office/drawing/2014/main" id="{8CF1127E-2566-4DBE-B092-1036ADEC1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81" y="5141042"/>
            <a:ext cx="3745400" cy="16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1E0F5BA-42A8-4DCA-8BC3-96D768946D0C}"/>
              </a:ext>
            </a:extLst>
          </p:cNvPr>
          <p:cNvSpPr/>
          <p:nvPr/>
        </p:nvSpPr>
        <p:spPr>
          <a:xfrm>
            <a:off x="9561226" y="2550637"/>
            <a:ext cx="1944974" cy="585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790E05-462A-495D-9A4D-CBA101A44BD4}"/>
              </a:ext>
            </a:extLst>
          </p:cNvPr>
          <p:cNvSpPr/>
          <p:nvPr/>
        </p:nvSpPr>
        <p:spPr>
          <a:xfrm>
            <a:off x="8723137" y="2445622"/>
            <a:ext cx="390767" cy="76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5C812D-D7B3-4E5E-A938-9EC9C44944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deformation?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Translation: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400" b="1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Rotation: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1" dirty="0"/>
              </a:p>
              <a:p>
                <a:r>
                  <a:rPr lang="en-US" altLang="zh-CN" sz="2400" dirty="0"/>
                  <a:t>Scaling: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0214602C-5593-42A2-8A05-25B8AEA32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9" y="2683385"/>
            <a:ext cx="2240281" cy="1491230"/>
          </a:xfrm>
          <a:prstGeom prst="rect">
            <a:avLst/>
          </a:prstGeom>
        </p:spPr>
      </p:pic>
      <p:pic>
        <p:nvPicPr>
          <p:cNvPr id="7" name="图片 6" descr="形状&#10;&#10;中度可信度描述已自动生成">
            <a:extLst>
              <a:ext uri="{FF2B5EF4-FFF2-40B4-BE49-F238E27FC236}">
                <a16:creationId xmlns:a16="http://schemas.microsoft.com/office/drawing/2014/main" id="{E0B7B252-B4E2-4A01-B0BF-5E2ED6930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7" y="2598040"/>
            <a:ext cx="2240280" cy="1862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/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blipFill>
                <a:blip r:embed="rId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/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blipFill>
                <a:blip r:embed="rId7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3FF567-899D-4640-BAD8-424DD5E3DDE4}"/>
              </a:ext>
            </a:extLst>
          </p:cNvPr>
          <p:cNvCxnSpPr>
            <a:stCxn id="7" idx="3"/>
          </p:cNvCxnSpPr>
          <p:nvPr/>
        </p:nvCxnSpPr>
        <p:spPr>
          <a:xfrm>
            <a:off x="3383117" y="3529241"/>
            <a:ext cx="17497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/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blipFill>
                <a:blip r:embed="rId8"/>
                <a:stretch>
                  <a:fillRect l="-3049" t="-4444" r="-85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/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/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/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blipFill>
                <a:blip r:embed="rId11"/>
                <a:stretch>
                  <a:fillRect l="-20513" r="-2051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/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blipFill>
                <a:blip r:embed="rId12"/>
                <a:stretch>
                  <a:fillRect l="-24138" r="-24138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/>
              <p:nvPr/>
            </p:nvSpPr>
            <p:spPr>
              <a:xfrm>
                <a:off x="8263178" y="3568250"/>
                <a:ext cx="1298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78" y="3568250"/>
                <a:ext cx="1298048" cy="307777"/>
              </a:xfrm>
              <a:prstGeom prst="rect">
                <a:avLst/>
              </a:prstGeom>
              <a:blipFill>
                <a:blip r:embed="rId13"/>
                <a:stretch>
                  <a:fillRect l="-1887" r="-330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61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33513E-AC8C-4211-8D8D-85A9EF14DC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896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elastic energy?</a:t>
                </a:r>
              </a:p>
              <a:p>
                <a:r>
                  <a:rPr lang="en-US" altLang="zh-CN" sz="2400" dirty="0"/>
                  <a:t>Define: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an energy density function at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=∑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Is it appropriate to do so?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896600" cy="4351338"/>
              </a:xfrm>
              <a:prstGeom prst="rect">
                <a:avLst/>
              </a:prstGeom>
              <a:blipFill>
                <a:blip r:embed="rId3"/>
                <a:stretch>
                  <a:fillRect l="-78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包含 船, 小, 游戏机, 鸟&#10;&#10;描述已自动生成">
            <a:extLst>
              <a:ext uri="{FF2B5EF4-FFF2-40B4-BE49-F238E27FC236}">
                <a16:creationId xmlns:a16="http://schemas.microsoft.com/office/drawing/2014/main" id="{160E4151-50B5-447C-9E00-AEE7442C6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1" y="3444240"/>
            <a:ext cx="5353797" cy="2276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0D480-3082-47F7-AB57-1FD94A0EF613}"/>
                  </a:ext>
                </a:extLst>
              </p:cNvPr>
              <p:cNvSpPr txBox="1"/>
              <p:nvPr/>
            </p:nvSpPr>
            <p:spPr>
              <a:xfrm>
                <a:off x="8162967" y="3920916"/>
                <a:ext cx="169764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0D480-3082-47F7-AB57-1FD94A0E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67" y="3920916"/>
                <a:ext cx="1697644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FE69B-A6D1-4BE3-92F8-B57CD9CB349B}"/>
                  </a:ext>
                </a:extLst>
              </p:cNvPr>
              <p:cNvSpPr txBox="1"/>
              <p:nvPr/>
            </p:nvSpPr>
            <p:spPr>
              <a:xfrm>
                <a:off x="990600" y="5907559"/>
                <a:ext cx="6252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FE69B-A6D1-4BE3-92F8-B57CD9CB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07559"/>
                <a:ext cx="6252994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EF2E49A-4C13-3AA3-35CC-DBE4827767FB}"/>
                  </a:ext>
                </a:extLst>
              </p:cNvPr>
              <p:cNvSpPr txBox="1"/>
              <p:nvPr/>
            </p:nvSpPr>
            <p:spPr>
              <a:xfrm>
                <a:off x="2334827" y="6431136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EF2E49A-4C13-3AA3-35CC-DBE482776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27" y="6431136"/>
                <a:ext cx="304058" cy="276999"/>
              </a:xfrm>
              <a:prstGeom prst="rect">
                <a:avLst/>
              </a:prstGeom>
              <a:blipFill>
                <a:blip r:embed="rId7"/>
                <a:stretch>
                  <a:fillRect l="-16000" r="-2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>
            <a:extLst>
              <a:ext uri="{FF2B5EF4-FFF2-40B4-BE49-F238E27FC236}">
                <a16:creationId xmlns:a16="http://schemas.microsoft.com/office/drawing/2014/main" id="{C91E547D-0A10-2523-EC13-79932F79FC9D}"/>
              </a:ext>
            </a:extLst>
          </p:cNvPr>
          <p:cNvSpPr/>
          <p:nvPr/>
        </p:nvSpPr>
        <p:spPr>
          <a:xfrm rot="5400000">
            <a:off x="2316481" y="5017639"/>
            <a:ext cx="276997" cy="2547284"/>
          </a:xfrm>
          <a:prstGeom prst="rightBrace">
            <a:avLst>
              <a:gd name="adj1" fmla="val 787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3C3136B3-58ED-34B0-5B10-EF543883737C}"/>
              </a:ext>
            </a:extLst>
          </p:cNvPr>
          <p:cNvSpPr/>
          <p:nvPr/>
        </p:nvSpPr>
        <p:spPr>
          <a:xfrm rot="5400000">
            <a:off x="5584945" y="5049415"/>
            <a:ext cx="276997" cy="2547284"/>
          </a:xfrm>
          <a:prstGeom prst="rightBrace">
            <a:avLst>
              <a:gd name="adj1" fmla="val 787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67957-BE6F-9F1D-674D-FF4348A6C5F7}"/>
                  </a:ext>
                </a:extLst>
              </p:cNvPr>
              <p:cNvSpPr txBox="1"/>
              <p:nvPr/>
            </p:nvSpPr>
            <p:spPr>
              <a:xfrm>
                <a:off x="5571414" y="6431136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67957-BE6F-9F1D-674D-FF4348A6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14" y="6431136"/>
                <a:ext cx="387863" cy="276999"/>
              </a:xfrm>
              <a:prstGeom prst="rect">
                <a:avLst/>
              </a:prstGeom>
              <a:blipFill>
                <a:blip r:embed="rId8"/>
                <a:stretch>
                  <a:fillRect l="-125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56BF94-8886-9487-7634-165E08203185}"/>
                  </a:ext>
                </a:extLst>
              </p:cNvPr>
              <p:cNvSpPr txBox="1"/>
              <p:nvPr/>
            </p:nvSpPr>
            <p:spPr>
              <a:xfrm>
                <a:off x="8607571" y="5538227"/>
                <a:ext cx="1534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56BF94-8886-9487-7634-165E0820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71" y="5538227"/>
                <a:ext cx="1534651" cy="369332"/>
              </a:xfrm>
              <a:prstGeom prst="rect">
                <a:avLst/>
              </a:prstGeom>
              <a:blipFill>
                <a:blip r:embed="rId9"/>
                <a:stretch>
                  <a:fillRect l="-3571" t="-1667" r="-79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4346FE-E348-9C6B-D5A2-D5B9F7404963}"/>
                  </a:ext>
                </a:extLst>
              </p:cNvPr>
              <p:cNvSpPr txBox="1"/>
              <p:nvPr/>
            </p:nvSpPr>
            <p:spPr>
              <a:xfrm>
                <a:off x="7892246" y="6070743"/>
                <a:ext cx="29652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related to deformation, </a:t>
                </a:r>
              </a:p>
              <a:p>
                <a:r>
                  <a:rPr lang="en-US" altLang="zh-CN" dirty="0"/>
                  <a:t>But it contains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rotation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4346FE-E348-9C6B-D5A2-D5B9F7404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46" y="6070743"/>
                <a:ext cx="2965299" cy="646331"/>
              </a:xfrm>
              <a:prstGeom prst="rect">
                <a:avLst/>
              </a:prstGeom>
              <a:blipFill>
                <a:blip r:embed="rId10"/>
                <a:stretch>
                  <a:fillRect l="-1852" t="-5660" r="-6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1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33513E-AC8C-4211-8D8D-85A9EF14DC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/>
                  <a:t>Ideally, we need a tensor to describe shape deformation only. Recall that SVD gives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, where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 are relevant to deformation.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So we get rid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/>
                  <a:t>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Strain:  Descriptor of severity of deformation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928" t="-182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3D07AB5-F3B8-B65A-CB85-140E024E79A3}"/>
              </a:ext>
            </a:extLst>
          </p:cNvPr>
          <p:cNvSpPr/>
          <p:nvPr/>
        </p:nvSpPr>
        <p:spPr>
          <a:xfrm>
            <a:off x="1428110" y="2971802"/>
            <a:ext cx="739739" cy="688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A59EE251-C00C-DD81-5A78-51EE6EA9EC63}"/>
                  </a:ext>
                </a:extLst>
              </p:cNvPr>
              <p:cNvSpPr/>
              <p:nvPr/>
            </p:nvSpPr>
            <p:spPr>
              <a:xfrm>
                <a:off x="2769743" y="3028952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A59EE251-C00C-DD81-5A78-51EE6EA9E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43" y="3028952"/>
                <a:ext cx="1103617" cy="574068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FDFC0BD8-A583-1973-A2D6-2B9A3511A393}"/>
              </a:ext>
            </a:extLst>
          </p:cNvPr>
          <p:cNvSpPr/>
          <p:nvPr/>
        </p:nvSpPr>
        <p:spPr>
          <a:xfrm rot="2669341">
            <a:off x="4486555" y="2953317"/>
            <a:ext cx="739739" cy="683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CBFBD71C-95F8-2B7F-E290-F301A13CFE75}"/>
                  </a:ext>
                </a:extLst>
              </p:cNvPr>
              <p:cNvSpPr/>
              <p:nvPr/>
            </p:nvSpPr>
            <p:spPr>
              <a:xfrm>
                <a:off x="5788633" y="3027242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CBFBD71C-95F8-2B7F-E290-F301A13CF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33" y="3027242"/>
                <a:ext cx="1103617" cy="574068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菱形 17">
            <a:extLst>
              <a:ext uri="{FF2B5EF4-FFF2-40B4-BE49-F238E27FC236}">
                <a16:creationId xmlns:a16="http://schemas.microsoft.com/office/drawing/2014/main" id="{F90265CE-72B8-0F97-E21C-1F84218BE7F5}"/>
              </a:ext>
            </a:extLst>
          </p:cNvPr>
          <p:cNvSpPr/>
          <p:nvPr/>
        </p:nvSpPr>
        <p:spPr>
          <a:xfrm>
            <a:off x="7305440" y="2811116"/>
            <a:ext cx="479119" cy="100632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5DC1B81A-1146-7AD0-1688-940E714F77BF}"/>
                  </a:ext>
                </a:extLst>
              </p:cNvPr>
              <p:cNvSpPr/>
              <p:nvPr/>
            </p:nvSpPr>
            <p:spPr>
              <a:xfrm>
                <a:off x="8293817" y="3035806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5DC1B81A-1146-7AD0-1688-940E714F7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817" y="3035806"/>
                <a:ext cx="1103617" cy="574068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菱形 19">
            <a:extLst>
              <a:ext uri="{FF2B5EF4-FFF2-40B4-BE49-F238E27FC236}">
                <a16:creationId xmlns:a16="http://schemas.microsoft.com/office/drawing/2014/main" id="{E2971DAF-6A7B-C74E-3AEF-74D3F8C2E738}"/>
              </a:ext>
            </a:extLst>
          </p:cNvPr>
          <p:cNvSpPr/>
          <p:nvPr/>
        </p:nvSpPr>
        <p:spPr>
          <a:xfrm rot="17850332">
            <a:off x="9956003" y="2811116"/>
            <a:ext cx="479119" cy="100632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5BC45F4-34B6-0F55-A9F7-7A25828E7035}"/>
              </a:ext>
            </a:extLst>
          </p:cNvPr>
          <p:cNvSpPr/>
          <p:nvPr/>
        </p:nvSpPr>
        <p:spPr>
          <a:xfrm>
            <a:off x="1208843" y="2735492"/>
            <a:ext cx="6922642" cy="1284276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B08515-3F88-4FB1-DB2A-05EA2CEC6DC4}"/>
              </a:ext>
            </a:extLst>
          </p:cNvPr>
          <p:cNvSpPr txBox="1"/>
          <p:nvPr/>
        </p:nvSpPr>
        <p:spPr>
          <a:xfrm>
            <a:off x="8736508" y="463224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Green strain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temporal integration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pPr lvl="1"/>
            <a:r>
              <a:rPr lang="en-US" altLang="zh-CN" dirty="0" err="1"/>
              <a:t>Symplectic</a:t>
            </a:r>
            <a:endParaRPr lang="en-US" altLang="zh-CN" dirty="0"/>
          </a:p>
          <a:p>
            <a:r>
              <a:rPr lang="en-US" altLang="zh-CN" dirty="0"/>
              <a:t>The spatial integration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1681780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C4BCFE-46A0-447E-B75A-A2986E94933C}"/>
              </a:ext>
            </a:extLst>
          </p:cNvPr>
          <p:cNvCxnSpPr/>
          <p:nvPr/>
        </p:nvCxnSpPr>
        <p:spPr>
          <a:xfrm>
            <a:off x="9022080" y="270662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947FBF-8DB7-4725-8A0B-7F6B6760F903}"/>
              </a:ext>
            </a:extLst>
          </p:cNvPr>
          <p:cNvCxnSpPr>
            <a:cxnSpLocks/>
          </p:cNvCxnSpPr>
          <p:nvPr/>
        </p:nvCxnSpPr>
        <p:spPr>
          <a:xfrm>
            <a:off x="11353800" y="151180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FC8EFB9-51DE-4BE0-AFC8-C49D1CB55431}"/>
              </a:ext>
            </a:extLst>
          </p:cNvPr>
          <p:cNvSpPr/>
          <p:nvPr/>
        </p:nvSpPr>
        <p:spPr>
          <a:xfrm>
            <a:off x="10183368" y="213252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66A3EB-FA52-42EB-A5FB-405AE335A6C5}"/>
              </a:ext>
            </a:extLst>
          </p:cNvPr>
          <p:cNvSpPr txBox="1"/>
          <p:nvPr/>
        </p:nvSpPr>
        <p:spPr>
          <a:xfrm>
            <a:off x="9832743" y="27422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8A19D-9744-4522-8A40-81BD6603B129}"/>
              </a:ext>
            </a:extLst>
          </p:cNvPr>
          <p:cNvSpPr txBox="1"/>
          <p:nvPr/>
        </p:nvSpPr>
        <p:spPr>
          <a:xfrm>
            <a:off x="11376133" y="2733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MR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2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AD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𝑑𝑡</m:t>
                        </m:r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3FFACDC-F9A1-444D-95F1-37EF7A289F9D}"/>
              </a:ext>
            </a:extLst>
          </p:cNvPr>
          <p:cNvSpPr txBox="1"/>
          <p:nvPr/>
        </p:nvSpPr>
        <p:spPr>
          <a:xfrm>
            <a:off x="5100452" y="40494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Midpoint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04A60C-67C2-4BF0-9FBD-C806FFCD2582}"/>
              </a:ext>
            </a:extLst>
          </p:cNvPr>
          <p:cNvSpPr/>
          <p:nvPr/>
        </p:nvSpPr>
        <p:spPr>
          <a:xfrm>
            <a:off x="8034528" y="5437632"/>
            <a:ext cx="902208" cy="54864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11703B0-60A9-4DE6-BC80-4804573F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28" y="3780669"/>
            <a:ext cx="4822160" cy="24684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A9F5B4-4CD5-49B5-A4F7-E14A9BA92A1C}"/>
              </a:ext>
            </a:extLst>
          </p:cNvPr>
          <p:cNvCxnSpPr/>
          <p:nvPr/>
        </p:nvCxnSpPr>
        <p:spPr>
          <a:xfrm>
            <a:off x="9009888" y="255467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868CD7-D5DE-4CF3-B42A-2635DE7AA928}"/>
              </a:ext>
            </a:extLst>
          </p:cNvPr>
          <p:cNvCxnSpPr>
            <a:cxnSpLocks/>
          </p:cNvCxnSpPr>
          <p:nvPr/>
        </p:nvCxnSpPr>
        <p:spPr>
          <a:xfrm>
            <a:off x="11341608" y="135985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0757743-9E11-4638-9A1B-88F8FB1768E0}"/>
              </a:ext>
            </a:extLst>
          </p:cNvPr>
          <p:cNvSpPr/>
          <p:nvPr/>
        </p:nvSpPr>
        <p:spPr>
          <a:xfrm>
            <a:off x="10171176" y="198057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70E6E-A53D-4C33-AED9-33DBB9FB2644}"/>
              </a:ext>
            </a:extLst>
          </p:cNvPr>
          <p:cNvSpPr txBox="1"/>
          <p:nvPr/>
        </p:nvSpPr>
        <p:spPr>
          <a:xfrm>
            <a:off x="9820551" y="259030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11340-F5E9-4FF8-8FAA-BB3D7AAED230}"/>
              </a:ext>
            </a:extLst>
          </p:cNvPr>
          <p:cNvSpPr txBox="1"/>
          <p:nvPr/>
        </p:nvSpPr>
        <p:spPr>
          <a:xfrm>
            <a:off x="11363941" y="2581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2855B5-09BC-4171-A3DE-27D8CE59EC7E}"/>
              </a:ext>
            </a:extLst>
          </p:cNvPr>
          <p:cNvSpPr/>
          <p:nvPr/>
        </p:nvSpPr>
        <p:spPr>
          <a:xfrm>
            <a:off x="10167287" y="1655895"/>
            <a:ext cx="1198705" cy="18469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481B-C02C-469A-98D9-31E493AB3314}"/>
              </a:ext>
            </a:extLst>
          </p:cNvPr>
          <p:cNvSpPr txBox="1"/>
          <p:nvPr/>
        </p:nvSpPr>
        <p:spPr>
          <a:xfrm>
            <a:off x="838200" y="6243510"/>
            <a:ext cx="10991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Symplectic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Euler is as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fast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as forward Euler. It has been widely used in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accuracy centric applications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(astronomy simulation / molecular dynamics </a:t>
            </a:r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etc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990</Words>
  <Application>Microsoft Office PowerPoint</Application>
  <PresentationFormat>宽屏</PresentationFormat>
  <Paragraphs>159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廖 承业</cp:lastModifiedBy>
  <cp:revision>38</cp:revision>
  <dcterms:created xsi:type="dcterms:W3CDTF">2022-07-20T08:41:01Z</dcterms:created>
  <dcterms:modified xsi:type="dcterms:W3CDTF">2022-07-22T14:56:34Z</dcterms:modified>
</cp:coreProperties>
</file>