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414" r:id="rId4"/>
    <p:sldId id="413" r:id="rId5"/>
    <p:sldId id="473" r:id="rId6"/>
    <p:sldId id="474" r:id="rId7"/>
    <p:sldId id="486" r:id="rId8"/>
    <p:sldId id="485" r:id="rId9"/>
    <p:sldId id="480" r:id="rId10"/>
    <p:sldId id="481" r:id="rId11"/>
    <p:sldId id="482" r:id="rId12"/>
    <p:sldId id="483" r:id="rId13"/>
    <p:sldId id="484" r:id="rId14"/>
    <p:sldId id="442" r:id="rId15"/>
    <p:sldId id="487" r:id="rId16"/>
    <p:sldId id="488" r:id="rId17"/>
    <p:sldId id="489" r:id="rId18"/>
    <p:sldId id="490" r:id="rId19"/>
    <p:sldId id="491" r:id="rId20"/>
    <p:sldId id="492" r:id="rId21"/>
    <p:sldId id="493" r:id="rId22"/>
    <p:sldId id="494" r:id="rId23"/>
    <p:sldId id="495" r:id="rId24"/>
    <p:sldId id="27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A9D18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6642" autoAdjust="0"/>
  </p:normalViewPr>
  <p:slideViewPr>
    <p:cSldViewPr snapToGrid="0">
      <p:cViewPr>
        <p:scale>
          <a:sx n="66" d="100"/>
          <a:sy n="66" d="100"/>
        </p:scale>
        <p:origin x="-19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DC6A3-7C42-4479-866C-9B859DB0775B}" type="datetimeFigureOut">
              <a:rPr lang="zh-CN" altLang="en-US" smtClean="0"/>
              <a:t>2023/3/26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394F7-11F7-462F-BBE6-C6B05860DB22}" type="slidenum">
              <a:rPr lang="zh-CN" altLang="en-US" smtClean="0"/>
              <a:t>‹#›</a:t>
            </a:fld>
            <a:endParaRPr lang="zh-CN" altLang="en-US"/>
          </a:p>
        </p:txBody>
      </p:sp>
    </p:spTree>
    <p:extLst>
      <p:ext uri="{BB962C8B-B14F-4D97-AF65-F5344CB8AC3E}">
        <p14:creationId xmlns:p14="http://schemas.microsoft.com/office/powerpoint/2010/main" val="2947145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a:t>
            </a:fld>
            <a:endParaRPr lang="zh-CN" altLang="en-US"/>
          </a:p>
        </p:txBody>
      </p:sp>
    </p:spTree>
    <p:extLst>
      <p:ext uri="{BB962C8B-B14F-4D97-AF65-F5344CB8AC3E}">
        <p14:creationId xmlns:p14="http://schemas.microsoft.com/office/powerpoint/2010/main" val="186047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20</a:t>
            </a:fld>
            <a:endParaRPr lang="zh-CN" altLang="en-US"/>
          </a:p>
        </p:txBody>
      </p:sp>
    </p:spTree>
    <p:extLst>
      <p:ext uri="{BB962C8B-B14F-4D97-AF65-F5344CB8AC3E}">
        <p14:creationId xmlns:p14="http://schemas.microsoft.com/office/powerpoint/2010/main" val="58912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21</a:t>
            </a:fld>
            <a:endParaRPr lang="zh-CN" altLang="en-US"/>
          </a:p>
        </p:txBody>
      </p:sp>
    </p:spTree>
    <p:extLst>
      <p:ext uri="{BB962C8B-B14F-4D97-AF65-F5344CB8AC3E}">
        <p14:creationId xmlns:p14="http://schemas.microsoft.com/office/powerpoint/2010/main" val="156245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22</a:t>
            </a:fld>
            <a:endParaRPr lang="zh-CN" altLang="en-US"/>
          </a:p>
        </p:txBody>
      </p:sp>
    </p:spTree>
    <p:extLst>
      <p:ext uri="{BB962C8B-B14F-4D97-AF65-F5344CB8AC3E}">
        <p14:creationId xmlns:p14="http://schemas.microsoft.com/office/powerpoint/2010/main" val="223859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23</a:t>
            </a:fld>
            <a:endParaRPr lang="zh-CN" altLang="en-US"/>
          </a:p>
        </p:txBody>
      </p:sp>
    </p:spTree>
    <p:extLst>
      <p:ext uri="{BB962C8B-B14F-4D97-AF65-F5344CB8AC3E}">
        <p14:creationId xmlns:p14="http://schemas.microsoft.com/office/powerpoint/2010/main" val="121318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24</a:t>
            </a:fld>
            <a:endParaRPr lang="zh-CN" altLang="en-US"/>
          </a:p>
        </p:txBody>
      </p:sp>
    </p:spTree>
    <p:extLst>
      <p:ext uri="{BB962C8B-B14F-4D97-AF65-F5344CB8AC3E}">
        <p14:creationId xmlns:p14="http://schemas.microsoft.com/office/powerpoint/2010/main" val="3616578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a:t>
            </a:fld>
            <a:endParaRPr lang="zh-CN" altLang="en-US"/>
          </a:p>
        </p:txBody>
      </p:sp>
    </p:spTree>
    <p:extLst>
      <p:ext uri="{BB962C8B-B14F-4D97-AF65-F5344CB8AC3E}">
        <p14:creationId xmlns:p14="http://schemas.microsoft.com/office/powerpoint/2010/main" val="181728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3</a:t>
            </a:fld>
            <a:endParaRPr lang="zh-CN" altLang="en-US"/>
          </a:p>
        </p:txBody>
      </p:sp>
    </p:spTree>
    <p:extLst>
      <p:ext uri="{BB962C8B-B14F-4D97-AF65-F5344CB8AC3E}">
        <p14:creationId xmlns:p14="http://schemas.microsoft.com/office/powerpoint/2010/main" val="111942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4</a:t>
            </a:fld>
            <a:endParaRPr lang="zh-CN" altLang="en-US"/>
          </a:p>
        </p:txBody>
      </p:sp>
    </p:spTree>
    <p:extLst>
      <p:ext uri="{BB962C8B-B14F-4D97-AF65-F5344CB8AC3E}">
        <p14:creationId xmlns:p14="http://schemas.microsoft.com/office/powerpoint/2010/main" val="76266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6</a:t>
            </a:fld>
            <a:endParaRPr lang="zh-CN" altLang="en-US"/>
          </a:p>
        </p:txBody>
      </p:sp>
    </p:spTree>
    <p:extLst>
      <p:ext uri="{BB962C8B-B14F-4D97-AF65-F5344CB8AC3E}">
        <p14:creationId xmlns:p14="http://schemas.microsoft.com/office/powerpoint/2010/main" val="384713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15</a:t>
            </a:fld>
            <a:endParaRPr lang="zh-CN" altLang="en-US"/>
          </a:p>
        </p:txBody>
      </p:sp>
    </p:spTree>
    <p:extLst>
      <p:ext uri="{BB962C8B-B14F-4D97-AF65-F5344CB8AC3E}">
        <p14:creationId xmlns:p14="http://schemas.microsoft.com/office/powerpoint/2010/main" val="303023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17</a:t>
            </a:fld>
            <a:endParaRPr lang="zh-CN" altLang="en-US"/>
          </a:p>
        </p:txBody>
      </p:sp>
    </p:spTree>
    <p:extLst>
      <p:ext uri="{BB962C8B-B14F-4D97-AF65-F5344CB8AC3E}">
        <p14:creationId xmlns:p14="http://schemas.microsoft.com/office/powerpoint/2010/main" val="174899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18</a:t>
            </a:fld>
            <a:endParaRPr lang="zh-CN" altLang="en-US"/>
          </a:p>
        </p:txBody>
      </p:sp>
    </p:spTree>
    <p:extLst>
      <p:ext uri="{BB962C8B-B14F-4D97-AF65-F5344CB8AC3E}">
        <p14:creationId xmlns:p14="http://schemas.microsoft.com/office/powerpoint/2010/main" val="1853417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19</a:t>
            </a:fld>
            <a:endParaRPr lang="zh-CN" altLang="en-US"/>
          </a:p>
        </p:txBody>
      </p:sp>
    </p:spTree>
    <p:extLst>
      <p:ext uri="{BB962C8B-B14F-4D97-AF65-F5344CB8AC3E}">
        <p14:creationId xmlns:p14="http://schemas.microsoft.com/office/powerpoint/2010/main" val="370323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6AE79-99E6-4F29-8B80-CBE4A415C2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573398-DB23-4B23-A258-85D6E07AE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9ECBE1-8BDD-44BC-825E-094C3711AC61}"/>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6FC63313-EDFC-4336-8E45-C8A588CC4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556D02-E68D-41CA-8C0A-9F8E2C78716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46645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C3D60-F185-4661-84B5-B4E92A7A1F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18D78A-ED14-4B7E-B9EB-B01BB2ED3C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D2250-63ED-493F-94C0-AD5366B52494}"/>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C766A323-E299-4579-AE79-FF548F6AB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4ECC7-037E-4A23-B507-C5C3AE7214D8}"/>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240187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D0D223-7434-4F6A-87E5-E1BBA52B0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28ED22-F41E-42D1-8895-44813497D7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8F0C4A-2E95-450F-9A4C-7CA91371D20E}"/>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B9271838-437A-486D-A6AC-9EC61CDCF4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2E0DE2-0619-4144-8636-2CBFDD6D7C05}"/>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83599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DDBC-2F03-4B28-BF08-EFBBA575E2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FB3D87-66B8-43BD-96BB-CA5ADB2374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D3B5E-13C2-4FE2-9E18-10C5E2035F99}"/>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88F8CFCE-C4D6-440E-8AA3-DB587C8F1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E8224-BB25-42F8-B705-929C3AE9A0A4}"/>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9171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EA597-2567-4F4D-A1FE-845A0A8429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5F106C-2793-4705-8CC9-2FC72F5C2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2B5E08-A30B-44D5-962E-623D5C05D8D9}"/>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75B392D4-E937-492D-AD40-AE6D224FA9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B9C6D-B2C7-4929-8483-D9501AB43B1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337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0397F-6EFB-490E-8070-345233CFC5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430165-D298-4541-8261-E1D5F31686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590495-4D80-4195-9C2D-80FC7D872A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34216E-B59E-4AD6-BA71-1308891CEC9E}"/>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08239459-0254-45E3-8D95-70A55CD30A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7100DF-BD82-4FC1-AF52-12A81C98F043}"/>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199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44A86-B844-4CCF-B98E-DF667B5204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D147-E161-4F7F-97A8-AF33713D8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21072E-9469-4396-9CEE-5839ED0750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6C3BE9-F9C7-448B-9FA1-BE7BF984F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7D839B-E1B0-4CEA-B2B9-38D7080CAD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89633-DE93-49D1-9FA2-70120A5DADB1}"/>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8" name="页脚占位符 7">
            <a:extLst>
              <a:ext uri="{FF2B5EF4-FFF2-40B4-BE49-F238E27FC236}">
                <a16:creationId xmlns:a16="http://schemas.microsoft.com/office/drawing/2014/main" id="{6E164B4D-2BC5-41C9-8C05-7443CACAFD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BD2A27-9AFE-4BBA-B1A6-3AE19C58A75B}"/>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9698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86295-CD35-4149-A4C2-370D1A769C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37CAD6-509B-4B22-A315-E28C8C9749CA}"/>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4" name="页脚占位符 3">
            <a:extLst>
              <a:ext uri="{FF2B5EF4-FFF2-40B4-BE49-F238E27FC236}">
                <a16:creationId xmlns:a16="http://schemas.microsoft.com/office/drawing/2014/main" id="{2DFA812D-9107-48B4-A3F1-7A4AF8A155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D21208-98F0-419D-811B-2B91C020B72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045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FA199-4B7E-40C4-9023-C14F73DCEE37}"/>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3" name="页脚占位符 2">
            <a:extLst>
              <a:ext uri="{FF2B5EF4-FFF2-40B4-BE49-F238E27FC236}">
                <a16:creationId xmlns:a16="http://schemas.microsoft.com/office/drawing/2014/main" id="{96AEA4FA-4023-449F-936A-51B76DC630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B702AF-7A41-4DFD-89AD-2B5F07CCC6E9}"/>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63739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CA4D-40F0-4FF7-82F5-4797A75884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4A6572-4195-4909-B1ED-F7155E9E2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F25AB8-6E90-4D5B-94FF-607DB10E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8C13B4-76ED-4235-B367-652E4EA0CC03}"/>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F2161422-A1F4-4C75-892B-73DC15D145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6D969-FD9B-41B1-8B82-D7CF41A00511}"/>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6079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94B2A-1448-4E5B-B4A6-1BC9C31A3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7734B8-9291-4D2D-8D8B-BD41861CA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B9EDF7-0A02-4016-974A-E4B9ACCD0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0F6F7F-CE3B-4CE4-8F7E-3BD557A34AA6}"/>
              </a:ext>
            </a:extLst>
          </p:cNvPr>
          <p:cNvSpPr>
            <a:spLocks noGrp="1"/>
          </p:cNvSpPr>
          <p:nvPr>
            <p:ph type="dt" sz="half" idx="10"/>
          </p:nvPr>
        </p:nvSpPr>
        <p:spPr/>
        <p:txBody>
          <a:bodyPr/>
          <a:lstStyle/>
          <a:p>
            <a:fld id="{33791A2C-FC72-48B7-BD31-E3696B249E7F}" type="datetimeFigureOut">
              <a:rPr lang="zh-CN" altLang="en-US" smtClean="0"/>
              <a:t>2023/3/26</a:t>
            </a:fld>
            <a:endParaRPr lang="zh-CN" altLang="en-US"/>
          </a:p>
        </p:txBody>
      </p:sp>
      <p:sp>
        <p:nvSpPr>
          <p:cNvPr id="6" name="页脚占位符 5">
            <a:extLst>
              <a:ext uri="{FF2B5EF4-FFF2-40B4-BE49-F238E27FC236}">
                <a16:creationId xmlns:a16="http://schemas.microsoft.com/office/drawing/2014/main" id="{03C14041-9C44-4EEC-BBBB-7093A8215E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BC358-CE39-4B81-BD72-262A2931BE0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57285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2FAD4D-E0A7-4E9B-9A6B-FF7EE1B8E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A7E54F-71D9-4544-AE73-4ADF9BE75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C4A20D-C903-468A-AC76-AB52884EA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91A2C-FC72-48B7-BD31-E3696B249E7F}" type="datetimeFigureOut">
              <a:rPr lang="zh-CN" altLang="en-US" smtClean="0"/>
              <a:t>2023/3/26</a:t>
            </a:fld>
            <a:endParaRPr lang="zh-CN" altLang="en-US"/>
          </a:p>
        </p:txBody>
      </p:sp>
      <p:sp>
        <p:nvSpPr>
          <p:cNvPr id="5" name="页脚占位符 4">
            <a:extLst>
              <a:ext uri="{FF2B5EF4-FFF2-40B4-BE49-F238E27FC236}">
                <a16:creationId xmlns:a16="http://schemas.microsoft.com/office/drawing/2014/main" id="{CE632AA7-B28D-4936-BF16-9611EC690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817E91-5557-4FB9-99B5-7AE193C5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73399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ox2d.org/documentation/md__d_1__git_hub_box2d_docs_collision.html" TargetMode="External"/><Relationship Id="rId7" Type="http://schemas.openxmlformats.org/officeDocument/2006/relationships/hyperlink" Target="https://github.com/LILKOTYO/Lab-Presentation/tree/master/20220725_Spatial_and_Temporal_Discretiz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bilibili.com/video/BV12Q4y1S73g?p=7" TargetMode="External"/><Relationship Id="rId5" Type="http://schemas.openxmlformats.org/officeDocument/2006/relationships/hyperlink" Target="https://github.com/taichiCourse01/taichiCourse01" TargetMode="External"/><Relationship Id="rId4" Type="http://schemas.openxmlformats.org/officeDocument/2006/relationships/hyperlink" Target="http://www.tkim.graphics/DYNAMIC_DEFORMABLES/DynamicDeformables.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C98BE66B-7283-9C2B-965D-66B69007BDE9}"/>
              </a:ext>
            </a:extLst>
          </p:cNvPr>
          <p:cNvPicPr>
            <a:picLocks noChangeAspect="1"/>
          </p:cNvPicPr>
          <p:nvPr/>
        </p:nvPicPr>
        <p:blipFill rotWithShape="1">
          <a:blip r:embed="rId3">
            <a:extLst>
              <a:ext uri="{28A0092B-C50C-407E-A947-70E740481C1C}">
                <a14:useLocalDpi xmlns:a14="http://schemas.microsoft.com/office/drawing/2010/main" val="0"/>
              </a:ext>
            </a:extLst>
          </a:blip>
          <a:srcRect l="32191"/>
          <a:stretch/>
        </p:blipFill>
        <p:spPr>
          <a:xfrm>
            <a:off x="3924727" y="2100316"/>
            <a:ext cx="8267269" cy="2657367"/>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9200090-D218-41CE-A76C-000BACE28C8C}"/>
              </a:ext>
            </a:extLst>
          </p:cNvPr>
          <p:cNvSpPr>
            <a:spLocks noGrp="1"/>
          </p:cNvSpPr>
          <p:nvPr>
            <p:ph type="ctrTitle"/>
          </p:nvPr>
        </p:nvSpPr>
        <p:spPr>
          <a:xfrm>
            <a:off x="477981" y="1122363"/>
            <a:ext cx="4023360" cy="3204134"/>
          </a:xfrm>
        </p:spPr>
        <p:txBody>
          <a:bodyPr anchor="b">
            <a:normAutofit/>
          </a:bodyPr>
          <a:lstStyle/>
          <a:p>
            <a:pPr algn="l"/>
            <a:r>
              <a:rPr lang="en-US" altLang="zh-CN" sz="4800" b="1" dirty="0"/>
              <a:t>Collision</a:t>
            </a:r>
            <a:br>
              <a:rPr lang="en-US" altLang="zh-CN" sz="4800" b="1" dirty="0"/>
            </a:br>
            <a:r>
              <a:rPr lang="en-US" altLang="zh-CN" sz="4800" b="1" dirty="0"/>
              <a:t>Detection</a:t>
            </a:r>
            <a:endParaRPr lang="zh-CN" altLang="en-US" sz="4800" b="1" dirty="0"/>
          </a:p>
        </p:txBody>
      </p:sp>
      <p:sp>
        <p:nvSpPr>
          <p:cNvPr id="3" name="副标题 2">
            <a:extLst>
              <a:ext uri="{FF2B5EF4-FFF2-40B4-BE49-F238E27FC236}">
                <a16:creationId xmlns:a16="http://schemas.microsoft.com/office/drawing/2014/main" id="{0385E56C-A8A0-43F1-A9D8-480351185375}"/>
              </a:ext>
            </a:extLst>
          </p:cNvPr>
          <p:cNvSpPr>
            <a:spLocks noGrp="1"/>
          </p:cNvSpPr>
          <p:nvPr>
            <p:ph type="subTitle" idx="1"/>
          </p:nvPr>
        </p:nvSpPr>
        <p:spPr>
          <a:xfrm>
            <a:off x="477979" y="4872922"/>
            <a:ext cx="4298415" cy="1208141"/>
          </a:xfrm>
        </p:spPr>
        <p:txBody>
          <a:bodyPr>
            <a:normAutofit/>
          </a:bodyPr>
          <a:lstStyle/>
          <a:p>
            <a:pPr algn="l"/>
            <a:r>
              <a:rPr lang="en-US" altLang="zh-CN" sz="2000" b="1" dirty="0"/>
              <a:t>Broad-Phase and Narrow-Phase</a:t>
            </a:r>
            <a:endParaRPr lang="zh-CN" altLang="en-US" sz="2000" b="1"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8409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10</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49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11</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101">
            <a:extLst>
              <a:ext uri="{FF2B5EF4-FFF2-40B4-BE49-F238E27FC236}">
                <a16:creationId xmlns:a16="http://schemas.microsoft.com/office/drawing/2014/main" id="{371FFBD7-6518-CF74-61B9-BC862455AF27}"/>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32149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12</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1">
            <a:extLst>
              <a:ext uri="{FF2B5EF4-FFF2-40B4-BE49-F238E27FC236}">
                <a16:creationId xmlns:a16="http://schemas.microsoft.com/office/drawing/2014/main" id="{3734DCFA-C106-DF7F-D834-23FF170A3342}"/>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68282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a:extLst>
              <a:ext uri="{FF2B5EF4-FFF2-40B4-BE49-F238E27FC236}">
                <a16:creationId xmlns:a16="http://schemas.microsoft.com/office/drawing/2014/main" id="{4E0A7EF4-9BEA-E3D8-837D-E469E42DDD73}"/>
              </a:ext>
            </a:extLst>
          </p:cNvPr>
          <p:cNvSpPr/>
          <p:nvPr/>
        </p:nvSpPr>
        <p:spPr>
          <a:xfrm>
            <a:off x="5054885" y="1828800"/>
            <a:ext cx="3878735" cy="4582274"/>
          </a:xfrm>
          <a:custGeom>
            <a:avLst/>
            <a:gdLst>
              <a:gd name="connsiteX0" fmla="*/ 2907587 w 3878735"/>
              <a:gd name="connsiteY0" fmla="*/ 51371 h 4582274"/>
              <a:gd name="connsiteX1" fmla="*/ 2907587 w 3878735"/>
              <a:gd name="connsiteY1" fmla="*/ 51371 h 4582274"/>
              <a:gd name="connsiteX2" fmla="*/ 2691830 w 3878735"/>
              <a:gd name="connsiteY2" fmla="*/ 102742 h 4582274"/>
              <a:gd name="connsiteX3" fmla="*/ 2578814 w 3878735"/>
              <a:gd name="connsiteY3" fmla="*/ 123290 h 4582274"/>
              <a:gd name="connsiteX4" fmla="*/ 2476072 w 3878735"/>
              <a:gd name="connsiteY4" fmla="*/ 154112 h 4582274"/>
              <a:gd name="connsiteX5" fmla="*/ 2363057 w 3878735"/>
              <a:gd name="connsiteY5" fmla="*/ 164387 h 4582274"/>
              <a:gd name="connsiteX6" fmla="*/ 2054832 w 3878735"/>
              <a:gd name="connsiteY6" fmla="*/ 256854 h 4582274"/>
              <a:gd name="connsiteX7" fmla="*/ 1777430 w 3878735"/>
              <a:gd name="connsiteY7" fmla="*/ 318499 h 4582274"/>
              <a:gd name="connsiteX8" fmla="*/ 1623317 w 3878735"/>
              <a:gd name="connsiteY8" fmla="*/ 369870 h 4582274"/>
              <a:gd name="connsiteX9" fmla="*/ 1438382 w 3878735"/>
              <a:gd name="connsiteY9" fmla="*/ 421240 h 4582274"/>
              <a:gd name="connsiteX10" fmla="*/ 1171254 w 3878735"/>
              <a:gd name="connsiteY10" fmla="*/ 544530 h 4582274"/>
              <a:gd name="connsiteX11" fmla="*/ 1027416 w 3878735"/>
              <a:gd name="connsiteY11" fmla="*/ 626724 h 4582274"/>
              <a:gd name="connsiteX12" fmla="*/ 965771 w 3878735"/>
              <a:gd name="connsiteY12" fmla="*/ 678094 h 4582274"/>
              <a:gd name="connsiteX13" fmla="*/ 893852 w 3878735"/>
              <a:gd name="connsiteY13" fmla="*/ 719191 h 4582274"/>
              <a:gd name="connsiteX14" fmla="*/ 832207 w 3878735"/>
              <a:gd name="connsiteY14" fmla="*/ 770562 h 4582274"/>
              <a:gd name="connsiteX15" fmla="*/ 791111 w 3878735"/>
              <a:gd name="connsiteY15" fmla="*/ 801384 h 4582274"/>
              <a:gd name="connsiteX16" fmla="*/ 729466 w 3878735"/>
              <a:gd name="connsiteY16" fmla="*/ 893852 h 4582274"/>
              <a:gd name="connsiteX17" fmla="*/ 688369 w 3878735"/>
              <a:gd name="connsiteY17" fmla="*/ 945222 h 4582274"/>
              <a:gd name="connsiteX18" fmla="*/ 636998 w 3878735"/>
              <a:gd name="connsiteY18" fmla="*/ 1047964 h 4582274"/>
              <a:gd name="connsiteX19" fmla="*/ 626724 w 3878735"/>
              <a:gd name="connsiteY19" fmla="*/ 1078787 h 4582274"/>
              <a:gd name="connsiteX20" fmla="*/ 606176 w 3878735"/>
              <a:gd name="connsiteY20" fmla="*/ 1109609 h 4582274"/>
              <a:gd name="connsiteX21" fmla="*/ 575353 w 3878735"/>
              <a:gd name="connsiteY21" fmla="*/ 1160980 h 4582274"/>
              <a:gd name="connsiteX22" fmla="*/ 565079 w 3878735"/>
              <a:gd name="connsiteY22" fmla="*/ 1191802 h 4582274"/>
              <a:gd name="connsiteX23" fmla="*/ 544531 w 3878735"/>
              <a:gd name="connsiteY23" fmla="*/ 1222625 h 4582274"/>
              <a:gd name="connsiteX24" fmla="*/ 503434 w 3878735"/>
              <a:gd name="connsiteY24" fmla="*/ 1366463 h 4582274"/>
              <a:gd name="connsiteX25" fmla="*/ 482886 w 3878735"/>
              <a:gd name="connsiteY25" fmla="*/ 1582220 h 4582274"/>
              <a:gd name="connsiteX26" fmla="*/ 410967 w 3878735"/>
              <a:gd name="connsiteY26" fmla="*/ 1756881 h 4582274"/>
              <a:gd name="connsiteX27" fmla="*/ 359596 w 3878735"/>
              <a:gd name="connsiteY27" fmla="*/ 1849348 h 4582274"/>
              <a:gd name="connsiteX28" fmla="*/ 308225 w 3878735"/>
              <a:gd name="connsiteY28" fmla="*/ 1962364 h 4582274"/>
              <a:gd name="connsiteX29" fmla="*/ 205484 w 3878735"/>
              <a:gd name="connsiteY29" fmla="*/ 2147299 h 4582274"/>
              <a:gd name="connsiteX30" fmla="*/ 133564 w 3878735"/>
              <a:gd name="connsiteY30" fmla="*/ 2270589 h 4582274"/>
              <a:gd name="connsiteX31" fmla="*/ 82194 w 3878735"/>
              <a:gd name="connsiteY31" fmla="*/ 2414427 h 4582274"/>
              <a:gd name="connsiteX32" fmla="*/ 51371 w 3878735"/>
              <a:gd name="connsiteY32" fmla="*/ 2476072 h 4582274"/>
              <a:gd name="connsiteX33" fmla="*/ 20549 w 3878735"/>
              <a:gd name="connsiteY33" fmla="*/ 2619910 h 4582274"/>
              <a:gd name="connsiteX34" fmla="*/ 0 w 3878735"/>
              <a:gd name="connsiteY34" fmla="*/ 2681555 h 4582274"/>
              <a:gd name="connsiteX35" fmla="*/ 20549 w 3878735"/>
              <a:gd name="connsiteY35" fmla="*/ 2917861 h 4582274"/>
              <a:gd name="connsiteX36" fmla="*/ 30823 w 3878735"/>
              <a:gd name="connsiteY36" fmla="*/ 3082247 h 4582274"/>
              <a:gd name="connsiteX37" fmla="*/ 41097 w 3878735"/>
              <a:gd name="connsiteY37" fmla="*/ 3123344 h 4582274"/>
              <a:gd name="connsiteX38" fmla="*/ 71919 w 3878735"/>
              <a:gd name="connsiteY38" fmla="*/ 3205537 h 4582274"/>
              <a:gd name="connsiteX39" fmla="*/ 92468 w 3878735"/>
              <a:gd name="connsiteY39" fmla="*/ 3236360 h 4582274"/>
              <a:gd name="connsiteX40" fmla="*/ 154113 w 3878735"/>
              <a:gd name="connsiteY40" fmla="*/ 3339101 h 4582274"/>
              <a:gd name="connsiteX41" fmla="*/ 205484 w 3878735"/>
              <a:gd name="connsiteY41" fmla="*/ 3390472 h 4582274"/>
              <a:gd name="connsiteX42" fmla="*/ 297951 w 3878735"/>
              <a:gd name="connsiteY42" fmla="*/ 3513762 h 4582274"/>
              <a:gd name="connsiteX43" fmla="*/ 318499 w 3878735"/>
              <a:gd name="connsiteY43" fmla="*/ 3729519 h 4582274"/>
              <a:gd name="connsiteX44" fmla="*/ 328773 w 3878735"/>
              <a:gd name="connsiteY44" fmla="*/ 3945276 h 4582274"/>
              <a:gd name="connsiteX45" fmla="*/ 339048 w 3878735"/>
              <a:gd name="connsiteY45" fmla="*/ 3976099 h 4582274"/>
              <a:gd name="connsiteX46" fmla="*/ 369870 w 3878735"/>
              <a:gd name="connsiteY46" fmla="*/ 4078840 h 4582274"/>
              <a:gd name="connsiteX47" fmla="*/ 421241 w 3878735"/>
              <a:gd name="connsiteY47" fmla="*/ 4253501 h 4582274"/>
              <a:gd name="connsiteX48" fmla="*/ 482886 w 3878735"/>
              <a:gd name="connsiteY48" fmla="*/ 4387065 h 4582274"/>
              <a:gd name="connsiteX49" fmla="*/ 503434 w 3878735"/>
              <a:gd name="connsiteY49" fmla="*/ 4438436 h 4582274"/>
              <a:gd name="connsiteX50" fmla="*/ 544531 w 3878735"/>
              <a:gd name="connsiteY50" fmla="*/ 4469258 h 4582274"/>
              <a:gd name="connsiteX51" fmla="*/ 678095 w 3878735"/>
              <a:gd name="connsiteY51" fmla="*/ 4510355 h 4582274"/>
              <a:gd name="connsiteX52" fmla="*/ 729466 w 3878735"/>
              <a:gd name="connsiteY52" fmla="*/ 4500081 h 4582274"/>
              <a:gd name="connsiteX53" fmla="*/ 821933 w 3878735"/>
              <a:gd name="connsiteY53" fmla="*/ 4438436 h 4582274"/>
              <a:gd name="connsiteX54" fmla="*/ 852755 w 3878735"/>
              <a:gd name="connsiteY54" fmla="*/ 4387065 h 4582274"/>
              <a:gd name="connsiteX55" fmla="*/ 873304 w 3878735"/>
              <a:gd name="connsiteY55" fmla="*/ 4335694 h 4582274"/>
              <a:gd name="connsiteX56" fmla="*/ 924675 w 3878735"/>
              <a:gd name="connsiteY56" fmla="*/ 4232953 h 4582274"/>
              <a:gd name="connsiteX57" fmla="*/ 965771 w 3878735"/>
              <a:gd name="connsiteY57" fmla="*/ 4161034 h 4582274"/>
              <a:gd name="connsiteX58" fmla="*/ 1027416 w 3878735"/>
              <a:gd name="connsiteY58" fmla="*/ 4027470 h 4582274"/>
              <a:gd name="connsiteX59" fmla="*/ 1089061 w 3878735"/>
              <a:gd name="connsiteY59" fmla="*/ 3904180 h 4582274"/>
              <a:gd name="connsiteX60" fmla="*/ 1130158 w 3878735"/>
              <a:gd name="connsiteY60" fmla="*/ 3842535 h 4582274"/>
              <a:gd name="connsiteX61" fmla="*/ 1304818 w 3878735"/>
              <a:gd name="connsiteY61" fmla="*/ 3750067 h 4582274"/>
              <a:gd name="connsiteX62" fmla="*/ 1500027 w 3878735"/>
              <a:gd name="connsiteY62" fmla="*/ 3729519 h 4582274"/>
              <a:gd name="connsiteX63" fmla="*/ 1941816 w 3878735"/>
              <a:gd name="connsiteY63" fmla="*/ 3750067 h 4582274"/>
              <a:gd name="connsiteX64" fmla="*/ 2157573 w 3878735"/>
              <a:gd name="connsiteY64" fmla="*/ 3791164 h 4582274"/>
              <a:gd name="connsiteX65" fmla="*/ 2178122 w 3878735"/>
              <a:gd name="connsiteY65" fmla="*/ 3811712 h 4582274"/>
              <a:gd name="connsiteX66" fmla="*/ 2219218 w 3878735"/>
              <a:gd name="connsiteY66" fmla="*/ 3842535 h 4582274"/>
              <a:gd name="connsiteX67" fmla="*/ 2250041 w 3878735"/>
              <a:gd name="connsiteY67" fmla="*/ 3893906 h 4582274"/>
              <a:gd name="connsiteX68" fmla="*/ 2291137 w 3878735"/>
              <a:gd name="connsiteY68" fmla="*/ 3976099 h 4582274"/>
              <a:gd name="connsiteX69" fmla="*/ 2311686 w 3878735"/>
              <a:gd name="connsiteY69" fmla="*/ 4017196 h 4582274"/>
              <a:gd name="connsiteX70" fmla="*/ 2321960 w 3878735"/>
              <a:gd name="connsiteY70" fmla="*/ 4078840 h 4582274"/>
              <a:gd name="connsiteX71" fmla="*/ 2332234 w 3878735"/>
              <a:gd name="connsiteY71" fmla="*/ 4356243 h 4582274"/>
              <a:gd name="connsiteX72" fmla="*/ 2486346 w 3878735"/>
              <a:gd name="connsiteY72" fmla="*/ 4520629 h 4582274"/>
              <a:gd name="connsiteX73" fmla="*/ 2599362 w 3878735"/>
              <a:gd name="connsiteY73" fmla="*/ 4561726 h 4582274"/>
              <a:gd name="connsiteX74" fmla="*/ 2753475 w 3878735"/>
              <a:gd name="connsiteY74" fmla="*/ 4582274 h 4582274"/>
              <a:gd name="connsiteX75" fmla="*/ 3246634 w 3878735"/>
              <a:gd name="connsiteY75" fmla="*/ 4572000 h 4582274"/>
              <a:gd name="connsiteX76" fmla="*/ 3277457 w 3878735"/>
              <a:gd name="connsiteY76" fmla="*/ 4561726 h 4582274"/>
              <a:gd name="connsiteX77" fmla="*/ 3400746 w 3878735"/>
              <a:gd name="connsiteY77" fmla="*/ 4458984 h 4582274"/>
              <a:gd name="connsiteX78" fmla="*/ 3513762 w 3878735"/>
              <a:gd name="connsiteY78" fmla="*/ 4376791 h 4582274"/>
              <a:gd name="connsiteX79" fmla="*/ 3565133 w 3878735"/>
              <a:gd name="connsiteY79" fmla="*/ 4345969 h 4582274"/>
              <a:gd name="connsiteX80" fmla="*/ 3606230 w 3878735"/>
              <a:gd name="connsiteY80" fmla="*/ 4325420 h 4582274"/>
              <a:gd name="connsiteX81" fmla="*/ 3647326 w 3878735"/>
              <a:gd name="connsiteY81" fmla="*/ 4232953 h 4582274"/>
              <a:gd name="connsiteX82" fmla="*/ 3616504 w 3878735"/>
              <a:gd name="connsiteY82" fmla="*/ 3986373 h 4582274"/>
              <a:gd name="connsiteX83" fmla="*/ 3606230 w 3878735"/>
              <a:gd name="connsiteY83" fmla="*/ 3914454 h 4582274"/>
              <a:gd name="connsiteX84" fmla="*/ 3585681 w 3878735"/>
              <a:gd name="connsiteY84" fmla="*/ 3852809 h 4582274"/>
              <a:gd name="connsiteX85" fmla="*/ 3575407 w 3878735"/>
              <a:gd name="connsiteY85" fmla="*/ 3739793 h 4582274"/>
              <a:gd name="connsiteX86" fmla="*/ 3565133 w 3878735"/>
              <a:gd name="connsiteY86" fmla="*/ 3698697 h 4582274"/>
              <a:gd name="connsiteX87" fmla="*/ 3554859 w 3878735"/>
              <a:gd name="connsiteY87" fmla="*/ 3493213 h 4582274"/>
              <a:gd name="connsiteX88" fmla="*/ 3493214 w 3878735"/>
              <a:gd name="connsiteY88" fmla="*/ 3174715 h 4582274"/>
              <a:gd name="connsiteX89" fmla="*/ 3472666 w 3878735"/>
              <a:gd name="connsiteY89" fmla="*/ 3082247 h 4582274"/>
              <a:gd name="connsiteX90" fmla="*/ 3452117 w 3878735"/>
              <a:gd name="connsiteY90" fmla="*/ 2938409 h 4582274"/>
              <a:gd name="connsiteX91" fmla="*/ 3400746 w 3878735"/>
              <a:gd name="connsiteY91" fmla="*/ 2763748 h 4582274"/>
              <a:gd name="connsiteX92" fmla="*/ 3380198 w 3878735"/>
              <a:gd name="connsiteY92" fmla="*/ 2681555 h 4582274"/>
              <a:gd name="connsiteX93" fmla="*/ 3349376 w 3878735"/>
              <a:gd name="connsiteY93" fmla="*/ 2609636 h 4582274"/>
              <a:gd name="connsiteX94" fmla="*/ 3339102 w 3878735"/>
              <a:gd name="connsiteY94" fmla="*/ 2568539 h 4582274"/>
              <a:gd name="connsiteX95" fmla="*/ 3308279 w 3878735"/>
              <a:gd name="connsiteY95" fmla="*/ 2496620 h 4582274"/>
              <a:gd name="connsiteX96" fmla="*/ 3277457 w 3878735"/>
              <a:gd name="connsiteY96" fmla="*/ 2373330 h 4582274"/>
              <a:gd name="connsiteX97" fmla="*/ 3328827 w 3878735"/>
              <a:gd name="connsiteY97" fmla="*/ 1797978 h 4582274"/>
              <a:gd name="connsiteX98" fmla="*/ 3411021 w 3878735"/>
              <a:gd name="connsiteY98" fmla="*/ 1623317 h 4582274"/>
              <a:gd name="connsiteX99" fmla="*/ 3482940 w 3878735"/>
              <a:gd name="connsiteY99" fmla="*/ 1438382 h 4582274"/>
              <a:gd name="connsiteX100" fmla="*/ 3554859 w 3878735"/>
              <a:gd name="connsiteY100" fmla="*/ 1232899 h 4582274"/>
              <a:gd name="connsiteX101" fmla="*/ 3688423 w 3878735"/>
              <a:gd name="connsiteY101" fmla="*/ 945222 h 4582274"/>
              <a:gd name="connsiteX102" fmla="*/ 3811713 w 3878735"/>
              <a:gd name="connsiteY102" fmla="*/ 688369 h 4582274"/>
              <a:gd name="connsiteX103" fmla="*/ 3842535 w 3878735"/>
              <a:gd name="connsiteY103" fmla="*/ 606175 h 4582274"/>
              <a:gd name="connsiteX104" fmla="*/ 3873358 w 3878735"/>
              <a:gd name="connsiteY104" fmla="*/ 421240 h 4582274"/>
              <a:gd name="connsiteX105" fmla="*/ 3811713 w 3878735"/>
              <a:gd name="connsiteY105" fmla="*/ 236306 h 4582274"/>
              <a:gd name="connsiteX106" fmla="*/ 3708971 w 3878735"/>
              <a:gd name="connsiteY106" fmla="*/ 123290 h 4582274"/>
              <a:gd name="connsiteX107" fmla="*/ 3626778 w 3878735"/>
              <a:gd name="connsiteY107" fmla="*/ 92467 h 4582274"/>
              <a:gd name="connsiteX108" fmla="*/ 3534311 w 3878735"/>
              <a:gd name="connsiteY108" fmla="*/ 71919 h 4582274"/>
              <a:gd name="connsiteX109" fmla="*/ 3421295 w 3878735"/>
              <a:gd name="connsiteY109" fmla="*/ 30822 h 4582274"/>
              <a:gd name="connsiteX110" fmla="*/ 3318553 w 3878735"/>
              <a:gd name="connsiteY110" fmla="*/ 20548 h 4582274"/>
              <a:gd name="connsiteX111" fmla="*/ 3184989 w 3878735"/>
              <a:gd name="connsiteY111" fmla="*/ 0 h 4582274"/>
              <a:gd name="connsiteX112" fmla="*/ 2958958 w 3878735"/>
              <a:gd name="connsiteY112" fmla="*/ 20548 h 4582274"/>
              <a:gd name="connsiteX113" fmla="*/ 2928135 w 3878735"/>
              <a:gd name="connsiteY113" fmla="*/ 30822 h 4582274"/>
              <a:gd name="connsiteX114" fmla="*/ 2907587 w 3878735"/>
              <a:gd name="connsiteY114" fmla="*/ 51371 h 45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878735" h="4582274">
                <a:moveTo>
                  <a:pt x="2907587" y="51371"/>
                </a:moveTo>
                <a:lnTo>
                  <a:pt x="2907587" y="51371"/>
                </a:lnTo>
                <a:cubicBezTo>
                  <a:pt x="2595163" y="108174"/>
                  <a:pt x="2984604" y="33033"/>
                  <a:pt x="2691830" y="102742"/>
                </a:cubicBezTo>
                <a:cubicBezTo>
                  <a:pt x="2654582" y="111611"/>
                  <a:pt x="2616062" y="114421"/>
                  <a:pt x="2578814" y="123290"/>
                </a:cubicBezTo>
                <a:cubicBezTo>
                  <a:pt x="2544031" y="131571"/>
                  <a:pt x="2511196" y="147422"/>
                  <a:pt x="2476072" y="154112"/>
                </a:cubicBezTo>
                <a:cubicBezTo>
                  <a:pt x="2438913" y="161190"/>
                  <a:pt x="2400729" y="160962"/>
                  <a:pt x="2363057" y="164387"/>
                </a:cubicBezTo>
                <a:cubicBezTo>
                  <a:pt x="2228602" y="209204"/>
                  <a:pt x="2192443" y="224745"/>
                  <a:pt x="2054832" y="256854"/>
                </a:cubicBezTo>
                <a:cubicBezTo>
                  <a:pt x="1913904" y="289737"/>
                  <a:pt x="1907293" y="280021"/>
                  <a:pt x="1777430" y="318499"/>
                </a:cubicBezTo>
                <a:cubicBezTo>
                  <a:pt x="1725511" y="333882"/>
                  <a:pt x="1675140" y="354166"/>
                  <a:pt x="1623317" y="369870"/>
                </a:cubicBezTo>
                <a:cubicBezTo>
                  <a:pt x="1562087" y="388424"/>
                  <a:pt x="1498886" y="400442"/>
                  <a:pt x="1438382" y="421240"/>
                </a:cubicBezTo>
                <a:cubicBezTo>
                  <a:pt x="1371483" y="444236"/>
                  <a:pt x="1236231" y="509542"/>
                  <a:pt x="1171254" y="544530"/>
                </a:cubicBezTo>
                <a:cubicBezTo>
                  <a:pt x="1122633" y="570711"/>
                  <a:pt x="1069839" y="591372"/>
                  <a:pt x="1027416" y="626724"/>
                </a:cubicBezTo>
                <a:cubicBezTo>
                  <a:pt x="1006868" y="643847"/>
                  <a:pt x="987763" y="662869"/>
                  <a:pt x="965771" y="678094"/>
                </a:cubicBezTo>
                <a:cubicBezTo>
                  <a:pt x="943069" y="693810"/>
                  <a:pt x="916553" y="703474"/>
                  <a:pt x="893852" y="719191"/>
                </a:cubicBezTo>
                <a:cubicBezTo>
                  <a:pt x="871860" y="734416"/>
                  <a:pt x="853094" y="753853"/>
                  <a:pt x="832207" y="770562"/>
                </a:cubicBezTo>
                <a:cubicBezTo>
                  <a:pt x="818836" y="781259"/>
                  <a:pt x="803219" y="789276"/>
                  <a:pt x="791111" y="801384"/>
                </a:cubicBezTo>
                <a:cubicBezTo>
                  <a:pt x="762715" y="829780"/>
                  <a:pt x="752295" y="861239"/>
                  <a:pt x="729466" y="893852"/>
                </a:cubicBezTo>
                <a:cubicBezTo>
                  <a:pt x="716891" y="911817"/>
                  <a:pt x="699651" y="926418"/>
                  <a:pt x="688369" y="945222"/>
                </a:cubicBezTo>
                <a:cubicBezTo>
                  <a:pt x="668669" y="978055"/>
                  <a:pt x="649106" y="1011639"/>
                  <a:pt x="636998" y="1047964"/>
                </a:cubicBezTo>
                <a:cubicBezTo>
                  <a:pt x="633573" y="1058238"/>
                  <a:pt x="631567" y="1069100"/>
                  <a:pt x="626724" y="1078787"/>
                </a:cubicBezTo>
                <a:cubicBezTo>
                  <a:pt x="621202" y="1089831"/>
                  <a:pt x="612720" y="1099138"/>
                  <a:pt x="606176" y="1109609"/>
                </a:cubicBezTo>
                <a:cubicBezTo>
                  <a:pt x="595592" y="1126543"/>
                  <a:pt x="584284" y="1143119"/>
                  <a:pt x="575353" y="1160980"/>
                </a:cubicBezTo>
                <a:cubicBezTo>
                  <a:pt x="570510" y="1170666"/>
                  <a:pt x="569922" y="1182116"/>
                  <a:pt x="565079" y="1191802"/>
                </a:cubicBezTo>
                <a:cubicBezTo>
                  <a:pt x="559557" y="1202847"/>
                  <a:pt x="549546" y="1211341"/>
                  <a:pt x="544531" y="1222625"/>
                </a:cubicBezTo>
                <a:cubicBezTo>
                  <a:pt x="527683" y="1260532"/>
                  <a:pt x="512765" y="1329139"/>
                  <a:pt x="503434" y="1366463"/>
                </a:cubicBezTo>
                <a:cubicBezTo>
                  <a:pt x="501842" y="1390343"/>
                  <a:pt x="497550" y="1530895"/>
                  <a:pt x="482886" y="1582220"/>
                </a:cubicBezTo>
                <a:cubicBezTo>
                  <a:pt x="471586" y="1621770"/>
                  <a:pt x="427790" y="1723235"/>
                  <a:pt x="410967" y="1756881"/>
                </a:cubicBezTo>
                <a:cubicBezTo>
                  <a:pt x="395199" y="1788418"/>
                  <a:pt x="375365" y="1817811"/>
                  <a:pt x="359596" y="1849348"/>
                </a:cubicBezTo>
                <a:cubicBezTo>
                  <a:pt x="341090" y="1886360"/>
                  <a:pt x="327236" y="1925609"/>
                  <a:pt x="308225" y="1962364"/>
                </a:cubicBezTo>
                <a:cubicBezTo>
                  <a:pt x="275827" y="2025000"/>
                  <a:pt x="237022" y="2084225"/>
                  <a:pt x="205484" y="2147299"/>
                </a:cubicBezTo>
                <a:cubicBezTo>
                  <a:pt x="163616" y="2231033"/>
                  <a:pt x="187405" y="2189829"/>
                  <a:pt x="133564" y="2270589"/>
                </a:cubicBezTo>
                <a:cubicBezTo>
                  <a:pt x="117986" y="2317323"/>
                  <a:pt x="101407" y="2369597"/>
                  <a:pt x="82194" y="2414427"/>
                </a:cubicBezTo>
                <a:cubicBezTo>
                  <a:pt x="73144" y="2435543"/>
                  <a:pt x="59618" y="2454630"/>
                  <a:pt x="51371" y="2476072"/>
                </a:cubicBezTo>
                <a:cubicBezTo>
                  <a:pt x="16435" y="2566906"/>
                  <a:pt x="41862" y="2527554"/>
                  <a:pt x="20549" y="2619910"/>
                </a:cubicBezTo>
                <a:cubicBezTo>
                  <a:pt x="15678" y="2641015"/>
                  <a:pt x="6850" y="2661007"/>
                  <a:pt x="0" y="2681555"/>
                </a:cubicBezTo>
                <a:cubicBezTo>
                  <a:pt x="6850" y="2760324"/>
                  <a:pt x="14485" y="2839028"/>
                  <a:pt x="20549" y="2917861"/>
                </a:cubicBezTo>
                <a:cubicBezTo>
                  <a:pt x="24760" y="2972602"/>
                  <a:pt x="25360" y="3027617"/>
                  <a:pt x="30823" y="3082247"/>
                </a:cubicBezTo>
                <a:cubicBezTo>
                  <a:pt x="32228" y="3096298"/>
                  <a:pt x="37218" y="3109767"/>
                  <a:pt x="41097" y="3123344"/>
                </a:cubicBezTo>
                <a:cubicBezTo>
                  <a:pt x="47024" y="3144090"/>
                  <a:pt x="64683" y="3191065"/>
                  <a:pt x="71919" y="3205537"/>
                </a:cubicBezTo>
                <a:cubicBezTo>
                  <a:pt x="77441" y="3216582"/>
                  <a:pt x="85996" y="3225844"/>
                  <a:pt x="92468" y="3236360"/>
                </a:cubicBezTo>
                <a:cubicBezTo>
                  <a:pt x="113400" y="3270374"/>
                  <a:pt x="125872" y="3310860"/>
                  <a:pt x="154113" y="3339101"/>
                </a:cubicBezTo>
                <a:cubicBezTo>
                  <a:pt x="171237" y="3356225"/>
                  <a:pt x="190616" y="3371357"/>
                  <a:pt x="205484" y="3390472"/>
                </a:cubicBezTo>
                <a:cubicBezTo>
                  <a:pt x="284984" y="3492686"/>
                  <a:pt x="255744" y="3450449"/>
                  <a:pt x="297951" y="3513762"/>
                </a:cubicBezTo>
                <a:cubicBezTo>
                  <a:pt x="306981" y="3595037"/>
                  <a:pt x="313359" y="3644711"/>
                  <a:pt x="318499" y="3729519"/>
                </a:cubicBezTo>
                <a:cubicBezTo>
                  <a:pt x="322855" y="3801388"/>
                  <a:pt x="322793" y="3873524"/>
                  <a:pt x="328773" y="3945276"/>
                </a:cubicBezTo>
                <a:cubicBezTo>
                  <a:pt x="329672" y="3956069"/>
                  <a:pt x="335863" y="3965748"/>
                  <a:pt x="339048" y="3976099"/>
                </a:cubicBezTo>
                <a:cubicBezTo>
                  <a:pt x="349563" y="4010273"/>
                  <a:pt x="360301" y="4044389"/>
                  <a:pt x="369870" y="4078840"/>
                </a:cubicBezTo>
                <a:cubicBezTo>
                  <a:pt x="417253" y="4249423"/>
                  <a:pt x="359680" y="4068818"/>
                  <a:pt x="421241" y="4253501"/>
                </a:cubicBezTo>
                <a:cubicBezTo>
                  <a:pt x="494609" y="4473606"/>
                  <a:pt x="412999" y="4261269"/>
                  <a:pt x="482886" y="4387065"/>
                </a:cubicBezTo>
                <a:cubicBezTo>
                  <a:pt x="491843" y="4403187"/>
                  <a:pt x="492368" y="4423682"/>
                  <a:pt x="503434" y="4438436"/>
                </a:cubicBezTo>
                <a:cubicBezTo>
                  <a:pt x="513708" y="4452135"/>
                  <a:pt x="529848" y="4460448"/>
                  <a:pt x="544531" y="4469258"/>
                </a:cubicBezTo>
                <a:cubicBezTo>
                  <a:pt x="609615" y="4508308"/>
                  <a:pt x="602640" y="4499576"/>
                  <a:pt x="678095" y="4510355"/>
                </a:cubicBezTo>
                <a:cubicBezTo>
                  <a:pt x="695219" y="4506930"/>
                  <a:pt x="713252" y="4506567"/>
                  <a:pt x="729466" y="4500081"/>
                </a:cubicBezTo>
                <a:cubicBezTo>
                  <a:pt x="757769" y="4488759"/>
                  <a:pt x="797231" y="4456962"/>
                  <a:pt x="821933" y="4438436"/>
                </a:cubicBezTo>
                <a:cubicBezTo>
                  <a:pt x="832207" y="4421312"/>
                  <a:pt x="843824" y="4404926"/>
                  <a:pt x="852755" y="4387065"/>
                </a:cubicBezTo>
                <a:cubicBezTo>
                  <a:pt x="861003" y="4370569"/>
                  <a:pt x="865505" y="4352407"/>
                  <a:pt x="873304" y="4335694"/>
                </a:cubicBezTo>
                <a:cubicBezTo>
                  <a:pt x="889496" y="4300997"/>
                  <a:pt x="907551" y="4267200"/>
                  <a:pt x="924675" y="4232953"/>
                </a:cubicBezTo>
                <a:cubicBezTo>
                  <a:pt x="950748" y="4180808"/>
                  <a:pt x="936725" y="4204603"/>
                  <a:pt x="965771" y="4161034"/>
                </a:cubicBezTo>
                <a:cubicBezTo>
                  <a:pt x="1005216" y="4042696"/>
                  <a:pt x="962613" y="4157074"/>
                  <a:pt x="1027416" y="4027470"/>
                </a:cubicBezTo>
                <a:cubicBezTo>
                  <a:pt x="1083353" y="3915598"/>
                  <a:pt x="1031615" y="3994453"/>
                  <a:pt x="1089061" y="3904180"/>
                </a:cubicBezTo>
                <a:cubicBezTo>
                  <a:pt x="1102320" y="3883345"/>
                  <a:pt x="1112695" y="3859998"/>
                  <a:pt x="1130158" y="3842535"/>
                </a:cubicBezTo>
                <a:cubicBezTo>
                  <a:pt x="1170071" y="3802622"/>
                  <a:pt x="1252375" y="3760917"/>
                  <a:pt x="1304818" y="3750067"/>
                </a:cubicBezTo>
                <a:cubicBezTo>
                  <a:pt x="1368890" y="3736811"/>
                  <a:pt x="1434957" y="3736368"/>
                  <a:pt x="1500027" y="3729519"/>
                </a:cubicBezTo>
                <a:cubicBezTo>
                  <a:pt x="1647290" y="3736368"/>
                  <a:pt x="1794768" y="3739564"/>
                  <a:pt x="1941816" y="3750067"/>
                </a:cubicBezTo>
                <a:cubicBezTo>
                  <a:pt x="2028759" y="3756277"/>
                  <a:pt x="2078408" y="3771373"/>
                  <a:pt x="2157573" y="3791164"/>
                </a:cubicBezTo>
                <a:cubicBezTo>
                  <a:pt x="2164423" y="3798013"/>
                  <a:pt x="2170681" y="3805511"/>
                  <a:pt x="2178122" y="3811712"/>
                </a:cubicBezTo>
                <a:cubicBezTo>
                  <a:pt x="2191277" y="3822674"/>
                  <a:pt x="2207942" y="3829648"/>
                  <a:pt x="2219218" y="3842535"/>
                </a:cubicBezTo>
                <a:cubicBezTo>
                  <a:pt x="2232368" y="3857564"/>
                  <a:pt x="2240573" y="3876323"/>
                  <a:pt x="2250041" y="3893906"/>
                </a:cubicBezTo>
                <a:cubicBezTo>
                  <a:pt x="2264563" y="3920876"/>
                  <a:pt x="2277438" y="3948701"/>
                  <a:pt x="2291137" y="3976099"/>
                </a:cubicBezTo>
                <a:lnTo>
                  <a:pt x="2311686" y="4017196"/>
                </a:lnTo>
                <a:cubicBezTo>
                  <a:pt x="2315111" y="4037744"/>
                  <a:pt x="2320700" y="4058047"/>
                  <a:pt x="2321960" y="4078840"/>
                </a:cubicBezTo>
                <a:cubicBezTo>
                  <a:pt x="2327558" y="4171202"/>
                  <a:pt x="2311428" y="4266082"/>
                  <a:pt x="2332234" y="4356243"/>
                </a:cubicBezTo>
                <a:cubicBezTo>
                  <a:pt x="2351995" y="4441875"/>
                  <a:pt x="2415005" y="4488922"/>
                  <a:pt x="2486346" y="4520629"/>
                </a:cubicBezTo>
                <a:cubicBezTo>
                  <a:pt x="2522977" y="4536909"/>
                  <a:pt x="2560905" y="4550415"/>
                  <a:pt x="2599362" y="4561726"/>
                </a:cubicBezTo>
                <a:cubicBezTo>
                  <a:pt x="2627361" y="4569961"/>
                  <a:pt x="2735931" y="4580325"/>
                  <a:pt x="2753475" y="4582274"/>
                </a:cubicBezTo>
                <a:lnTo>
                  <a:pt x="3246634" y="4572000"/>
                </a:lnTo>
                <a:cubicBezTo>
                  <a:pt x="3257456" y="4571576"/>
                  <a:pt x="3268446" y="4567733"/>
                  <a:pt x="3277457" y="4561726"/>
                </a:cubicBezTo>
                <a:cubicBezTo>
                  <a:pt x="3420200" y="4466565"/>
                  <a:pt x="3327873" y="4522748"/>
                  <a:pt x="3400746" y="4458984"/>
                </a:cubicBezTo>
                <a:cubicBezTo>
                  <a:pt x="3440181" y="4424479"/>
                  <a:pt x="3469032" y="4405255"/>
                  <a:pt x="3513762" y="4376791"/>
                </a:cubicBezTo>
                <a:cubicBezTo>
                  <a:pt x="3530609" y="4366070"/>
                  <a:pt x="3547677" y="4355667"/>
                  <a:pt x="3565133" y="4345969"/>
                </a:cubicBezTo>
                <a:cubicBezTo>
                  <a:pt x="3578522" y="4338531"/>
                  <a:pt x="3592531" y="4332270"/>
                  <a:pt x="3606230" y="4325420"/>
                </a:cubicBezTo>
                <a:cubicBezTo>
                  <a:pt x="3613712" y="4310456"/>
                  <a:pt x="3646756" y="4247213"/>
                  <a:pt x="3647326" y="4232953"/>
                </a:cubicBezTo>
                <a:cubicBezTo>
                  <a:pt x="3654685" y="4048970"/>
                  <a:pt x="3663612" y="4080592"/>
                  <a:pt x="3616504" y="3986373"/>
                </a:cubicBezTo>
                <a:cubicBezTo>
                  <a:pt x="3613079" y="3962400"/>
                  <a:pt x="3611675" y="3938050"/>
                  <a:pt x="3606230" y="3914454"/>
                </a:cubicBezTo>
                <a:cubicBezTo>
                  <a:pt x="3601359" y="3893349"/>
                  <a:pt x="3589445" y="3874139"/>
                  <a:pt x="3585681" y="3852809"/>
                </a:cubicBezTo>
                <a:cubicBezTo>
                  <a:pt x="3579107" y="3815557"/>
                  <a:pt x="3580406" y="3777289"/>
                  <a:pt x="3575407" y="3739793"/>
                </a:cubicBezTo>
                <a:cubicBezTo>
                  <a:pt x="3573541" y="3725797"/>
                  <a:pt x="3568558" y="3712396"/>
                  <a:pt x="3565133" y="3698697"/>
                </a:cubicBezTo>
                <a:cubicBezTo>
                  <a:pt x="3561708" y="3630202"/>
                  <a:pt x="3564185" y="3561156"/>
                  <a:pt x="3554859" y="3493213"/>
                </a:cubicBezTo>
                <a:cubicBezTo>
                  <a:pt x="3540155" y="3386081"/>
                  <a:pt x="3516672" y="3280276"/>
                  <a:pt x="3493214" y="3174715"/>
                </a:cubicBezTo>
                <a:cubicBezTo>
                  <a:pt x="3486365" y="3143892"/>
                  <a:pt x="3478076" y="3113355"/>
                  <a:pt x="3472666" y="3082247"/>
                </a:cubicBezTo>
                <a:cubicBezTo>
                  <a:pt x="3464367" y="3034530"/>
                  <a:pt x="3462785" y="2985652"/>
                  <a:pt x="3452117" y="2938409"/>
                </a:cubicBezTo>
                <a:cubicBezTo>
                  <a:pt x="3438750" y="2879213"/>
                  <a:pt x="3415464" y="2822622"/>
                  <a:pt x="3400746" y="2763748"/>
                </a:cubicBezTo>
                <a:cubicBezTo>
                  <a:pt x="3393897" y="2736350"/>
                  <a:pt x="3389128" y="2708347"/>
                  <a:pt x="3380198" y="2681555"/>
                </a:cubicBezTo>
                <a:cubicBezTo>
                  <a:pt x="3371950" y="2656812"/>
                  <a:pt x="3358289" y="2634148"/>
                  <a:pt x="3349376" y="2609636"/>
                </a:cubicBezTo>
                <a:cubicBezTo>
                  <a:pt x="3344550" y="2596366"/>
                  <a:pt x="3343928" y="2581809"/>
                  <a:pt x="3339102" y="2568539"/>
                </a:cubicBezTo>
                <a:cubicBezTo>
                  <a:pt x="3330189" y="2544027"/>
                  <a:pt x="3316133" y="2521491"/>
                  <a:pt x="3308279" y="2496620"/>
                </a:cubicBezTo>
                <a:cubicBezTo>
                  <a:pt x="3295523" y="2456225"/>
                  <a:pt x="3287731" y="2414427"/>
                  <a:pt x="3277457" y="2373330"/>
                </a:cubicBezTo>
                <a:cubicBezTo>
                  <a:pt x="3262869" y="2125355"/>
                  <a:pt x="3249919" y="2113609"/>
                  <a:pt x="3328827" y="1797978"/>
                </a:cubicBezTo>
                <a:cubicBezTo>
                  <a:pt x="3344433" y="1735554"/>
                  <a:pt x="3385674" y="1682459"/>
                  <a:pt x="3411021" y="1623317"/>
                </a:cubicBezTo>
                <a:cubicBezTo>
                  <a:pt x="3437076" y="1562523"/>
                  <a:pt x="3460074" y="1500446"/>
                  <a:pt x="3482940" y="1438382"/>
                </a:cubicBezTo>
                <a:cubicBezTo>
                  <a:pt x="3508027" y="1370288"/>
                  <a:pt x="3526948" y="1299885"/>
                  <a:pt x="3554859" y="1232899"/>
                </a:cubicBezTo>
                <a:cubicBezTo>
                  <a:pt x="3595522" y="1135308"/>
                  <a:pt x="3642885" y="1040636"/>
                  <a:pt x="3688423" y="945222"/>
                </a:cubicBezTo>
                <a:cubicBezTo>
                  <a:pt x="3749283" y="817706"/>
                  <a:pt x="3765785" y="799910"/>
                  <a:pt x="3811713" y="688369"/>
                </a:cubicBezTo>
                <a:cubicBezTo>
                  <a:pt x="3822854" y="661312"/>
                  <a:pt x="3832261" y="633573"/>
                  <a:pt x="3842535" y="606175"/>
                </a:cubicBezTo>
                <a:cubicBezTo>
                  <a:pt x="3852809" y="544530"/>
                  <a:pt x="3893121" y="480528"/>
                  <a:pt x="3873358" y="421240"/>
                </a:cubicBezTo>
                <a:cubicBezTo>
                  <a:pt x="3852810" y="359595"/>
                  <a:pt x="3843103" y="293200"/>
                  <a:pt x="3811713" y="236306"/>
                </a:cubicBezTo>
                <a:cubicBezTo>
                  <a:pt x="3787118" y="191728"/>
                  <a:pt x="3749159" y="154547"/>
                  <a:pt x="3708971" y="123290"/>
                </a:cubicBezTo>
                <a:cubicBezTo>
                  <a:pt x="3685874" y="105326"/>
                  <a:pt x="3654745" y="101072"/>
                  <a:pt x="3626778" y="92467"/>
                </a:cubicBezTo>
                <a:cubicBezTo>
                  <a:pt x="3520883" y="59884"/>
                  <a:pt x="3625240" y="102228"/>
                  <a:pt x="3534311" y="71919"/>
                </a:cubicBezTo>
                <a:cubicBezTo>
                  <a:pt x="3497545" y="59664"/>
                  <a:pt x="3459664" y="38016"/>
                  <a:pt x="3421295" y="30822"/>
                </a:cubicBezTo>
                <a:cubicBezTo>
                  <a:pt x="3387466" y="24479"/>
                  <a:pt x="3352682" y="25000"/>
                  <a:pt x="3318553" y="20548"/>
                </a:cubicBezTo>
                <a:cubicBezTo>
                  <a:pt x="3273886" y="14722"/>
                  <a:pt x="3229510" y="6849"/>
                  <a:pt x="3184989" y="0"/>
                </a:cubicBezTo>
                <a:cubicBezTo>
                  <a:pt x="3109645" y="6849"/>
                  <a:pt x="3034073" y="11534"/>
                  <a:pt x="2958958" y="20548"/>
                </a:cubicBezTo>
                <a:cubicBezTo>
                  <a:pt x="2948205" y="21838"/>
                  <a:pt x="2938089" y="26556"/>
                  <a:pt x="2928135" y="30822"/>
                </a:cubicBezTo>
                <a:cubicBezTo>
                  <a:pt x="2914058" y="36855"/>
                  <a:pt x="2911012" y="47946"/>
                  <a:pt x="2907587" y="5137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13</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3"/>
            <a:endCxn id="91" idx="0"/>
          </p:cNvCxnSpPr>
          <p:nvPr/>
        </p:nvCxnSpPr>
        <p:spPr>
          <a:xfrm flipH="1">
            <a:off x="5765658" y="3727393"/>
            <a:ext cx="679869" cy="7515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ED75F7BE-1AEE-86E1-32A0-94394EE666A6}"/>
              </a:ext>
            </a:extLst>
          </p:cNvPr>
          <p:cNvSpPr/>
          <p:nvPr/>
        </p:nvSpPr>
        <p:spPr>
          <a:xfrm>
            <a:off x="2342508" y="2753474"/>
            <a:ext cx="1160980" cy="1202077"/>
          </a:xfrm>
          <a:custGeom>
            <a:avLst/>
            <a:gdLst>
              <a:gd name="connsiteX0" fmla="*/ 0 w 1160980"/>
              <a:gd name="connsiteY0" fmla="*/ 719191 h 1202077"/>
              <a:gd name="connsiteX1" fmla="*/ 1160980 w 1160980"/>
              <a:gd name="connsiteY1" fmla="*/ 0 h 1202077"/>
              <a:gd name="connsiteX2" fmla="*/ 287676 w 1160980"/>
              <a:gd name="connsiteY2" fmla="*/ 1202077 h 1202077"/>
              <a:gd name="connsiteX3" fmla="*/ 0 w 1160980"/>
              <a:gd name="connsiteY3" fmla="*/ 719191 h 1202077"/>
            </a:gdLst>
            <a:ahLst/>
            <a:cxnLst>
              <a:cxn ang="0">
                <a:pos x="connsiteX0" y="connsiteY0"/>
              </a:cxn>
              <a:cxn ang="0">
                <a:pos x="connsiteX1" y="connsiteY1"/>
              </a:cxn>
              <a:cxn ang="0">
                <a:pos x="connsiteX2" y="connsiteY2"/>
              </a:cxn>
              <a:cxn ang="0">
                <a:pos x="connsiteX3" y="connsiteY3"/>
              </a:cxn>
            </a:cxnLst>
            <a:rect l="l" t="t" r="r" b="b"/>
            <a:pathLst>
              <a:path w="1160980" h="1202077">
                <a:moveTo>
                  <a:pt x="0" y="719191"/>
                </a:moveTo>
                <a:lnTo>
                  <a:pt x="1160980" y="0"/>
                </a:lnTo>
                <a:lnTo>
                  <a:pt x="287676" y="1202077"/>
                </a:lnTo>
                <a:lnTo>
                  <a:pt x="0" y="71919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01">
            <a:extLst>
              <a:ext uri="{FF2B5EF4-FFF2-40B4-BE49-F238E27FC236}">
                <a16:creationId xmlns:a16="http://schemas.microsoft.com/office/drawing/2014/main" id="{AE40F1DE-CAFC-2010-3C3B-C8004D5F1B79}"/>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87732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Comparison between SH and BVH</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14</a:t>
            </a:fld>
            <a:endParaRPr kumimoji="1" lang="zh-CN" altLang="en-US"/>
          </a:p>
        </p:txBody>
      </p:sp>
      <p:sp>
        <p:nvSpPr>
          <p:cNvPr id="27" name="Content Placeholder 2">
            <a:extLst>
              <a:ext uri="{FF2B5EF4-FFF2-40B4-BE49-F238E27FC236}">
                <a16:creationId xmlns:a16="http://schemas.microsoft.com/office/drawing/2014/main" id="{C6EEC7D9-08BE-1249-8785-70510EC8E600}"/>
              </a:ext>
            </a:extLst>
          </p:cNvPr>
          <p:cNvSpPr>
            <a:spLocks noGrp="1"/>
          </p:cNvSpPr>
          <p:nvPr>
            <p:ph idx="1"/>
          </p:nvPr>
        </p:nvSpPr>
        <p:spPr>
          <a:xfrm>
            <a:off x="1124234" y="1957012"/>
            <a:ext cx="8530050" cy="3364106"/>
          </a:xfrm>
        </p:spPr>
        <p:txBody>
          <a:bodyPr>
            <a:noAutofit/>
          </a:bodyPr>
          <a:lstStyle/>
          <a:p>
            <a:r>
              <a:rPr lang="en-US" sz="2400" dirty="0">
                <a:latin typeface="+mj-lt"/>
              </a:rPr>
              <a:t>Spatial Hashing</a:t>
            </a:r>
          </a:p>
          <a:p>
            <a:pPr lvl="1"/>
            <a:r>
              <a:rPr lang="en-US" sz="2000" dirty="0">
                <a:latin typeface="+mj-lt"/>
              </a:rPr>
              <a:t>Easy to implement</a:t>
            </a:r>
          </a:p>
          <a:p>
            <a:pPr lvl="1"/>
            <a:r>
              <a:rPr lang="en-US" sz="2000" dirty="0">
                <a:latin typeface="+mj-lt"/>
              </a:rPr>
              <a:t>GPU friendly</a:t>
            </a:r>
          </a:p>
          <a:p>
            <a:pPr lvl="1"/>
            <a:r>
              <a:rPr lang="en-US" sz="2000" dirty="0">
                <a:latin typeface="+mj-lt"/>
              </a:rPr>
              <a:t>Needs to </a:t>
            </a:r>
            <a:r>
              <a:rPr lang="en-US" sz="2000" u="sng" dirty="0">
                <a:latin typeface="+mj-lt"/>
              </a:rPr>
              <a:t>recompute</a:t>
            </a:r>
            <a:r>
              <a:rPr lang="en-US" sz="2000" dirty="0">
                <a:latin typeface="+mj-lt"/>
              </a:rPr>
              <a:t> after updating objects</a:t>
            </a:r>
          </a:p>
          <a:p>
            <a:pPr marL="0" indent="0">
              <a:buNone/>
            </a:pPr>
            <a:endParaRPr lang="en-US" sz="800" dirty="0">
              <a:latin typeface="+mj-lt"/>
            </a:endParaRPr>
          </a:p>
          <a:p>
            <a:r>
              <a:rPr lang="en-US" sz="2400" dirty="0">
                <a:latin typeface="+mj-lt"/>
              </a:rPr>
              <a:t>Bounding Volume Hierarchy</a:t>
            </a:r>
          </a:p>
          <a:p>
            <a:pPr lvl="1"/>
            <a:r>
              <a:rPr lang="en-US" sz="2000" dirty="0">
                <a:latin typeface="+mj-lt"/>
              </a:rPr>
              <a:t>More involved</a:t>
            </a:r>
          </a:p>
          <a:p>
            <a:pPr lvl="1"/>
            <a:r>
              <a:rPr lang="en-US" sz="2000" dirty="0">
                <a:latin typeface="+mj-lt"/>
              </a:rPr>
              <a:t>Not GPU friendly</a:t>
            </a:r>
          </a:p>
          <a:p>
            <a:pPr lvl="1"/>
            <a:r>
              <a:rPr lang="en-US" sz="2000" dirty="0">
                <a:latin typeface="+mj-lt"/>
              </a:rPr>
              <a:t>To update BVH, just update bounding volumes</a:t>
            </a:r>
          </a:p>
        </p:txBody>
      </p:sp>
    </p:spTree>
    <p:extLst>
      <p:ext uri="{BB962C8B-B14F-4D97-AF65-F5344CB8AC3E}">
        <p14:creationId xmlns:p14="http://schemas.microsoft.com/office/powerpoint/2010/main" val="2046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dissolve">
                                      <p:cBhvr>
                                        <p:cTn id="10" dur="500"/>
                                        <p:tgtEl>
                                          <p:spTgt spid="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animEffect transition="in" filter="dissolve">
                                      <p:cBhvr>
                                        <p:cTn id="13" dur="500"/>
                                        <p:tgtEl>
                                          <p:spTgt spid="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
                                            <p:txEl>
                                              <p:pRg st="3" end="3"/>
                                            </p:txEl>
                                          </p:spTgt>
                                        </p:tgtEl>
                                        <p:attrNameLst>
                                          <p:attrName>style.visibility</p:attrName>
                                        </p:attrNameLst>
                                      </p:cBhvr>
                                      <p:to>
                                        <p:strVal val="visible"/>
                                      </p:to>
                                    </p:set>
                                    <p:animEffect transition="in" filter="dissolve">
                                      <p:cBhvr>
                                        <p:cTn id="16" dur="500"/>
                                        <p:tgtEl>
                                          <p:spTgt spid="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
                                            <p:txEl>
                                              <p:pRg st="5" end="5"/>
                                            </p:txEl>
                                          </p:spTgt>
                                        </p:tgtEl>
                                        <p:attrNameLst>
                                          <p:attrName>style.visibility</p:attrName>
                                        </p:attrNameLst>
                                      </p:cBhvr>
                                      <p:to>
                                        <p:strVal val="visible"/>
                                      </p:to>
                                    </p:set>
                                    <p:animEffect transition="in" filter="dissolve">
                                      <p:cBhvr>
                                        <p:cTn id="21" dur="500"/>
                                        <p:tgtEl>
                                          <p:spTgt spid="27">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
                                            <p:txEl>
                                              <p:pRg st="6" end="6"/>
                                            </p:txEl>
                                          </p:spTgt>
                                        </p:tgtEl>
                                        <p:attrNameLst>
                                          <p:attrName>style.visibility</p:attrName>
                                        </p:attrNameLst>
                                      </p:cBhvr>
                                      <p:to>
                                        <p:strVal val="visible"/>
                                      </p:to>
                                    </p:set>
                                    <p:animEffect transition="in" filter="dissolve">
                                      <p:cBhvr>
                                        <p:cTn id="24" dur="500"/>
                                        <p:tgtEl>
                                          <p:spTgt spid="27">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xEl>
                                              <p:pRg st="7" end="7"/>
                                            </p:txEl>
                                          </p:spTgt>
                                        </p:tgtEl>
                                        <p:attrNameLst>
                                          <p:attrName>style.visibility</p:attrName>
                                        </p:attrNameLst>
                                      </p:cBhvr>
                                      <p:to>
                                        <p:strVal val="visible"/>
                                      </p:to>
                                    </p:set>
                                    <p:animEffect transition="in" filter="dissolve">
                                      <p:cBhvr>
                                        <p:cTn id="27" dur="500"/>
                                        <p:tgtEl>
                                          <p:spTgt spid="27">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
                                            <p:txEl>
                                              <p:pRg st="8" end="8"/>
                                            </p:txEl>
                                          </p:spTgt>
                                        </p:tgtEl>
                                        <p:attrNameLst>
                                          <p:attrName>style.visibility</p:attrName>
                                        </p:attrNameLst>
                                      </p:cBhvr>
                                      <p:to>
                                        <p:strVal val="visible"/>
                                      </p:to>
                                    </p:set>
                                    <p:animEffect transition="in" filter="dissolve">
                                      <p:cBhvr>
                                        <p:cTn id="30"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15</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71115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11" name="Title 1">
            <a:extLst>
              <a:ext uri="{FF2B5EF4-FFF2-40B4-BE49-F238E27FC236}">
                <a16:creationId xmlns:a16="http://schemas.microsoft.com/office/drawing/2014/main" id="{4E9E8924-6BFA-A7FE-E94D-27AF0D1C9122}"/>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Gilbert–Johnson–Keerthi distance algorithm is a method of determining the minimum distance between two convex sets.</a:t>
            </a:r>
            <a:endParaRPr lang="en-CN" sz="2400" dirty="0"/>
          </a:p>
        </p:txBody>
      </p:sp>
      <p:sp>
        <p:nvSpPr>
          <p:cNvPr id="13" name="文本框 12">
            <a:extLst>
              <a:ext uri="{FF2B5EF4-FFF2-40B4-BE49-F238E27FC236}">
                <a16:creationId xmlns:a16="http://schemas.microsoft.com/office/drawing/2014/main" id="{8B6CCD5B-CAD2-AB8D-3944-55689EE30D32}"/>
              </a:ext>
            </a:extLst>
          </p:cNvPr>
          <p:cNvSpPr txBox="1"/>
          <p:nvPr/>
        </p:nvSpPr>
        <p:spPr>
          <a:xfrm>
            <a:off x="864742" y="2091556"/>
            <a:ext cx="6097712" cy="769441"/>
          </a:xfrm>
          <a:prstGeom prst="rect">
            <a:avLst/>
          </a:prstGeom>
          <a:noFill/>
        </p:spPr>
        <p:txBody>
          <a:bodyPr wrap="square">
            <a:spAutoFit/>
          </a:bodyPr>
          <a:lstStyle/>
          <a:p>
            <a:r>
              <a:rPr lang="zh-CN" altLang="en-US" sz="2400" b="1" dirty="0">
                <a:latin typeface="+mn-ea"/>
              </a:rPr>
              <a:t>When will the collision occur? </a:t>
            </a:r>
            <a:endParaRPr lang="en-US" altLang="zh-CN" sz="2400" b="1" dirty="0">
              <a:latin typeface="+mn-ea"/>
            </a:endParaRPr>
          </a:p>
          <a:p>
            <a:r>
              <a:rPr lang="en-US" altLang="zh-CN" sz="2000" dirty="0">
                <a:latin typeface="+mn-ea"/>
              </a:rPr>
              <a:t>GJK: W</a:t>
            </a:r>
            <a:r>
              <a:rPr lang="zh-CN" altLang="en-US" sz="2000" dirty="0">
                <a:latin typeface="+mn-ea"/>
              </a:rPr>
              <a:t>hen they </a:t>
            </a:r>
            <a:r>
              <a:rPr lang="zh-CN" altLang="en-US" sz="2000" dirty="0">
                <a:solidFill>
                  <a:srgbClr val="FF0000"/>
                </a:solidFill>
                <a:latin typeface="+mn-ea"/>
              </a:rPr>
              <a:t>overlap</a:t>
            </a:r>
            <a:r>
              <a:rPr lang="en-US" altLang="zh-CN" sz="2000" dirty="0">
                <a:latin typeface="+mn-ea"/>
              </a:rPr>
              <a:t> .</a:t>
            </a:r>
            <a:endParaRPr lang="zh-CN" altLang="en-US" sz="2000" dirty="0">
              <a:solidFill>
                <a:srgbClr val="FF0000"/>
              </a:solidFill>
              <a:latin typeface="+mn-ea"/>
            </a:endParaRPr>
          </a:p>
        </p:txBody>
      </p:sp>
      <p:sp>
        <p:nvSpPr>
          <p:cNvPr id="15" name="文本框 14">
            <a:extLst>
              <a:ext uri="{FF2B5EF4-FFF2-40B4-BE49-F238E27FC236}">
                <a16:creationId xmlns:a16="http://schemas.microsoft.com/office/drawing/2014/main" id="{9E040E2F-FE92-D63E-6262-B35B62696879}"/>
              </a:ext>
            </a:extLst>
          </p:cNvPr>
          <p:cNvSpPr txBox="1"/>
          <p:nvPr/>
        </p:nvSpPr>
        <p:spPr>
          <a:xfrm>
            <a:off x="864742" y="3429000"/>
            <a:ext cx="6097712" cy="461665"/>
          </a:xfrm>
          <a:prstGeom prst="rect">
            <a:avLst/>
          </a:prstGeom>
          <a:noFill/>
        </p:spPr>
        <p:txBody>
          <a:bodyPr wrap="square">
            <a:spAutoFit/>
          </a:bodyPr>
          <a:lstStyle/>
          <a:p>
            <a:r>
              <a:rPr lang="en-US" altLang="zh-CN" sz="2400" b="1" i="1" dirty="0" err="1">
                <a:solidFill>
                  <a:srgbClr val="121212"/>
                </a:solidFill>
                <a:effectLst/>
                <a:latin typeface="-apple-system"/>
              </a:rPr>
              <a:t>Minkowski</a:t>
            </a:r>
            <a:r>
              <a:rPr lang="en-US" altLang="zh-CN" sz="2400" b="1" i="1" dirty="0">
                <a:solidFill>
                  <a:srgbClr val="121212"/>
                </a:solidFill>
                <a:effectLst/>
                <a:latin typeface="-apple-system"/>
              </a:rPr>
              <a:t> Difference:</a:t>
            </a:r>
            <a:r>
              <a:rPr lang="en-US" altLang="zh-CN" sz="2400" b="1" i="0" dirty="0">
                <a:solidFill>
                  <a:srgbClr val="121212"/>
                </a:solidFill>
                <a:effectLst/>
                <a:latin typeface="-apple-system"/>
              </a:rPr>
              <a:t> </a:t>
            </a:r>
            <a:endParaRPr lang="zh-CN" altLang="en-US" sz="2400"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94BF18-3851-2BDA-3263-45F1D1BC61C0}"/>
                  </a:ext>
                </a:extLst>
              </p:cNvPr>
              <p:cNvSpPr txBox="1"/>
              <p:nvPr/>
            </p:nvSpPr>
            <p:spPr>
              <a:xfrm>
                <a:off x="1028730" y="4100339"/>
                <a:ext cx="3105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 </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oMath>
                  </m:oMathPara>
                </a14:m>
                <a:endParaRPr lang="zh-CN" altLang="en-US" b="1" dirty="0"/>
              </a:p>
            </p:txBody>
          </p:sp>
        </mc:Choice>
        <mc:Fallback xmlns="">
          <p:sp>
            <p:nvSpPr>
              <p:cNvPr id="18" name="文本框 17">
                <a:extLst>
                  <a:ext uri="{FF2B5EF4-FFF2-40B4-BE49-F238E27FC236}">
                    <a16:creationId xmlns:a16="http://schemas.microsoft.com/office/drawing/2014/main" id="{EA94BF18-3851-2BDA-3263-45F1D1BC61C0}"/>
                  </a:ext>
                </a:extLst>
              </p:cNvPr>
              <p:cNvSpPr txBox="1">
                <a:spLocks noRot="1" noChangeAspect="1" noMove="1" noResize="1" noEditPoints="1" noAdjustHandles="1" noChangeArrowheads="1" noChangeShapeType="1" noTextEdit="1"/>
              </p:cNvSpPr>
              <p:nvPr/>
            </p:nvSpPr>
            <p:spPr>
              <a:xfrm>
                <a:off x="1028730" y="4100339"/>
                <a:ext cx="3105529" cy="276999"/>
              </a:xfrm>
              <a:prstGeom prst="rect">
                <a:avLst/>
              </a:prstGeom>
              <a:blipFill>
                <a:blip r:embed="rId3"/>
                <a:stretch>
                  <a:fillRect l="-1179" t="-4444" r="-2161" b="-37778"/>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46B917B-94EB-899C-74FD-5EDB5E088BB2}"/>
              </a:ext>
            </a:extLst>
          </p:cNvPr>
          <p:cNvSpPr txBox="1"/>
          <p:nvPr/>
        </p:nvSpPr>
        <p:spPr>
          <a:xfrm>
            <a:off x="811658" y="4637262"/>
            <a:ext cx="6097712" cy="1200329"/>
          </a:xfrm>
          <a:prstGeom prst="rect">
            <a:avLst/>
          </a:prstGeom>
          <a:noFill/>
        </p:spPr>
        <p:txBody>
          <a:bodyPr wrap="square">
            <a:spAutoFit/>
          </a:bodyPr>
          <a:lstStyle/>
          <a:p>
            <a:r>
              <a:rPr lang="en-US" altLang="zh-CN" sz="2400" dirty="0">
                <a:latin typeface="+mn-ea"/>
              </a:rPr>
              <a:t>There is overlap between two convex polygons if their </a:t>
            </a:r>
            <a:r>
              <a:rPr lang="en-US" altLang="zh-CN" sz="2400" dirty="0" err="1">
                <a:latin typeface="+mn-ea"/>
              </a:rPr>
              <a:t>Minkowski</a:t>
            </a:r>
            <a:r>
              <a:rPr lang="en-US" altLang="zh-CN" sz="2400" dirty="0">
                <a:latin typeface="+mn-ea"/>
              </a:rPr>
              <a:t> difference contains the origin (0, 0).</a:t>
            </a:r>
            <a:endParaRPr lang="zh-CN" altLang="en-US" sz="2400" dirty="0">
              <a:latin typeface="+mn-ea"/>
            </a:endParaRPr>
          </a:p>
        </p:txBody>
      </p:sp>
      <p:pic>
        <p:nvPicPr>
          <p:cNvPr id="8" name="图片 7">
            <a:extLst>
              <a:ext uri="{FF2B5EF4-FFF2-40B4-BE49-F238E27FC236}">
                <a16:creationId xmlns:a16="http://schemas.microsoft.com/office/drawing/2014/main" id="{E5CE2877-3078-5877-6DFE-612A0DC2A47F}"/>
              </a:ext>
            </a:extLst>
          </p:cNvPr>
          <p:cNvPicPr>
            <a:picLocks noChangeAspect="1"/>
          </p:cNvPicPr>
          <p:nvPr/>
        </p:nvPicPr>
        <p:blipFill>
          <a:blip r:embed="rId4"/>
          <a:stretch>
            <a:fillRect/>
          </a:stretch>
        </p:blipFill>
        <p:spPr>
          <a:xfrm>
            <a:off x="5958673" y="2220738"/>
            <a:ext cx="5368585" cy="3411341"/>
          </a:xfrm>
          <a:prstGeom prst="rect">
            <a:avLst/>
          </a:prstGeom>
        </p:spPr>
      </p:pic>
    </p:spTree>
    <p:extLst>
      <p:ext uri="{BB962C8B-B14F-4D97-AF65-F5344CB8AC3E}">
        <p14:creationId xmlns:p14="http://schemas.microsoft.com/office/powerpoint/2010/main" val="118907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a:t>
            </a:r>
            <a:r>
              <a:rPr lang="en-US" sz="2400" dirty="0" err="1"/>
              <a:t>Minkowski</a:t>
            </a:r>
            <a:r>
              <a:rPr lang="en-US" sz="2400" dirty="0"/>
              <a:t> difference is quite expensive. So we look for a simplex closest to the origin in the </a:t>
            </a:r>
            <a:r>
              <a:rPr lang="en-US" sz="2400" dirty="0" err="1"/>
              <a:t>Minkowski</a:t>
            </a:r>
            <a:r>
              <a:rPr lang="en-US" sz="2400" dirty="0"/>
              <a:t> difference.</a:t>
            </a:r>
            <a:endParaRPr lang="en-CN" sz="2400" dirty="0"/>
          </a:p>
        </p:txBody>
      </p:sp>
      <p:sp>
        <p:nvSpPr>
          <p:cNvPr id="3" name="文本框 2">
            <a:extLst>
              <a:ext uri="{FF2B5EF4-FFF2-40B4-BE49-F238E27FC236}">
                <a16:creationId xmlns:a16="http://schemas.microsoft.com/office/drawing/2014/main" id="{28FAF37A-A5EE-1FDE-6F85-252138E4529F}"/>
              </a:ext>
            </a:extLst>
          </p:cNvPr>
          <p:cNvSpPr txBox="1"/>
          <p:nvPr/>
        </p:nvSpPr>
        <p:spPr>
          <a:xfrm>
            <a:off x="864742" y="2348521"/>
            <a:ext cx="5231258" cy="1569660"/>
          </a:xfrm>
          <a:prstGeom prst="rect">
            <a:avLst/>
          </a:prstGeom>
          <a:noFill/>
        </p:spPr>
        <p:txBody>
          <a:bodyPr wrap="square">
            <a:spAutoFit/>
          </a:bodyPr>
          <a:lstStyle/>
          <a:p>
            <a:r>
              <a:rPr lang="en-US" altLang="zh-CN" sz="2400" b="1" i="1" dirty="0">
                <a:solidFill>
                  <a:srgbClr val="121212"/>
                </a:solidFill>
                <a:effectLst/>
                <a:latin typeface="-apple-system"/>
              </a:rPr>
              <a:t>Simplex:</a:t>
            </a:r>
          </a:p>
          <a:p>
            <a:r>
              <a:rPr lang="en-US" altLang="zh-CN" sz="2400" i="0" dirty="0">
                <a:solidFill>
                  <a:srgbClr val="121212"/>
                </a:solidFill>
                <a:effectLst/>
                <a:latin typeface="+mn-ea"/>
              </a:rPr>
              <a:t>Specifically, a k-simplex is a k-dimensional polytope which is the convex hull of its k + 1 vertices. </a:t>
            </a:r>
            <a:endParaRPr lang="zh-CN" altLang="en-US" sz="2400" dirty="0">
              <a:latin typeface="+mn-ea"/>
            </a:endParaRPr>
          </a:p>
        </p:txBody>
      </p:sp>
      <p:sp>
        <p:nvSpPr>
          <p:cNvPr id="7" name="椭圆 6">
            <a:extLst>
              <a:ext uri="{FF2B5EF4-FFF2-40B4-BE49-F238E27FC236}">
                <a16:creationId xmlns:a16="http://schemas.microsoft.com/office/drawing/2014/main" id="{06C80B77-5190-35C7-F6D5-4B0342546BFC}"/>
              </a:ext>
            </a:extLst>
          </p:cNvPr>
          <p:cNvSpPr/>
          <p:nvPr/>
        </p:nvSpPr>
        <p:spPr>
          <a:xfrm>
            <a:off x="688368" y="461233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A4D25BA-361A-8F52-5167-3028F251E5C5}"/>
              </a:ext>
            </a:extLst>
          </p:cNvPr>
          <p:cNvSpPr/>
          <p:nvPr/>
        </p:nvSpPr>
        <p:spPr>
          <a:xfrm>
            <a:off x="1405846" y="4605484"/>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6EDAD5B-219E-E22B-C2D4-F8A10A0FC113}"/>
              </a:ext>
            </a:extLst>
          </p:cNvPr>
          <p:cNvSpPr/>
          <p:nvPr/>
        </p:nvSpPr>
        <p:spPr>
          <a:xfrm>
            <a:off x="2123324" y="461233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73BF33A-EACB-0C6C-4EAF-D097C1D5DD30}"/>
              </a:ext>
            </a:extLst>
          </p:cNvPr>
          <p:cNvSpPr/>
          <p:nvPr/>
        </p:nvSpPr>
        <p:spPr>
          <a:xfrm>
            <a:off x="2638745"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9090CC4-36BA-36A0-0F04-018E33E0F74D}"/>
              </a:ext>
            </a:extLst>
          </p:cNvPr>
          <p:cNvSpPr/>
          <p:nvPr/>
        </p:nvSpPr>
        <p:spPr>
          <a:xfrm>
            <a:off x="3230770" y="4241428"/>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7C8FC75-06CA-D94A-73F3-CE8C610A09AE}"/>
              </a:ext>
            </a:extLst>
          </p:cNvPr>
          <p:cNvSpPr/>
          <p:nvPr/>
        </p:nvSpPr>
        <p:spPr>
          <a:xfrm>
            <a:off x="3779177"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0321920-F4C0-7B75-B6FB-EF664B1B0D3A}"/>
              </a:ext>
            </a:extLst>
          </p:cNvPr>
          <p:cNvSpPr/>
          <p:nvPr/>
        </p:nvSpPr>
        <p:spPr>
          <a:xfrm>
            <a:off x="4355789"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1C50C6F-ADFD-A8E8-A19D-866220F4E5FF}"/>
              </a:ext>
            </a:extLst>
          </p:cNvPr>
          <p:cNvSpPr/>
          <p:nvPr/>
        </p:nvSpPr>
        <p:spPr>
          <a:xfrm>
            <a:off x="4947814" y="4241428"/>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66E5C58-7EE7-EC8F-59FC-F1854E4B380F}"/>
              </a:ext>
            </a:extLst>
          </p:cNvPr>
          <p:cNvSpPr/>
          <p:nvPr/>
        </p:nvSpPr>
        <p:spPr>
          <a:xfrm>
            <a:off x="5496221"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A045241-3A63-C6E1-4558-92D330794042}"/>
              </a:ext>
            </a:extLst>
          </p:cNvPr>
          <p:cNvSpPr/>
          <p:nvPr/>
        </p:nvSpPr>
        <p:spPr>
          <a:xfrm>
            <a:off x="5563456" y="4440767"/>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440AB338-822B-03D1-E875-6CB398C7CC73}"/>
              </a:ext>
            </a:extLst>
          </p:cNvPr>
          <p:cNvCxnSpPr>
            <a:cxnSpLocks/>
            <a:stCxn id="8" idx="6"/>
            <a:endCxn id="9" idx="2"/>
          </p:cNvCxnSpPr>
          <p:nvPr/>
        </p:nvCxnSpPr>
        <p:spPr>
          <a:xfrm>
            <a:off x="1559958" y="4682540"/>
            <a:ext cx="563366" cy="6849"/>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DFDA654-7557-2DDD-5B55-EF838A6695F1}"/>
              </a:ext>
            </a:extLst>
          </p:cNvPr>
          <p:cNvCxnSpPr>
            <a:stCxn id="10" idx="7"/>
            <a:endCxn id="12" idx="3"/>
          </p:cNvCxnSpPr>
          <p:nvPr/>
        </p:nvCxnSpPr>
        <p:spPr>
          <a:xfrm flipV="1">
            <a:off x="2770288" y="4372971"/>
            <a:ext cx="483051"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84324C4-CB37-7975-92F2-DC4D01928671}"/>
              </a:ext>
            </a:extLst>
          </p:cNvPr>
          <p:cNvCxnSpPr>
            <a:cxnSpLocks/>
            <a:stCxn id="10" idx="6"/>
            <a:endCxn id="14" idx="2"/>
          </p:cNvCxnSpPr>
          <p:nvPr/>
        </p:nvCxnSpPr>
        <p:spPr>
          <a:xfrm>
            <a:off x="2792857" y="5168519"/>
            <a:ext cx="9863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061579E-5EBA-1843-8E51-24CB1E1C517F}"/>
              </a:ext>
            </a:extLst>
          </p:cNvPr>
          <p:cNvCxnSpPr>
            <a:cxnSpLocks/>
            <a:stCxn id="14" idx="1"/>
            <a:endCxn id="12" idx="5"/>
          </p:cNvCxnSpPr>
          <p:nvPr/>
        </p:nvCxnSpPr>
        <p:spPr>
          <a:xfrm flipH="1" flipV="1">
            <a:off x="3362313" y="4372971"/>
            <a:ext cx="439433"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AC9C499-A2FE-4A60-A170-9129582A37A9}"/>
              </a:ext>
            </a:extLst>
          </p:cNvPr>
          <p:cNvCxnSpPr>
            <a:cxnSpLocks/>
            <a:stCxn id="16" idx="7"/>
            <a:endCxn id="17" idx="3"/>
          </p:cNvCxnSpPr>
          <p:nvPr/>
        </p:nvCxnSpPr>
        <p:spPr>
          <a:xfrm flipV="1">
            <a:off x="4487332" y="4372971"/>
            <a:ext cx="483051"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29DDE43-161F-8B16-1F97-9EABA074A5FA}"/>
              </a:ext>
            </a:extLst>
          </p:cNvPr>
          <p:cNvCxnSpPr>
            <a:cxnSpLocks/>
            <a:stCxn id="20" idx="1"/>
            <a:endCxn id="17" idx="5"/>
          </p:cNvCxnSpPr>
          <p:nvPr/>
        </p:nvCxnSpPr>
        <p:spPr>
          <a:xfrm flipH="1" flipV="1">
            <a:off x="5079357" y="4372971"/>
            <a:ext cx="439433" cy="741061"/>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4983843-8213-B174-04D8-12245577E3C9}"/>
              </a:ext>
            </a:extLst>
          </p:cNvPr>
          <p:cNvCxnSpPr>
            <a:cxnSpLocks/>
            <a:stCxn id="16" idx="6"/>
            <a:endCxn id="20" idx="2"/>
          </p:cNvCxnSpPr>
          <p:nvPr/>
        </p:nvCxnSpPr>
        <p:spPr>
          <a:xfrm>
            <a:off x="4509901" y="5168519"/>
            <a:ext cx="9863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A85DA83-D80E-AAEF-F4FC-ABBA8877D6DB}"/>
              </a:ext>
            </a:extLst>
          </p:cNvPr>
          <p:cNvCxnSpPr>
            <a:cxnSpLocks/>
            <a:stCxn id="21" idx="2"/>
            <a:endCxn id="17" idx="6"/>
          </p:cNvCxnSpPr>
          <p:nvPr/>
        </p:nvCxnSpPr>
        <p:spPr>
          <a:xfrm flipH="1" flipV="1">
            <a:off x="5101926" y="4318484"/>
            <a:ext cx="461530" cy="199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7A34179-5D72-C293-D251-EE6F0EBFC26E}"/>
              </a:ext>
            </a:extLst>
          </p:cNvPr>
          <p:cNvCxnSpPr>
            <a:cxnSpLocks/>
            <a:stCxn id="20" idx="0"/>
            <a:endCxn id="21" idx="4"/>
          </p:cNvCxnSpPr>
          <p:nvPr/>
        </p:nvCxnSpPr>
        <p:spPr>
          <a:xfrm flipV="1">
            <a:off x="5573277" y="4594879"/>
            <a:ext cx="67235" cy="4965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A635B2B-993A-174C-C538-3D1F7AB4027C}"/>
              </a:ext>
            </a:extLst>
          </p:cNvPr>
          <p:cNvCxnSpPr>
            <a:cxnSpLocks/>
            <a:stCxn id="16" idx="7"/>
            <a:endCxn id="21" idx="3"/>
          </p:cNvCxnSpPr>
          <p:nvPr/>
        </p:nvCxnSpPr>
        <p:spPr>
          <a:xfrm flipV="1">
            <a:off x="4487332" y="4572310"/>
            <a:ext cx="1098693" cy="5417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E8F4928-32F1-8B85-BD38-1E0F9EAED7EF}"/>
              </a:ext>
            </a:extLst>
          </p:cNvPr>
          <p:cNvSpPr txBox="1"/>
          <p:nvPr/>
        </p:nvSpPr>
        <p:spPr>
          <a:xfrm>
            <a:off x="480730" y="5558319"/>
            <a:ext cx="569387" cy="369332"/>
          </a:xfrm>
          <a:prstGeom prst="rect">
            <a:avLst/>
          </a:prstGeom>
          <a:noFill/>
        </p:spPr>
        <p:txBody>
          <a:bodyPr wrap="none" rtlCol="0">
            <a:spAutoFit/>
          </a:bodyPr>
          <a:lstStyle/>
          <a:p>
            <a:r>
              <a:rPr lang="en-US" altLang="zh-CN" dirty="0"/>
              <a:t>k=0</a:t>
            </a:r>
          </a:p>
        </p:txBody>
      </p:sp>
      <p:sp>
        <p:nvSpPr>
          <p:cNvPr id="55" name="文本框 54">
            <a:extLst>
              <a:ext uri="{FF2B5EF4-FFF2-40B4-BE49-F238E27FC236}">
                <a16:creationId xmlns:a16="http://schemas.microsoft.com/office/drawing/2014/main" id="{779D3987-6A14-0BB4-515A-8E8A6C192293}"/>
              </a:ext>
            </a:extLst>
          </p:cNvPr>
          <p:cNvSpPr txBox="1"/>
          <p:nvPr/>
        </p:nvSpPr>
        <p:spPr>
          <a:xfrm>
            <a:off x="1559958" y="5558319"/>
            <a:ext cx="569387" cy="369332"/>
          </a:xfrm>
          <a:prstGeom prst="rect">
            <a:avLst/>
          </a:prstGeom>
          <a:noFill/>
        </p:spPr>
        <p:txBody>
          <a:bodyPr wrap="none" rtlCol="0">
            <a:spAutoFit/>
          </a:bodyPr>
          <a:lstStyle/>
          <a:p>
            <a:r>
              <a:rPr lang="en-US" altLang="zh-CN" dirty="0"/>
              <a:t>k=1</a:t>
            </a:r>
          </a:p>
        </p:txBody>
      </p:sp>
      <p:sp>
        <p:nvSpPr>
          <p:cNvPr id="56" name="文本框 55">
            <a:extLst>
              <a:ext uri="{FF2B5EF4-FFF2-40B4-BE49-F238E27FC236}">
                <a16:creationId xmlns:a16="http://schemas.microsoft.com/office/drawing/2014/main" id="{78E4F6F9-BEA5-7F57-1E5D-B373DF4D0326}"/>
              </a:ext>
            </a:extLst>
          </p:cNvPr>
          <p:cNvSpPr txBox="1"/>
          <p:nvPr/>
        </p:nvSpPr>
        <p:spPr>
          <a:xfrm>
            <a:off x="2968645" y="5558319"/>
            <a:ext cx="569387" cy="369332"/>
          </a:xfrm>
          <a:prstGeom prst="rect">
            <a:avLst/>
          </a:prstGeom>
          <a:noFill/>
        </p:spPr>
        <p:txBody>
          <a:bodyPr wrap="none" rtlCol="0">
            <a:spAutoFit/>
          </a:bodyPr>
          <a:lstStyle/>
          <a:p>
            <a:r>
              <a:rPr lang="en-US" altLang="zh-CN" dirty="0"/>
              <a:t>k=2</a:t>
            </a:r>
          </a:p>
        </p:txBody>
      </p:sp>
      <p:sp>
        <p:nvSpPr>
          <p:cNvPr id="57" name="文本框 56">
            <a:extLst>
              <a:ext uri="{FF2B5EF4-FFF2-40B4-BE49-F238E27FC236}">
                <a16:creationId xmlns:a16="http://schemas.microsoft.com/office/drawing/2014/main" id="{5023A24C-53D4-C2B5-44F0-5C6121BBDD31}"/>
              </a:ext>
            </a:extLst>
          </p:cNvPr>
          <p:cNvSpPr txBox="1"/>
          <p:nvPr/>
        </p:nvSpPr>
        <p:spPr>
          <a:xfrm>
            <a:off x="4751984" y="5558319"/>
            <a:ext cx="569387" cy="369332"/>
          </a:xfrm>
          <a:prstGeom prst="rect">
            <a:avLst/>
          </a:prstGeom>
          <a:noFill/>
        </p:spPr>
        <p:txBody>
          <a:bodyPr wrap="none" rtlCol="0">
            <a:spAutoFit/>
          </a:bodyPr>
          <a:lstStyle/>
          <a:p>
            <a:r>
              <a:rPr lang="en-US" altLang="zh-CN" dirty="0"/>
              <a:t>k=3</a:t>
            </a:r>
          </a:p>
        </p:txBody>
      </p:sp>
      <p:pic>
        <p:nvPicPr>
          <p:cNvPr id="63" name="图片 62">
            <a:extLst>
              <a:ext uri="{FF2B5EF4-FFF2-40B4-BE49-F238E27FC236}">
                <a16:creationId xmlns:a16="http://schemas.microsoft.com/office/drawing/2014/main" id="{2B290F4C-8F43-3E85-F841-CF7A018E4599}"/>
              </a:ext>
            </a:extLst>
          </p:cNvPr>
          <p:cNvPicPr>
            <a:picLocks noChangeAspect="1"/>
          </p:cNvPicPr>
          <p:nvPr/>
        </p:nvPicPr>
        <p:blipFill>
          <a:blip r:embed="rId3"/>
          <a:stretch>
            <a:fillRect/>
          </a:stretch>
        </p:blipFill>
        <p:spPr>
          <a:xfrm>
            <a:off x="5958673" y="2220738"/>
            <a:ext cx="5368585" cy="3411341"/>
          </a:xfrm>
          <a:prstGeom prst="rect">
            <a:avLst/>
          </a:prstGeom>
        </p:spPr>
      </p:pic>
    </p:spTree>
    <p:extLst>
      <p:ext uri="{BB962C8B-B14F-4D97-AF65-F5344CB8AC3E}">
        <p14:creationId xmlns:p14="http://schemas.microsoft.com/office/powerpoint/2010/main" val="178928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FFB696D-F70E-86BE-DF6F-53537062B55A}"/>
              </a:ext>
            </a:extLst>
          </p:cNvPr>
          <p:cNvPicPr>
            <a:picLocks noChangeAspect="1"/>
          </p:cNvPicPr>
          <p:nvPr/>
        </p:nvPicPr>
        <p:blipFill>
          <a:blip r:embed="rId3"/>
          <a:stretch>
            <a:fillRect/>
          </a:stretch>
        </p:blipFill>
        <p:spPr>
          <a:xfrm>
            <a:off x="2409912" y="1974188"/>
            <a:ext cx="7643276" cy="4856740"/>
          </a:xfrm>
          <a:prstGeom prst="rect">
            <a:avLst/>
          </a:prstGeom>
        </p:spPr>
      </p:pic>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cxnSp>
        <p:nvCxnSpPr>
          <p:cNvPr id="25" name="直接箭头连接符 24">
            <a:extLst>
              <a:ext uri="{FF2B5EF4-FFF2-40B4-BE49-F238E27FC236}">
                <a16:creationId xmlns:a16="http://schemas.microsoft.com/office/drawing/2014/main" id="{2F1E4E03-3D47-2B10-4749-A39A3987A0FD}"/>
              </a:ext>
            </a:extLst>
          </p:cNvPr>
          <p:cNvCxnSpPr/>
          <p:nvPr/>
        </p:nvCxnSpPr>
        <p:spPr>
          <a:xfrm flipV="1">
            <a:off x="1520575" y="3041151"/>
            <a:ext cx="0" cy="24966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692418EB-E5AA-5AE5-4295-6AEB1620EC8C}"/>
              </a:ext>
            </a:extLst>
          </p:cNvPr>
          <p:cNvSpPr/>
          <p:nvPr/>
        </p:nvSpPr>
        <p:spPr>
          <a:xfrm>
            <a:off x="7813770" y="1974188"/>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253CDF02-97B6-56F7-2C6C-E32E412C3619}"/>
              </a:ext>
            </a:extLst>
          </p:cNvPr>
          <p:cNvSpPr/>
          <p:nvPr/>
        </p:nvSpPr>
        <p:spPr>
          <a:xfrm>
            <a:off x="6517514" y="4191937"/>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84D0A617-2EEF-E6BE-B866-F4E6C0ADFFD2}"/>
              </a:ext>
            </a:extLst>
          </p:cNvPr>
          <p:cNvSpPr/>
          <p:nvPr/>
        </p:nvSpPr>
        <p:spPr>
          <a:xfrm>
            <a:off x="4317132" y="3739874"/>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6C970619-AAB9-1E70-FAAC-BFEFAE2FBB6F}"/>
              </a:ext>
            </a:extLst>
          </p:cNvPr>
          <p:cNvCxnSpPr>
            <a:cxnSpLocks/>
          </p:cNvCxnSpPr>
          <p:nvPr/>
        </p:nvCxnSpPr>
        <p:spPr>
          <a:xfrm>
            <a:off x="1530849" y="3058112"/>
            <a:ext cx="0" cy="24796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1C1254BC-8180-1B73-29B6-23A3E599A642}"/>
              </a:ext>
            </a:extLst>
          </p:cNvPr>
          <p:cNvSpPr/>
          <p:nvPr/>
        </p:nvSpPr>
        <p:spPr>
          <a:xfrm>
            <a:off x="7813770" y="3318633"/>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24EDA5F8-CAB1-6B2B-DC08-46AEB28C9672}"/>
              </a:ext>
            </a:extLst>
          </p:cNvPr>
          <p:cNvSpPr/>
          <p:nvPr/>
        </p:nvSpPr>
        <p:spPr>
          <a:xfrm>
            <a:off x="6517514" y="2830530"/>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7E7CB526-46A3-01CF-0372-C2052AD46447}"/>
              </a:ext>
            </a:extLst>
          </p:cNvPr>
          <p:cNvSpPr/>
          <p:nvPr/>
        </p:nvSpPr>
        <p:spPr>
          <a:xfrm>
            <a:off x="4265042" y="6409687"/>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733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4"/>
                                        </p:tgtEl>
                                      </p:cBhvr>
                                    </p:animEffect>
                                    <p:set>
                                      <p:cBhvr>
                                        <p:cTn id="24" dur="1" fill="hold">
                                          <p:stCondLst>
                                            <p:cond delay="499"/>
                                          </p:stCondLst>
                                        </p:cTn>
                                        <p:tgtEl>
                                          <p:spTgt spid="3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2"/>
                                        </p:tgtEl>
                                      </p:cBhvr>
                                    </p:animEffect>
                                    <p:set>
                                      <p:cBhvr>
                                        <p:cTn id="52" dur="1" fill="hold">
                                          <p:stCondLst>
                                            <p:cond delay="499"/>
                                          </p:stCondLst>
                                        </p:cTn>
                                        <p:tgtEl>
                                          <p:spTgt spid="4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4" grpId="0" animBg="1"/>
      <p:bldP spid="34" grpId="1" animBg="1"/>
      <p:bldP spid="40" grpId="0" animBg="1"/>
      <p:bldP spid="40" grpId="1" animBg="1"/>
      <p:bldP spid="42" grpId="0" animBg="1"/>
      <p:bldP spid="42" grpId="1" animBg="1"/>
      <p:bldP spid="43" grpId="0" animBg="1"/>
      <p:bldP spid="4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7" name="图片 6">
            <a:extLst>
              <a:ext uri="{FF2B5EF4-FFF2-40B4-BE49-F238E27FC236}">
                <a16:creationId xmlns:a16="http://schemas.microsoft.com/office/drawing/2014/main" id="{A0741562-2EA6-782E-0DED-FBE949638755}"/>
              </a:ext>
            </a:extLst>
          </p:cNvPr>
          <p:cNvPicPr>
            <a:picLocks noChangeAspect="1"/>
          </p:cNvPicPr>
          <p:nvPr/>
        </p:nvPicPr>
        <p:blipFill>
          <a:blip r:embed="rId3"/>
          <a:stretch>
            <a:fillRect/>
          </a:stretch>
        </p:blipFill>
        <p:spPr>
          <a:xfrm>
            <a:off x="2499232" y="1962364"/>
            <a:ext cx="7421958" cy="4867107"/>
          </a:xfrm>
          <a:prstGeom prst="rect">
            <a:avLst/>
          </a:prstGeom>
        </p:spPr>
      </p:pic>
      <p:cxnSp>
        <p:nvCxnSpPr>
          <p:cNvPr id="9" name="直接箭头连接符 8">
            <a:extLst>
              <a:ext uri="{FF2B5EF4-FFF2-40B4-BE49-F238E27FC236}">
                <a16:creationId xmlns:a16="http://schemas.microsoft.com/office/drawing/2014/main" id="{BB9A7A31-5BD6-6E5B-6455-CBAF0E831C87}"/>
              </a:ext>
            </a:extLst>
          </p:cNvPr>
          <p:cNvCxnSpPr/>
          <p:nvPr/>
        </p:nvCxnSpPr>
        <p:spPr>
          <a:xfrm flipH="1">
            <a:off x="636998" y="4048018"/>
            <a:ext cx="131509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202F5CD1-8CA0-8EFE-15BB-C07D0675CDB7}"/>
              </a:ext>
            </a:extLst>
          </p:cNvPr>
          <p:cNvSpPr/>
          <p:nvPr/>
        </p:nvSpPr>
        <p:spPr>
          <a:xfrm>
            <a:off x="7705618" y="2009564"/>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2B18A4BF-5CC3-D4FA-7F00-6DD24809B7A3}"/>
              </a:ext>
            </a:extLst>
          </p:cNvPr>
          <p:cNvSpPr/>
          <p:nvPr/>
        </p:nvSpPr>
        <p:spPr>
          <a:xfrm>
            <a:off x="8155967" y="2843755"/>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FFB5E98-E066-0A7F-5D10-8B885E25CA5C}"/>
              </a:ext>
            </a:extLst>
          </p:cNvPr>
          <p:cNvSpPr/>
          <p:nvPr/>
        </p:nvSpPr>
        <p:spPr>
          <a:xfrm>
            <a:off x="2519780" y="5018179"/>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30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2</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362148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14" name="图片 13">
            <a:extLst>
              <a:ext uri="{FF2B5EF4-FFF2-40B4-BE49-F238E27FC236}">
                <a16:creationId xmlns:a16="http://schemas.microsoft.com/office/drawing/2014/main" id="{DFD6486D-20DA-CEB2-EBD7-A78994D3B4EE}"/>
              </a:ext>
            </a:extLst>
          </p:cNvPr>
          <p:cNvPicPr>
            <a:picLocks noChangeAspect="1"/>
          </p:cNvPicPr>
          <p:nvPr/>
        </p:nvPicPr>
        <p:blipFill>
          <a:blip r:embed="rId3"/>
          <a:stretch>
            <a:fillRect/>
          </a:stretch>
        </p:blipFill>
        <p:spPr>
          <a:xfrm>
            <a:off x="2599362" y="2029912"/>
            <a:ext cx="7192260" cy="4755090"/>
          </a:xfrm>
          <a:prstGeom prst="rect">
            <a:avLst/>
          </a:prstGeom>
        </p:spPr>
      </p:pic>
      <p:pic>
        <p:nvPicPr>
          <p:cNvPr id="4" name="图片 3">
            <a:extLst>
              <a:ext uri="{FF2B5EF4-FFF2-40B4-BE49-F238E27FC236}">
                <a16:creationId xmlns:a16="http://schemas.microsoft.com/office/drawing/2014/main" id="{B4CA4F1F-6EAC-86EC-ED2D-5E43E820A1C9}"/>
              </a:ext>
            </a:extLst>
          </p:cNvPr>
          <p:cNvPicPr>
            <a:picLocks noChangeAspect="1"/>
          </p:cNvPicPr>
          <p:nvPr/>
        </p:nvPicPr>
        <p:blipFill>
          <a:blip r:embed="rId4"/>
          <a:stretch>
            <a:fillRect/>
          </a:stretch>
        </p:blipFill>
        <p:spPr>
          <a:xfrm>
            <a:off x="2599362" y="2029912"/>
            <a:ext cx="7171584" cy="4627786"/>
          </a:xfrm>
          <a:prstGeom prst="rect">
            <a:avLst/>
          </a:prstGeom>
        </p:spPr>
      </p:pic>
      <p:sp>
        <p:nvSpPr>
          <p:cNvPr id="5" name="椭圆 4">
            <a:extLst>
              <a:ext uri="{FF2B5EF4-FFF2-40B4-BE49-F238E27FC236}">
                <a16:creationId xmlns:a16="http://schemas.microsoft.com/office/drawing/2014/main" id="{C945E1B4-7320-3050-2B7F-B7B38BC54FE7}"/>
              </a:ext>
            </a:extLst>
          </p:cNvPr>
          <p:cNvSpPr/>
          <p:nvPr/>
        </p:nvSpPr>
        <p:spPr>
          <a:xfrm>
            <a:off x="2969231" y="5835043"/>
            <a:ext cx="513708" cy="545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C433907-9565-0C79-4E80-D6076AB8A479}"/>
              </a:ext>
            </a:extLst>
          </p:cNvPr>
          <p:cNvSpPr txBox="1"/>
          <p:nvPr/>
        </p:nvSpPr>
        <p:spPr>
          <a:xfrm>
            <a:off x="387681" y="3869297"/>
            <a:ext cx="2783134" cy="461665"/>
          </a:xfrm>
          <a:prstGeom prst="rect">
            <a:avLst/>
          </a:prstGeom>
          <a:noFill/>
        </p:spPr>
        <p:txBody>
          <a:bodyPr wrap="none" rtlCol="0">
            <a:spAutoFit/>
          </a:bodyPr>
          <a:lstStyle/>
          <a:p>
            <a:r>
              <a:rPr lang="en-US" altLang="zh-CN" sz="2400" b="1" dirty="0">
                <a:latin typeface="+mn-ea"/>
              </a:rPr>
              <a:t>Collision detected!</a:t>
            </a:r>
            <a:endParaRPr lang="zh-CN" altLang="en-US" sz="2400" b="1" dirty="0">
              <a:latin typeface="+mn-ea"/>
            </a:endParaRPr>
          </a:p>
        </p:txBody>
      </p:sp>
      <p:cxnSp>
        <p:nvCxnSpPr>
          <p:cNvPr id="17" name="直接箭头连接符 16">
            <a:extLst>
              <a:ext uri="{FF2B5EF4-FFF2-40B4-BE49-F238E27FC236}">
                <a16:creationId xmlns:a16="http://schemas.microsoft.com/office/drawing/2014/main" id="{845E8F67-BBA7-CBA4-39D1-F82FC2D0D936}"/>
              </a:ext>
            </a:extLst>
          </p:cNvPr>
          <p:cNvCxnSpPr/>
          <p:nvPr/>
        </p:nvCxnSpPr>
        <p:spPr>
          <a:xfrm flipH="1">
            <a:off x="772248" y="4436783"/>
            <a:ext cx="1019908" cy="12924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337E8FB0-EDF3-25E5-AD46-24D60F38F7F7}"/>
              </a:ext>
            </a:extLst>
          </p:cNvPr>
          <p:cNvSpPr/>
          <p:nvPr/>
        </p:nvSpPr>
        <p:spPr>
          <a:xfrm>
            <a:off x="7657939" y="3347837"/>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1559FA5-8B7B-3B96-89B3-C7C87AE353D6}"/>
              </a:ext>
            </a:extLst>
          </p:cNvPr>
          <p:cNvSpPr/>
          <p:nvPr/>
        </p:nvSpPr>
        <p:spPr>
          <a:xfrm>
            <a:off x="8091693" y="2891105"/>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E702DC0-9E9F-3ACB-89B1-2108DD34B044}"/>
              </a:ext>
            </a:extLst>
          </p:cNvPr>
          <p:cNvSpPr/>
          <p:nvPr/>
        </p:nvSpPr>
        <p:spPr>
          <a:xfrm>
            <a:off x="2599362" y="6313822"/>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546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8" grpId="0" animBg="1"/>
      <p:bldP spid="18" grpId="1" animBg="1"/>
      <p:bldP spid="19" grpId="0" animBg="1"/>
      <p:bldP spid="19" grpId="1" animBg="1"/>
      <p:bldP spid="20" grpId="0" animBg="1"/>
      <p:bldP spid="2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4" name="图片 3">
            <a:extLst>
              <a:ext uri="{FF2B5EF4-FFF2-40B4-BE49-F238E27FC236}">
                <a16:creationId xmlns:a16="http://schemas.microsoft.com/office/drawing/2014/main" id="{B4CA4F1F-6EAC-86EC-ED2D-5E43E820A1C9}"/>
              </a:ext>
            </a:extLst>
          </p:cNvPr>
          <p:cNvPicPr>
            <a:picLocks noChangeAspect="1"/>
          </p:cNvPicPr>
          <p:nvPr/>
        </p:nvPicPr>
        <p:blipFill>
          <a:blip r:embed="rId3"/>
          <a:stretch>
            <a:fillRect/>
          </a:stretch>
        </p:blipFill>
        <p:spPr>
          <a:xfrm>
            <a:off x="647272" y="2091556"/>
            <a:ext cx="7171584" cy="4627786"/>
          </a:xfrm>
          <a:prstGeom prst="rect">
            <a:avLst/>
          </a:prstGeom>
        </p:spPr>
      </p:pic>
      <p:sp>
        <p:nvSpPr>
          <p:cNvPr id="3" name="文本框 2">
            <a:extLst>
              <a:ext uri="{FF2B5EF4-FFF2-40B4-BE49-F238E27FC236}">
                <a16:creationId xmlns:a16="http://schemas.microsoft.com/office/drawing/2014/main" id="{D70B9B04-0275-40A6-C045-56BAE365DE91}"/>
              </a:ext>
            </a:extLst>
          </p:cNvPr>
          <p:cNvSpPr txBox="1"/>
          <p:nvPr/>
        </p:nvSpPr>
        <p:spPr>
          <a:xfrm>
            <a:off x="7921375" y="2167848"/>
            <a:ext cx="3226086" cy="461665"/>
          </a:xfrm>
          <a:prstGeom prst="rect">
            <a:avLst/>
          </a:prstGeom>
          <a:noFill/>
        </p:spPr>
        <p:txBody>
          <a:bodyPr wrap="square" rtlCol="0">
            <a:spAutoFit/>
          </a:bodyPr>
          <a:lstStyle/>
          <a:p>
            <a:r>
              <a:rPr lang="en-US" altLang="zh-CN" sz="2400" b="1" dirty="0"/>
              <a:t>termination condition</a:t>
            </a:r>
            <a:endParaRPr lang="zh-CN" altLang="en-US" sz="2400" b="1" dirty="0"/>
          </a:p>
        </p:txBody>
      </p:sp>
      <mc:AlternateContent xmlns:mc="http://schemas.openxmlformats.org/markup-compatibility/2006">
        <mc:Choice xmlns:a14="http://schemas.microsoft.com/office/drawing/2010/main" Requires="a14">
          <p:sp>
            <p:nvSpPr>
              <p:cNvPr id="7" name="Title 1">
                <a:extLst>
                  <a:ext uri="{FF2B5EF4-FFF2-40B4-BE49-F238E27FC236}">
                    <a16:creationId xmlns:a16="http://schemas.microsoft.com/office/drawing/2014/main" id="{FE5685C7-ABE5-5693-705D-C22540E25FD5}"/>
                  </a:ext>
                </a:extLst>
              </p:cNvPr>
              <p:cNvSpPr txBox="1">
                <a:spLocks/>
              </p:cNvSpPr>
              <p:nvPr/>
            </p:nvSpPr>
            <p:spPr>
              <a:xfrm>
                <a:off x="7921375" y="2629513"/>
                <a:ext cx="3863083" cy="2044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r>
                  <a:rPr lang="en-US" sz="2400" dirty="0"/>
                  <a:t>The simplex contains the origin</a:t>
                </a:r>
              </a:p>
              <a:p>
                <a:pPr marL="457200" indent="-457200">
                  <a:buAutoNum type="arabicPeriod"/>
                </a:pPr>
                <a:r>
                  <a:rPr lang="en-US" sz="2400" dirty="0"/>
                  <a:t>The new node of the simplex cannot cross the axis line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𝑑𝑖𝑟</m:t>
                    </m:r>
                    <m:r>
                      <a:rPr lang="en-US" sz="2400" b="0" i="1" smtClean="0">
                        <a:latin typeface="Cambria Math" panose="02040503050406030204" pitchFamily="18" charset="0"/>
                      </a:rPr>
                      <m:t>&lt;0</m:t>
                    </m:r>
                  </m:oMath>
                </a14:m>
                <a:r>
                  <a:rPr lang="en-US" sz="2400" dirty="0"/>
                  <a:t>)</a:t>
                </a:r>
                <a:endParaRPr lang="en-CN" sz="2400" dirty="0"/>
              </a:p>
            </p:txBody>
          </p:sp>
        </mc:Choice>
        <mc:Fallback>
          <p:sp>
            <p:nvSpPr>
              <p:cNvPr id="7" name="Title 1">
                <a:extLst>
                  <a:ext uri="{FF2B5EF4-FFF2-40B4-BE49-F238E27FC236}">
                    <a16:creationId xmlns:a16="http://schemas.microsoft.com/office/drawing/2014/main" id="{FE5685C7-ABE5-5693-705D-C22540E25FD5}"/>
                  </a:ext>
                </a:extLst>
              </p:cNvPr>
              <p:cNvSpPr txBox="1">
                <a:spLocks noRot="1" noChangeAspect="1" noMove="1" noResize="1" noEditPoints="1" noAdjustHandles="1" noChangeArrowheads="1" noChangeShapeType="1" noTextEdit="1"/>
              </p:cNvSpPr>
              <p:nvPr/>
            </p:nvSpPr>
            <p:spPr>
              <a:xfrm>
                <a:off x="7921375" y="2629513"/>
                <a:ext cx="3863083" cy="2044557"/>
              </a:xfrm>
              <a:prstGeom prst="rect">
                <a:avLst/>
              </a:prstGeom>
              <a:blipFill>
                <a:blip r:embed="rId4"/>
                <a:stretch>
                  <a:fillRect l="-1893" r="-23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8779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Separating Axis Theorem (SAT)</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If two objects do not collide, there always exists a straight line (plane in 3D) that can separate the two objects.</a:t>
            </a:r>
            <a:endParaRPr lang="en-CN" sz="2400" dirty="0"/>
          </a:p>
        </p:txBody>
      </p:sp>
      <p:pic>
        <p:nvPicPr>
          <p:cNvPr id="8" name="图片 7">
            <a:extLst>
              <a:ext uri="{FF2B5EF4-FFF2-40B4-BE49-F238E27FC236}">
                <a16:creationId xmlns:a16="http://schemas.microsoft.com/office/drawing/2014/main" id="{E3C5CA5B-2AFF-1BFA-6F44-5E4A0CE8A9E9}"/>
              </a:ext>
            </a:extLst>
          </p:cNvPr>
          <p:cNvPicPr>
            <a:picLocks noChangeAspect="1"/>
          </p:cNvPicPr>
          <p:nvPr/>
        </p:nvPicPr>
        <p:blipFill>
          <a:blip r:embed="rId3"/>
          <a:stretch>
            <a:fillRect/>
          </a:stretch>
        </p:blipFill>
        <p:spPr>
          <a:xfrm>
            <a:off x="811658" y="2348521"/>
            <a:ext cx="10332378" cy="3742811"/>
          </a:xfrm>
          <a:prstGeom prst="rect">
            <a:avLst/>
          </a:prstGeom>
        </p:spPr>
      </p:pic>
    </p:spTree>
    <p:extLst>
      <p:ext uri="{BB962C8B-B14F-4D97-AF65-F5344CB8AC3E}">
        <p14:creationId xmlns:p14="http://schemas.microsoft.com/office/powerpoint/2010/main" val="2643866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Separating Axis Theorem (SAT)</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If two objects do not collide, there always exists a straight line (plane in 3D) that can separate the two objects.</a:t>
            </a:r>
            <a:endParaRPr lang="en-CN" sz="2400" dirty="0"/>
          </a:p>
        </p:txBody>
      </p:sp>
      <p:pic>
        <p:nvPicPr>
          <p:cNvPr id="23" name="图片 22">
            <a:extLst>
              <a:ext uri="{FF2B5EF4-FFF2-40B4-BE49-F238E27FC236}">
                <a16:creationId xmlns:a16="http://schemas.microsoft.com/office/drawing/2014/main" id="{EB46D008-0FAB-9A2D-DA66-992AE89C9FB8}"/>
              </a:ext>
            </a:extLst>
          </p:cNvPr>
          <p:cNvPicPr>
            <a:picLocks noChangeAspect="1"/>
          </p:cNvPicPr>
          <p:nvPr/>
        </p:nvPicPr>
        <p:blipFill>
          <a:blip r:embed="rId3"/>
          <a:stretch>
            <a:fillRect/>
          </a:stretch>
        </p:blipFill>
        <p:spPr>
          <a:xfrm>
            <a:off x="864742" y="1997741"/>
            <a:ext cx="6459415" cy="4678892"/>
          </a:xfrm>
          <a:prstGeom prst="rect">
            <a:avLst/>
          </a:prstGeom>
        </p:spPr>
      </p:pic>
      <p:sp>
        <p:nvSpPr>
          <p:cNvPr id="24" name="文本框 23">
            <a:extLst>
              <a:ext uri="{FF2B5EF4-FFF2-40B4-BE49-F238E27FC236}">
                <a16:creationId xmlns:a16="http://schemas.microsoft.com/office/drawing/2014/main" id="{D69F3F77-6615-E059-EC7F-F1A94D170F38}"/>
              </a:ext>
            </a:extLst>
          </p:cNvPr>
          <p:cNvSpPr txBox="1"/>
          <p:nvPr/>
        </p:nvSpPr>
        <p:spPr>
          <a:xfrm>
            <a:off x="3136260" y="3234879"/>
            <a:ext cx="298480" cy="338554"/>
          </a:xfrm>
          <a:prstGeom prst="rect">
            <a:avLst/>
          </a:prstGeom>
          <a:noFill/>
        </p:spPr>
        <p:txBody>
          <a:bodyPr wrap="none" rtlCol="0">
            <a:spAutoFit/>
          </a:bodyPr>
          <a:lstStyle/>
          <a:p>
            <a:r>
              <a:rPr lang="en-US" altLang="zh-CN" sz="1600" b="1" dirty="0"/>
              <a:t>1</a:t>
            </a:r>
            <a:endParaRPr lang="zh-CN" altLang="en-US" sz="1600" b="1" dirty="0"/>
          </a:p>
        </p:txBody>
      </p:sp>
      <p:sp>
        <p:nvSpPr>
          <p:cNvPr id="25" name="文本框 24">
            <a:extLst>
              <a:ext uri="{FF2B5EF4-FFF2-40B4-BE49-F238E27FC236}">
                <a16:creationId xmlns:a16="http://schemas.microsoft.com/office/drawing/2014/main" id="{568B35A2-A4E2-C034-61B0-56FD06D721D5}"/>
              </a:ext>
            </a:extLst>
          </p:cNvPr>
          <p:cNvSpPr txBox="1"/>
          <p:nvPr/>
        </p:nvSpPr>
        <p:spPr>
          <a:xfrm>
            <a:off x="7324157" y="4498230"/>
            <a:ext cx="298480" cy="338554"/>
          </a:xfrm>
          <a:prstGeom prst="rect">
            <a:avLst/>
          </a:prstGeom>
          <a:noFill/>
        </p:spPr>
        <p:txBody>
          <a:bodyPr wrap="none" rtlCol="0">
            <a:spAutoFit/>
          </a:bodyPr>
          <a:lstStyle/>
          <a:p>
            <a:r>
              <a:rPr lang="en-US" altLang="zh-CN" sz="1600" b="1" dirty="0"/>
              <a:t>1</a:t>
            </a:r>
            <a:endParaRPr lang="zh-CN" altLang="en-US" sz="1600" b="1" dirty="0"/>
          </a:p>
        </p:txBody>
      </p:sp>
      <p:sp>
        <p:nvSpPr>
          <p:cNvPr id="26" name="文本框 25">
            <a:extLst>
              <a:ext uri="{FF2B5EF4-FFF2-40B4-BE49-F238E27FC236}">
                <a16:creationId xmlns:a16="http://schemas.microsoft.com/office/drawing/2014/main" id="{F12AF65A-425D-5A27-053A-13379627A858}"/>
              </a:ext>
            </a:extLst>
          </p:cNvPr>
          <p:cNvSpPr txBox="1"/>
          <p:nvPr/>
        </p:nvSpPr>
        <p:spPr>
          <a:xfrm>
            <a:off x="4183565" y="3234879"/>
            <a:ext cx="298480" cy="338554"/>
          </a:xfrm>
          <a:prstGeom prst="rect">
            <a:avLst/>
          </a:prstGeom>
          <a:noFill/>
        </p:spPr>
        <p:txBody>
          <a:bodyPr wrap="none" rtlCol="0">
            <a:spAutoFit/>
          </a:bodyPr>
          <a:lstStyle/>
          <a:p>
            <a:r>
              <a:rPr lang="en-US" altLang="zh-CN" sz="1600" b="1" dirty="0"/>
              <a:t>2</a:t>
            </a:r>
            <a:endParaRPr lang="zh-CN" altLang="en-US" sz="1600" b="1" dirty="0"/>
          </a:p>
        </p:txBody>
      </p:sp>
      <p:sp>
        <p:nvSpPr>
          <p:cNvPr id="27" name="文本框 26">
            <a:extLst>
              <a:ext uri="{FF2B5EF4-FFF2-40B4-BE49-F238E27FC236}">
                <a16:creationId xmlns:a16="http://schemas.microsoft.com/office/drawing/2014/main" id="{6DCF5D11-A2AB-99D8-D19D-FC85B3E3F0A2}"/>
              </a:ext>
            </a:extLst>
          </p:cNvPr>
          <p:cNvSpPr txBox="1"/>
          <p:nvPr/>
        </p:nvSpPr>
        <p:spPr>
          <a:xfrm>
            <a:off x="566262" y="4249987"/>
            <a:ext cx="298480" cy="338554"/>
          </a:xfrm>
          <a:prstGeom prst="rect">
            <a:avLst/>
          </a:prstGeom>
          <a:noFill/>
        </p:spPr>
        <p:txBody>
          <a:bodyPr wrap="none" rtlCol="0">
            <a:spAutoFit/>
          </a:bodyPr>
          <a:lstStyle/>
          <a:p>
            <a:r>
              <a:rPr lang="en-US" altLang="zh-CN" sz="1600" b="1" dirty="0"/>
              <a:t>2</a:t>
            </a:r>
            <a:endParaRPr lang="zh-CN" altLang="en-US" sz="1600" b="1" dirty="0"/>
          </a:p>
        </p:txBody>
      </p:sp>
      <p:sp>
        <p:nvSpPr>
          <p:cNvPr id="28" name="文本框 27">
            <a:extLst>
              <a:ext uri="{FF2B5EF4-FFF2-40B4-BE49-F238E27FC236}">
                <a16:creationId xmlns:a16="http://schemas.microsoft.com/office/drawing/2014/main" id="{C62BA169-13DC-7B91-EFE3-8763B63F2F52}"/>
              </a:ext>
            </a:extLst>
          </p:cNvPr>
          <p:cNvSpPr txBox="1"/>
          <p:nvPr/>
        </p:nvSpPr>
        <p:spPr>
          <a:xfrm>
            <a:off x="3398529" y="3911433"/>
            <a:ext cx="298480" cy="338554"/>
          </a:xfrm>
          <a:prstGeom prst="rect">
            <a:avLst/>
          </a:prstGeom>
          <a:noFill/>
        </p:spPr>
        <p:txBody>
          <a:bodyPr wrap="none" rtlCol="0">
            <a:spAutoFit/>
          </a:bodyPr>
          <a:lstStyle/>
          <a:p>
            <a:r>
              <a:rPr lang="en-US" altLang="zh-CN" sz="1600" b="1" dirty="0"/>
              <a:t>3</a:t>
            </a:r>
            <a:endParaRPr lang="zh-CN" altLang="en-US" sz="1600" b="1" dirty="0"/>
          </a:p>
        </p:txBody>
      </p:sp>
      <p:sp>
        <p:nvSpPr>
          <p:cNvPr id="29" name="文本框 28">
            <a:extLst>
              <a:ext uri="{FF2B5EF4-FFF2-40B4-BE49-F238E27FC236}">
                <a16:creationId xmlns:a16="http://schemas.microsoft.com/office/drawing/2014/main" id="{DA93B997-E75D-8473-3DCA-2B2C457EF4BA}"/>
              </a:ext>
            </a:extLst>
          </p:cNvPr>
          <p:cNvSpPr txBox="1"/>
          <p:nvPr/>
        </p:nvSpPr>
        <p:spPr>
          <a:xfrm>
            <a:off x="1713164" y="1987273"/>
            <a:ext cx="298480" cy="338554"/>
          </a:xfrm>
          <a:prstGeom prst="rect">
            <a:avLst/>
          </a:prstGeom>
          <a:noFill/>
        </p:spPr>
        <p:txBody>
          <a:bodyPr wrap="none" rtlCol="0">
            <a:spAutoFit/>
          </a:bodyPr>
          <a:lstStyle/>
          <a:p>
            <a:r>
              <a:rPr lang="en-US" altLang="zh-CN" sz="1600" b="1" dirty="0"/>
              <a:t>3</a:t>
            </a:r>
            <a:endParaRPr lang="zh-CN" altLang="en-US" sz="1600" b="1" dirty="0"/>
          </a:p>
        </p:txBody>
      </p:sp>
      <p:sp>
        <p:nvSpPr>
          <p:cNvPr id="30" name="文本框 29">
            <a:extLst>
              <a:ext uri="{FF2B5EF4-FFF2-40B4-BE49-F238E27FC236}">
                <a16:creationId xmlns:a16="http://schemas.microsoft.com/office/drawing/2014/main" id="{A89BF5D9-3C49-B8DE-5F6F-B61FD66D570D}"/>
              </a:ext>
            </a:extLst>
          </p:cNvPr>
          <p:cNvSpPr txBox="1"/>
          <p:nvPr/>
        </p:nvSpPr>
        <p:spPr>
          <a:xfrm>
            <a:off x="3945209" y="4159676"/>
            <a:ext cx="298480" cy="338554"/>
          </a:xfrm>
          <a:prstGeom prst="rect">
            <a:avLst/>
          </a:prstGeom>
          <a:noFill/>
        </p:spPr>
        <p:txBody>
          <a:bodyPr wrap="none" rtlCol="0">
            <a:spAutoFit/>
          </a:bodyPr>
          <a:lstStyle/>
          <a:p>
            <a:r>
              <a:rPr lang="en-US" altLang="zh-CN" sz="1600" b="1" dirty="0"/>
              <a:t>4</a:t>
            </a:r>
            <a:endParaRPr lang="zh-CN" altLang="en-US" sz="1600" b="1" dirty="0"/>
          </a:p>
        </p:txBody>
      </p:sp>
      <p:sp>
        <p:nvSpPr>
          <p:cNvPr id="31" name="文本框 30">
            <a:extLst>
              <a:ext uri="{FF2B5EF4-FFF2-40B4-BE49-F238E27FC236}">
                <a16:creationId xmlns:a16="http://schemas.microsoft.com/office/drawing/2014/main" id="{0D962865-27DC-DDF2-9B76-0ACB51BCD2C0}"/>
              </a:ext>
            </a:extLst>
          </p:cNvPr>
          <p:cNvSpPr txBox="1"/>
          <p:nvPr/>
        </p:nvSpPr>
        <p:spPr>
          <a:xfrm>
            <a:off x="7324157" y="5933318"/>
            <a:ext cx="298480" cy="338554"/>
          </a:xfrm>
          <a:prstGeom prst="rect">
            <a:avLst/>
          </a:prstGeom>
          <a:noFill/>
        </p:spPr>
        <p:txBody>
          <a:bodyPr wrap="none" rtlCol="0">
            <a:spAutoFit/>
          </a:bodyPr>
          <a:lstStyle/>
          <a:p>
            <a:r>
              <a:rPr lang="en-US" altLang="zh-CN" sz="1600" b="1" dirty="0"/>
              <a:t>4</a:t>
            </a:r>
            <a:endParaRPr lang="zh-CN" altLang="en-US" sz="1600" b="1" dirty="0"/>
          </a:p>
        </p:txBody>
      </p:sp>
      <p:sp>
        <p:nvSpPr>
          <p:cNvPr id="32" name="文本框 31">
            <a:extLst>
              <a:ext uri="{FF2B5EF4-FFF2-40B4-BE49-F238E27FC236}">
                <a16:creationId xmlns:a16="http://schemas.microsoft.com/office/drawing/2014/main" id="{B1334ABC-2B1C-F1D5-363D-A4FDD92D523B}"/>
              </a:ext>
            </a:extLst>
          </p:cNvPr>
          <p:cNvSpPr txBox="1"/>
          <p:nvPr/>
        </p:nvSpPr>
        <p:spPr>
          <a:xfrm>
            <a:off x="4542169" y="4419264"/>
            <a:ext cx="298480" cy="338554"/>
          </a:xfrm>
          <a:prstGeom prst="rect">
            <a:avLst/>
          </a:prstGeom>
          <a:noFill/>
        </p:spPr>
        <p:txBody>
          <a:bodyPr wrap="none" rtlCol="0">
            <a:spAutoFit/>
          </a:bodyPr>
          <a:lstStyle/>
          <a:p>
            <a:r>
              <a:rPr lang="en-US" altLang="zh-CN" sz="1600" b="1" dirty="0"/>
              <a:t>5</a:t>
            </a:r>
            <a:endParaRPr lang="zh-CN" altLang="en-US" sz="1600" b="1" dirty="0"/>
          </a:p>
        </p:txBody>
      </p:sp>
      <p:sp>
        <p:nvSpPr>
          <p:cNvPr id="33" name="文本框 32">
            <a:extLst>
              <a:ext uri="{FF2B5EF4-FFF2-40B4-BE49-F238E27FC236}">
                <a16:creationId xmlns:a16="http://schemas.microsoft.com/office/drawing/2014/main" id="{6897ECDB-4607-A965-FF16-7D8357E5FD87}"/>
              </a:ext>
            </a:extLst>
          </p:cNvPr>
          <p:cNvSpPr txBox="1"/>
          <p:nvPr/>
        </p:nvSpPr>
        <p:spPr>
          <a:xfrm>
            <a:off x="633557" y="3499339"/>
            <a:ext cx="298480" cy="338554"/>
          </a:xfrm>
          <a:prstGeom prst="rect">
            <a:avLst/>
          </a:prstGeom>
          <a:noFill/>
        </p:spPr>
        <p:txBody>
          <a:bodyPr wrap="none" rtlCol="0">
            <a:spAutoFit/>
          </a:bodyPr>
          <a:lstStyle/>
          <a:p>
            <a:r>
              <a:rPr lang="en-US" altLang="zh-CN" sz="1600" b="1" dirty="0"/>
              <a:t>5</a:t>
            </a:r>
            <a:endParaRPr lang="zh-CN" altLang="en-US" sz="1600" b="1" dirty="0"/>
          </a:p>
        </p:txBody>
      </p:sp>
      <p:sp>
        <p:nvSpPr>
          <p:cNvPr id="34" name="文本框 33">
            <a:extLst>
              <a:ext uri="{FF2B5EF4-FFF2-40B4-BE49-F238E27FC236}">
                <a16:creationId xmlns:a16="http://schemas.microsoft.com/office/drawing/2014/main" id="{A280FC3F-1001-FB81-3FC0-236AF82042BD}"/>
              </a:ext>
            </a:extLst>
          </p:cNvPr>
          <p:cNvSpPr txBox="1"/>
          <p:nvPr/>
        </p:nvSpPr>
        <p:spPr>
          <a:xfrm>
            <a:off x="4557316" y="3539775"/>
            <a:ext cx="298480" cy="338554"/>
          </a:xfrm>
          <a:prstGeom prst="rect">
            <a:avLst/>
          </a:prstGeom>
          <a:noFill/>
        </p:spPr>
        <p:txBody>
          <a:bodyPr wrap="none" rtlCol="0">
            <a:spAutoFit/>
          </a:bodyPr>
          <a:lstStyle/>
          <a:p>
            <a:r>
              <a:rPr lang="en-US" altLang="zh-CN" sz="1600" b="1" dirty="0"/>
              <a:t>6</a:t>
            </a:r>
            <a:endParaRPr lang="zh-CN" altLang="en-US" sz="1600" b="1" dirty="0"/>
          </a:p>
        </p:txBody>
      </p:sp>
      <p:sp>
        <p:nvSpPr>
          <p:cNvPr id="35" name="文本框 34">
            <a:extLst>
              <a:ext uri="{FF2B5EF4-FFF2-40B4-BE49-F238E27FC236}">
                <a16:creationId xmlns:a16="http://schemas.microsoft.com/office/drawing/2014/main" id="{D3E12C32-FD32-B309-C28B-65A558E11CF3}"/>
              </a:ext>
            </a:extLst>
          </p:cNvPr>
          <p:cNvSpPr txBox="1"/>
          <p:nvPr/>
        </p:nvSpPr>
        <p:spPr>
          <a:xfrm>
            <a:off x="5897199" y="2107066"/>
            <a:ext cx="298480" cy="338554"/>
          </a:xfrm>
          <a:prstGeom prst="rect">
            <a:avLst/>
          </a:prstGeom>
          <a:noFill/>
        </p:spPr>
        <p:txBody>
          <a:bodyPr wrap="none" rtlCol="0">
            <a:spAutoFit/>
          </a:bodyPr>
          <a:lstStyle/>
          <a:p>
            <a:r>
              <a:rPr lang="en-US" altLang="zh-CN" sz="1600" b="1" dirty="0"/>
              <a:t>6</a:t>
            </a:r>
            <a:endParaRPr lang="zh-CN" altLang="en-US" sz="1600" b="1" dirty="0"/>
          </a:p>
        </p:txBody>
      </p:sp>
      <p:cxnSp>
        <p:nvCxnSpPr>
          <p:cNvPr id="37" name="直接连接符 36">
            <a:extLst>
              <a:ext uri="{FF2B5EF4-FFF2-40B4-BE49-F238E27FC236}">
                <a16:creationId xmlns:a16="http://schemas.microsoft.com/office/drawing/2014/main" id="{3CD31B50-E8F2-1C97-0217-69F908878B92}"/>
              </a:ext>
            </a:extLst>
          </p:cNvPr>
          <p:cNvCxnSpPr/>
          <p:nvPr/>
        </p:nvCxnSpPr>
        <p:spPr>
          <a:xfrm>
            <a:off x="2349884" y="4757818"/>
            <a:ext cx="1084856" cy="778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F087166-A281-3276-35EC-D3DB8146C682}"/>
              </a:ext>
            </a:extLst>
          </p:cNvPr>
          <p:cNvCxnSpPr>
            <a:cxnSpLocks/>
          </p:cNvCxnSpPr>
          <p:nvPr/>
        </p:nvCxnSpPr>
        <p:spPr>
          <a:xfrm>
            <a:off x="3136260" y="5262964"/>
            <a:ext cx="571023" cy="406791"/>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接连接符 42">
            <a:extLst>
              <a:ext uri="{FF2B5EF4-FFF2-40B4-BE49-F238E27FC236}">
                <a16:creationId xmlns:a16="http://schemas.microsoft.com/office/drawing/2014/main" id="{A8C43E7B-25C9-1DBD-2841-09B7F61C01B0}"/>
              </a:ext>
            </a:extLst>
          </p:cNvPr>
          <p:cNvCxnSpPr>
            <a:cxnSpLocks/>
          </p:cNvCxnSpPr>
          <p:nvPr/>
        </p:nvCxnSpPr>
        <p:spPr>
          <a:xfrm flipV="1">
            <a:off x="3136260" y="6271872"/>
            <a:ext cx="1570296" cy="37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D810FA-B821-2388-F177-6ADB32BFF0B4}"/>
              </a:ext>
            </a:extLst>
          </p:cNvPr>
          <p:cNvCxnSpPr>
            <a:cxnSpLocks/>
          </p:cNvCxnSpPr>
          <p:nvPr/>
        </p:nvCxnSpPr>
        <p:spPr>
          <a:xfrm rot="120000" flipV="1">
            <a:off x="4211493" y="6167590"/>
            <a:ext cx="828000" cy="36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3F4FC820-EE33-94F2-A451-7B7802F561BA}"/>
              </a:ext>
            </a:extLst>
          </p:cNvPr>
          <p:cNvCxnSpPr>
            <a:cxnSpLocks/>
          </p:cNvCxnSpPr>
          <p:nvPr/>
        </p:nvCxnSpPr>
        <p:spPr>
          <a:xfrm rot="-60000">
            <a:off x="5830794" y="3021008"/>
            <a:ext cx="0" cy="1087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14F6BD5-90AE-218A-388D-2300D8D18777}"/>
              </a:ext>
            </a:extLst>
          </p:cNvPr>
          <p:cNvCxnSpPr>
            <a:cxnSpLocks/>
          </p:cNvCxnSpPr>
          <p:nvPr/>
        </p:nvCxnSpPr>
        <p:spPr>
          <a:xfrm rot="-60000">
            <a:off x="5761447" y="3837893"/>
            <a:ext cx="0" cy="11694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8" name="直接连接符 57">
            <a:extLst>
              <a:ext uri="{FF2B5EF4-FFF2-40B4-BE49-F238E27FC236}">
                <a16:creationId xmlns:a16="http://schemas.microsoft.com/office/drawing/2014/main" id="{C9653EFB-825A-3EFA-E15E-CAB59F49CFEE}"/>
              </a:ext>
            </a:extLst>
          </p:cNvPr>
          <p:cNvCxnSpPr/>
          <p:nvPr/>
        </p:nvCxnSpPr>
        <p:spPr>
          <a:xfrm>
            <a:off x="4482045" y="2252605"/>
            <a:ext cx="1041388" cy="88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20F769B-33BD-C01A-8D7D-901F7F558326}"/>
              </a:ext>
            </a:extLst>
          </p:cNvPr>
          <p:cNvCxnSpPr/>
          <p:nvPr/>
        </p:nvCxnSpPr>
        <p:spPr>
          <a:xfrm>
            <a:off x="5096969" y="2859643"/>
            <a:ext cx="591671" cy="491778"/>
          </a:xfrm>
          <a:prstGeom prst="line">
            <a:avLst/>
          </a:prstGeom>
        </p:spPr>
        <p:style>
          <a:lnRef idx="1">
            <a:schemeClr val="accent6"/>
          </a:lnRef>
          <a:fillRef idx="0">
            <a:schemeClr val="accent6"/>
          </a:fillRef>
          <a:effectRef idx="0">
            <a:schemeClr val="accent6"/>
          </a:effectRef>
          <a:fontRef idx="minor">
            <a:schemeClr val="tx1"/>
          </a:fontRef>
        </p:style>
      </p:cxnSp>
      <p:cxnSp>
        <p:nvCxnSpPr>
          <p:cNvPr id="62" name="直接连接符 61">
            <a:extLst>
              <a:ext uri="{FF2B5EF4-FFF2-40B4-BE49-F238E27FC236}">
                <a16:creationId xmlns:a16="http://schemas.microsoft.com/office/drawing/2014/main" id="{DFC29547-92E5-6E6F-A153-C3A02D476131}"/>
              </a:ext>
            </a:extLst>
          </p:cNvPr>
          <p:cNvCxnSpPr>
            <a:cxnSpLocks/>
          </p:cNvCxnSpPr>
          <p:nvPr/>
        </p:nvCxnSpPr>
        <p:spPr>
          <a:xfrm flipH="1">
            <a:off x="2273087" y="2406285"/>
            <a:ext cx="1010450" cy="828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3F482D3-E174-7629-C6FE-24B5F6C1DC20}"/>
              </a:ext>
            </a:extLst>
          </p:cNvPr>
          <p:cNvCxnSpPr/>
          <p:nvPr/>
        </p:nvCxnSpPr>
        <p:spPr>
          <a:xfrm flipV="1">
            <a:off x="2247142" y="2445620"/>
            <a:ext cx="1114746" cy="905801"/>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直接连接符 68">
            <a:extLst>
              <a:ext uri="{FF2B5EF4-FFF2-40B4-BE49-F238E27FC236}">
                <a16:creationId xmlns:a16="http://schemas.microsoft.com/office/drawing/2014/main" id="{B8D3C8D4-426C-8449-4AAA-123DEB09707D}"/>
              </a:ext>
            </a:extLst>
          </p:cNvPr>
          <p:cNvCxnSpPr/>
          <p:nvPr/>
        </p:nvCxnSpPr>
        <p:spPr>
          <a:xfrm flipH="1">
            <a:off x="1887547" y="2859643"/>
            <a:ext cx="124097" cy="978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0DBC30D-7F49-972E-D4CD-8C9C4089A900}"/>
              </a:ext>
            </a:extLst>
          </p:cNvPr>
          <p:cNvCxnSpPr/>
          <p:nvPr/>
        </p:nvCxnSpPr>
        <p:spPr>
          <a:xfrm flipH="1">
            <a:off x="1872135" y="3573433"/>
            <a:ext cx="139509" cy="1145962"/>
          </a:xfrm>
          <a:prstGeom prst="line">
            <a:avLst/>
          </a:prstGeom>
        </p:spPr>
        <p:style>
          <a:lnRef idx="1">
            <a:schemeClr val="accent6"/>
          </a:lnRef>
          <a:fillRef idx="0">
            <a:schemeClr val="accent6"/>
          </a:fillRef>
          <a:effectRef idx="0">
            <a:schemeClr val="accent6"/>
          </a:effectRef>
          <a:fontRef idx="minor">
            <a:schemeClr val="tx1"/>
          </a:fontRef>
        </p:style>
      </p:cxnSp>
      <p:sp>
        <p:nvSpPr>
          <p:cNvPr id="75" name="文本框 74">
            <a:extLst>
              <a:ext uri="{FF2B5EF4-FFF2-40B4-BE49-F238E27FC236}">
                <a16:creationId xmlns:a16="http://schemas.microsoft.com/office/drawing/2014/main" id="{2C7560C0-E3BE-0E25-B910-BA8D7DC70C9F}"/>
              </a:ext>
            </a:extLst>
          </p:cNvPr>
          <p:cNvSpPr txBox="1"/>
          <p:nvPr/>
        </p:nvSpPr>
        <p:spPr>
          <a:xfrm>
            <a:off x="7446881" y="2018607"/>
            <a:ext cx="4261520" cy="4154984"/>
          </a:xfrm>
          <a:prstGeom prst="rect">
            <a:avLst/>
          </a:prstGeom>
          <a:noFill/>
        </p:spPr>
        <p:txBody>
          <a:bodyPr wrap="square">
            <a:spAutoFit/>
          </a:bodyPr>
          <a:lstStyle/>
          <a:p>
            <a:pPr marL="457200" indent="-457200">
              <a:buAutoNum type="arabicPeriod"/>
            </a:pPr>
            <a:r>
              <a:rPr lang="en-US" altLang="zh-CN" sz="2400" dirty="0">
                <a:latin typeface="+mj-ea"/>
                <a:ea typeface="+mj-ea"/>
              </a:rPr>
              <a:t>Project the two convex polygons onto the perpendicular of each edge of the simplex. </a:t>
            </a:r>
          </a:p>
          <a:p>
            <a:pPr marL="457200" indent="-457200">
              <a:buAutoNum type="arabicPeriod"/>
            </a:pPr>
            <a:r>
              <a:rPr lang="en-US" altLang="zh-CN" sz="2400" dirty="0">
                <a:latin typeface="+mj-ea"/>
                <a:ea typeface="+mj-ea"/>
              </a:rPr>
              <a:t>If there exists a perpendicular line on which the projections of the two polygons do not overlap, then the two convex polygons do not collide; otherwise, they do collide.</a:t>
            </a:r>
            <a:endParaRPr lang="zh-CN" altLang="en-US" sz="2400" dirty="0">
              <a:latin typeface="+mj-ea"/>
              <a:ea typeface="+mj-ea"/>
            </a:endParaRPr>
          </a:p>
        </p:txBody>
      </p:sp>
    </p:spTree>
    <p:extLst>
      <p:ext uri="{BB962C8B-B14F-4D97-AF65-F5344CB8AC3E}">
        <p14:creationId xmlns:p14="http://schemas.microsoft.com/office/powerpoint/2010/main" val="622414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A6E81CA-80B1-F5D4-0FBB-E380A2D508C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Reference and Futher Readings</a:t>
            </a:r>
            <a:endParaRPr lang="zh-CN" altLang="en-US"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AC82A806-B3C4-433A-1A17-598286F0A303}"/>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Finite Element Method, Part I [SIGGRAPH 2012 Course] [</a:t>
            </a:r>
            <a:r>
              <a:rPr lang="en-US" altLang="zh-CN" sz="2400" dirty="0">
                <a:hlinkClick r:id="rId3"/>
              </a:rPr>
              <a:t>Link</a:t>
            </a:r>
            <a:r>
              <a:rPr lang="en-US" altLang="zh-CN" sz="2400" dirty="0"/>
              <a:t>]</a:t>
            </a:r>
          </a:p>
          <a:p>
            <a:r>
              <a:rPr lang="en-US" altLang="zh-CN" sz="2400" dirty="0"/>
              <a:t>Dynamic Deformables: Implementation and Production Practicalities [SIGGRAH 2020 Course] [</a:t>
            </a:r>
            <a:r>
              <a:rPr lang="en-US" altLang="zh-CN" sz="2400" dirty="0">
                <a:hlinkClick r:id="rId4"/>
              </a:rPr>
              <a:t>Link</a:t>
            </a:r>
            <a:r>
              <a:rPr lang="en-US" altLang="zh-CN" sz="2400" dirty="0"/>
              <a:t>]</a:t>
            </a:r>
          </a:p>
          <a:p>
            <a:r>
              <a:rPr lang="en-US" altLang="zh-CN" sz="2400" dirty="0" err="1"/>
              <a:t>TaichiCourse</a:t>
            </a:r>
            <a:r>
              <a:rPr lang="en-US" altLang="zh-CN" sz="2400" dirty="0"/>
              <a:t> 01: Lecture 08 [</a:t>
            </a:r>
            <a:r>
              <a:rPr lang="en-US" altLang="zh-CN" sz="2400" dirty="0">
                <a:hlinkClick r:id="rId5"/>
              </a:rPr>
              <a:t>Link</a:t>
            </a:r>
            <a:r>
              <a:rPr lang="en-US" altLang="zh-CN" sz="2400" dirty="0"/>
              <a:t>]</a:t>
            </a:r>
          </a:p>
          <a:p>
            <a:r>
              <a:rPr lang="en-US" altLang="zh-CN" sz="2400" dirty="0"/>
              <a:t>GAMES Course 103 – Lecture 7: Other Constrained Methods and Linear Finite Element Method I [</a:t>
            </a:r>
            <a:r>
              <a:rPr lang="en-US" altLang="zh-CN" sz="2400" dirty="0">
                <a:hlinkClick r:id="rId6"/>
              </a:rPr>
              <a:t>Link</a:t>
            </a:r>
            <a:r>
              <a:rPr lang="en-US" altLang="zh-CN" sz="2400" dirty="0"/>
              <a:t>]</a:t>
            </a:r>
          </a:p>
          <a:p>
            <a:endParaRPr lang="en-US" altLang="zh-CN" sz="2400" dirty="0"/>
          </a:p>
          <a:p>
            <a:endParaRPr lang="en-US" altLang="zh-CN" sz="2400" dirty="0"/>
          </a:p>
          <a:p>
            <a:endParaRPr lang="en-US" altLang="zh-CN" sz="2400" dirty="0"/>
          </a:p>
          <a:p>
            <a:pPr lvl="1"/>
            <a:endParaRPr lang="en-US" altLang="zh-CN" dirty="0"/>
          </a:p>
        </p:txBody>
      </p:sp>
      <p:sp>
        <p:nvSpPr>
          <p:cNvPr id="7" name="文本框 6">
            <a:extLst>
              <a:ext uri="{FF2B5EF4-FFF2-40B4-BE49-F238E27FC236}">
                <a16:creationId xmlns:a16="http://schemas.microsoft.com/office/drawing/2014/main" id="{60BC315C-F1B5-98E8-97F5-DE936168FAC8}"/>
              </a:ext>
            </a:extLst>
          </p:cNvPr>
          <p:cNvSpPr txBox="1"/>
          <p:nvPr/>
        </p:nvSpPr>
        <p:spPr>
          <a:xfrm>
            <a:off x="1209781" y="6078865"/>
            <a:ext cx="9403423" cy="523220"/>
          </a:xfrm>
          <a:prstGeom prst="rect">
            <a:avLst/>
          </a:prstGeom>
          <a:noFill/>
        </p:spPr>
        <p:txBody>
          <a:bodyPr wrap="square">
            <a:spAutoFit/>
          </a:bodyPr>
          <a:lstStyle/>
          <a:p>
            <a:pPr marL="0" indent="0">
              <a:buNone/>
            </a:pPr>
            <a:r>
              <a:rPr lang="en-US" altLang="zh-CN" sz="1400" dirty="0"/>
              <a:t>All relevant files (ppt, pdf, image, code, video):</a:t>
            </a:r>
          </a:p>
          <a:p>
            <a:pPr marL="0" indent="0">
              <a:buNone/>
            </a:pPr>
            <a:r>
              <a:rPr lang="en-US" altLang="zh-CN" sz="1400" dirty="0"/>
              <a:t> </a:t>
            </a:r>
            <a:r>
              <a:rPr lang="en-US" altLang="zh-CN" sz="1400" dirty="0">
                <a:hlinkClick r:id="rId7"/>
              </a:rPr>
              <a:t>https://github.com/LILKOTYO/Lab-Presentation/tree/master/20220725_Spatial_and_Temporal_Discretization</a:t>
            </a:r>
            <a:endParaRPr lang="en-US" altLang="zh-CN" sz="1400" dirty="0"/>
          </a:p>
        </p:txBody>
      </p:sp>
    </p:spTree>
    <p:extLst>
      <p:ext uri="{BB962C8B-B14F-4D97-AF65-F5344CB8AC3E}">
        <p14:creationId xmlns:p14="http://schemas.microsoft.com/office/powerpoint/2010/main" val="318746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85C9685C-5659-39E4-1F41-96A6AA5C4F7A}"/>
              </a:ext>
            </a:extLst>
          </p:cNvPr>
          <p:cNvSpPr txBox="1"/>
          <p:nvPr/>
        </p:nvSpPr>
        <p:spPr>
          <a:xfrm>
            <a:off x="374629" y="3858373"/>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5" name="文本框 14">
            <a:extLst>
              <a:ext uri="{FF2B5EF4-FFF2-40B4-BE49-F238E27FC236}">
                <a16:creationId xmlns:a16="http://schemas.microsoft.com/office/drawing/2014/main" id="{D6BF474A-85BD-1713-3153-012577C4B203}"/>
              </a:ext>
            </a:extLst>
          </p:cNvPr>
          <p:cNvSpPr txBox="1"/>
          <p:nvPr/>
        </p:nvSpPr>
        <p:spPr>
          <a:xfrm>
            <a:off x="374629" y="2569442"/>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Hash</a:t>
            </a:r>
            <a:r>
              <a:rPr lang="en-CN" b="1" dirty="0"/>
              <a:t>ing</a:t>
            </a:r>
            <a:r>
              <a:rPr lang="en-US" b="1" dirty="0"/>
              <a:t> </a:t>
            </a:r>
            <a:r>
              <a:rPr lang="en-US" altLang="zh-CN" b="1" dirty="0"/>
              <a:t>Table</a:t>
            </a:r>
            <a:endParaRPr lang="en-CN" b="1" dirty="0"/>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Hash table is a data structure that implements an associative array or dictionary. It is an abstract data type that maps keys to values.</a:t>
            </a:r>
            <a:endParaRPr lang="en-CN" sz="2400" dirty="0"/>
          </a:p>
        </p:txBody>
      </p:sp>
      <p:sp>
        <p:nvSpPr>
          <p:cNvPr id="4" name="文本框 3">
            <a:extLst>
              <a:ext uri="{FF2B5EF4-FFF2-40B4-BE49-F238E27FC236}">
                <a16:creationId xmlns:a16="http://schemas.microsoft.com/office/drawing/2014/main" id="{5F524FB7-A703-4203-A994-4C6DAEDB7322}"/>
              </a:ext>
            </a:extLst>
          </p:cNvPr>
          <p:cNvSpPr txBox="1"/>
          <p:nvPr/>
        </p:nvSpPr>
        <p:spPr>
          <a:xfrm>
            <a:off x="1119882" y="2091670"/>
            <a:ext cx="1832553" cy="369332"/>
          </a:xfrm>
          <a:prstGeom prst="rect">
            <a:avLst/>
          </a:prstGeom>
          <a:noFill/>
        </p:spPr>
        <p:txBody>
          <a:bodyPr wrap="none" rtlCol="0">
            <a:spAutoFit/>
          </a:bodyPr>
          <a:lstStyle/>
          <a:p>
            <a:r>
              <a:rPr lang="en-US" altLang="zh-CN" b="1" dirty="0"/>
              <a:t>Key-Value Pairs</a:t>
            </a:r>
            <a:endParaRPr lang="zh-CN" altLang="en-US" b="1" dirty="0"/>
          </a:p>
        </p:txBody>
      </p:sp>
      <p:sp>
        <p:nvSpPr>
          <p:cNvPr id="13" name="文本框 12">
            <a:extLst>
              <a:ext uri="{FF2B5EF4-FFF2-40B4-BE49-F238E27FC236}">
                <a16:creationId xmlns:a16="http://schemas.microsoft.com/office/drawing/2014/main" id="{B42B57D2-BB6A-445A-8C48-057023741DDA}"/>
              </a:ext>
            </a:extLst>
          </p:cNvPr>
          <p:cNvSpPr txBox="1"/>
          <p:nvPr/>
        </p:nvSpPr>
        <p:spPr>
          <a:xfrm>
            <a:off x="565669" y="2911327"/>
            <a:ext cx="2940977" cy="646331"/>
          </a:xfrm>
          <a:prstGeom prst="rect">
            <a:avLst/>
          </a:prstGeom>
          <a:noFill/>
        </p:spPr>
        <p:txBody>
          <a:bodyPr wrap="square">
            <a:spAutoFit/>
          </a:bodyPr>
          <a:lstStyle/>
          <a:p>
            <a:pPr algn="ctr"/>
            <a:r>
              <a:rPr lang="en-US" altLang="zh-CN" dirty="0"/>
              <a:t>Name:</a:t>
            </a:r>
            <a:r>
              <a:rPr lang="zh-CN" altLang="en-US" dirty="0"/>
              <a:t>歪比歪比</a:t>
            </a:r>
            <a:endParaRPr lang="en-US" altLang="zh-CN" dirty="0"/>
          </a:p>
          <a:p>
            <a:pPr algn="ctr"/>
            <a:r>
              <a:rPr lang="en-US" altLang="zh-CN" dirty="0"/>
              <a:t>TEL: 11122223333</a:t>
            </a:r>
            <a:endParaRPr lang="zh-CN" altLang="en-US" dirty="0"/>
          </a:p>
        </p:txBody>
      </p:sp>
      <p:sp>
        <p:nvSpPr>
          <p:cNvPr id="16" name="文本框 15">
            <a:extLst>
              <a:ext uri="{FF2B5EF4-FFF2-40B4-BE49-F238E27FC236}">
                <a16:creationId xmlns:a16="http://schemas.microsoft.com/office/drawing/2014/main" id="{E8D59901-CF42-3F18-C4F6-E652FB674BA9}"/>
              </a:ext>
            </a:extLst>
          </p:cNvPr>
          <p:cNvSpPr txBox="1"/>
          <p:nvPr/>
        </p:nvSpPr>
        <p:spPr>
          <a:xfrm>
            <a:off x="565669" y="4200258"/>
            <a:ext cx="2940977" cy="646331"/>
          </a:xfrm>
          <a:prstGeom prst="rect">
            <a:avLst/>
          </a:prstGeom>
          <a:noFill/>
        </p:spPr>
        <p:txBody>
          <a:bodyPr wrap="square">
            <a:spAutoFit/>
          </a:bodyPr>
          <a:lstStyle/>
          <a:p>
            <a:pPr algn="ctr"/>
            <a:r>
              <a:rPr lang="en-US" altLang="zh-CN" dirty="0"/>
              <a:t>Name:</a:t>
            </a:r>
            <a:r>
              <a:rPr lang="zh-CN" altLang="en-US" dirty="0"/>
              <a:t>歪比巴卜</a:t>
            </a:r>
            <a:endParaRPr lang="en-US" altLang="zh-CN" dirty="0"/>
          </a:p>
          <a:p>
            <a:pPr algn="ctr"/>
            <a:r>
              <a:rPr lang="en-US" altLang="zh-CN" dirty="0"/>
              <a:t>TEL: 33322221111</a:t>
            </a:r>
            <a:endParaRPr lang="zh-CN" altLang="en-US" dirty="0"/>
          </a:p>
        </p:txBody>
      </p:sp>
      <p:sp>
        <p:nvSpPr>
          <p:cNvPr id="18" name="文本框 17">
            <a:extLst>
              <a:ext uri="{FF2B5EF4-FFF2-40B4-BE49-F238E27FC236}">
                <a16:creationId xmlns:a16="http://schemas.microsoft.com/office/drawing/2014/main" id="{0D7CDA64-E3A1-0CE9-D651-63183D139C4C}"/>
              </a:ext>
            </a:extLst>
          </p:cNvPr>
          <p:cNvSpPr txBox="1"/>
          <p:nvPr/>
        </p:nvSpPr>
        <p:spPr>
          <a:xfrm>
            <a:off x="374629" y="5147304"/>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9" name="文本框 18">
            <a:extLst>
              <a:ext uri="{FF2B5EF4-FFF2-40B4-BE49-F238E27FC236}">
                <a16:creationId xmlns:a16="http://schemas.microsoft.com/office/drawing/2014/main" id="{122954DF-7F10-80A6-C8EE-E498E3FE31D8}"/>
              </a:ext>
            </a:extLst>
          </p:cNvPr>
          <p:cNvSpPr txBox="1"/>
          <p:nvPr/>
        </p:nvSpPr>
        <p:spPr>
          <a:xfrm>
            <a:off x="565669" y="5489189"/>
            <a:ext cx="2940977" cy="646331"/>
          </a:xfrm>
          <a:prstGeom prst="rect">
            <a:avLst/>
          </a:prstGeom>
          <a:noFill/>
        </p:spPr>
        <p:txBody>
          <a:bodyPr wrap="square">
            <a:spAutoFit/>
          </a:bodyPr>
          <a:lstStyle/>
          <a:p>
            <a:pPr algn="ctr"/>
            <a:r>
              <a:rPr lang="en-US" altLang="zh-CN" dirty="0"/>
              <a:t>Name:</a:t>
            </a:r>
            <a:r>
              <a:rPr lang="zh-CN" altLang="en-US" dirty="0"/>
              <a:t>嗷嗷嗷</a:t>
            </a:r>
            <a:endParaRPr lang="en-US" altLang="zh-CN" dirty="0"/>
          </a:p>
          <a:p>
            <a:pPr algn="ctr"/>
            <a:r>
              <a:rPr lang="en-US" altLang="zh-CN" dirty="0"/>
              <a:t>TEL: 12313423452</a:t>
            </a:r>
            <a:endParaRPr lang="zh-CN" altLang="en-US" dirty="0"/>
          </a:p>
        </p:txBody>
      </p:sp>
      <p:sp>
        <p:nvSpPr>
          <p:cNvPr id="20" name="文本框 19">
            <a:extLst>
              <a:ext uri="{FF2B5EF4-FFF2-40B4-BE49-F238E27FC236}">
                <a16:creationId xmlns:a16="http://schemas.microsoft.com/office/drawing/2014/main" id="{E753D377-8A76-F949-7996-69D6E0B8896E}"/>
              </a:ext>
            </a:extLst>
          </p:cNvPr>
          <p:cNvSpPr txBox="1"/>
          <p:nvPr/>
        </p:nvSpPr>
        <p:spPr>
          <a:xfrm>
            <a:off x="5179723" y="2086865"/>
            <a:ext cx="1683474" cy="369332"/>
          </a:xfrm>
          <a:prstGeom prst="rect">
            <a:avLst/>
          </a:prstGeom>
          <a:noFill/>
        </p:spPr>
        <p:txBody>
          <a:bodyPr wrap="none" rtlCol="0">
            <a:spAutoFit/>
          </a:bodyPr>
          <a:lstStyle/>
          <a:p>
            <a:r>
              <a:rPr lang="en-US" altLang="zh-CN" b="1" dirty="0"/>
              <a:t>Hash Function</a:t>
            </a:r>
            <a:endParaRPr lang="zh-CN" altLang="en-US" b="1" dirty="0"/>
          </a:p>
        </p:txBody>
      </p:sp>
      <p:sp>
        <p:nvSpPr>
          <p:cNvPr id="21" name="矩形 20">
            <a:extLst>
              <a:ext uri="{FF2B5EF4-FFF2-40B4-BE49-F238E27FC236}">
                <a16:creationId xmlns:a16="http://schemas.microsoft.com/office/drawing/2014/main" id="{F4C5A8F9-A3C6-9387-4281-8541CA0A7519}"/>
              </a:ext>
            </a:extLst>
          </p:cNvPr>
          <p:cNvSpPr/>
          <p:nvPr/>
        </p:nvSpPr>
        <p:spPr>
          <a:xfrm>
            <a:off x="5363110" y="2671284"/>
            <a:ext cx="1284270" cy="35840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3">
            <a:extLst>
              <a:ext uri="{FF2B5EF4-FFF2-40B4-BE49-F238E27FC236}">
                <a16:creationId xmlns:a16="http://schemas.microsoft.com/office/drawing/2014/main" id="{21D880E4-D349-CD73-F16B-A29B49899984}"/>
              </a:ext>
            </a:extLst>
          </p:cNvPr>
          <p:cNvGraphicFramePr>
            <a:graphicFrameLocks noGrp="1"/>
          </p:cNvGraphicFramePr>
          <p:nvPr>
            <p:extLst>
              <p:ext uri="{D42A27DB-BD31-4B8C-83A1-F6EECF244321}">
                <p14:modId xmlns:p14="http://schemas.microsoft.com/office/powerpoint/2010/main" val="1390754496"/>
              </p:ext>
            </p:extLst>
          </p:nvPr>
        </p:nvGraphicFramePr>
        <p:xfrm>
          <a:off x="9639616" y="2900373"/>
          <a:ext cx="1797977" cy="2966720"/>
        </p:xfrm>
        <a:graphic>
          <a:graphicData uri="http://schemas.openxmlformats.org/drawingml/2006/table">
            <a:tbl>
              <a:tblPr firstRow="1" bandRow="1">
                <a:tableStyleId>{2D5ABB26-0587-4C30-8999-92F81FD0307C}</a:tableStyleId>
              </a:tblPr>
              <a:tblGrid>
                <a:gridCol w="1797977">
                  <a:extLst>
                    <a:ext uri="{9D8B030D-6E8A-4147-A177-3AD203B41FA5}">
                      <a16:colId xmlns:a16="http://schemas.microsoft.com/office/drawing/2014/main" val="41631315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3865732"/>
                  </a:ext>
                </a:extLst>
              </a:tr>
              <a:tr h="370840">
                <a:tc>
                  <a:txBody>
                    <a:bodyPr/>
                    <a:lstStyle/>
                    <a:p>
                      <a:r>
                        <a:rPr lang="en-US" altLang="zh-CN" dirty="0"/>
                        <a:t>11122223333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19977357"/>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79154153"/>
                  </a:ext>
                </a:extLst>
              </a:tr>
              <a:tr h="370840">
                <a:tc>
                  <a:txBody>
                    <a:bodyPr/>
                    <a:lstStyle/>
                    <a:p>
                      <a:r>
                        <a:rPr lang="en-US" altLang="zh-CN" dirty="0"/>
                        <a:t>12313423452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8599476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6256662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689198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8755871"/>
                  </a:ext>
                </a:extLst>
              </a:tr>
              <a:tr h="370840">
                <a:tc>
                  <a:txBody>
                    <a:bodyPr/>
                    <a:lstStyle/>
                    <a:p>
                      <a:r>
                        <a:rPr lang="en-US" altLang="zh-CN" dirty="0"/>
                        <a:t>33322221111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12733324"/>
                  </a:ext>
                </a:extLst>
              </a:tr>
            </a:tbl>
          </a:graphicData>
        </a:graphic>
      </p:graphicFrame>
      <p:sp>
        <p:nvSpPr>
          <p:cNvPr id="24" name="文本框 23">
            <a:extLst>
              <a:ext uri="{FF2B5EF4-FFF2-40B4-BE49-F238E27FC236}">
                <a16:creationId xmlns:a16="http://schemas.microsoft.com/office/drawing/2014/main" id="{A9F9A41F-2F30-98C4-2450-369E77D51532}"/>
              </a:ext>
            </a:extLst>
          </p:cNvPr>
          <p:cNvSpPr txBox="1"/>
          <p:nvPr/>
        </p:nvSpPr>
        <p:spPr>
          <a:xfrm>
            <a:off x="9639616" y="2086865"/>
            <a:ext cx="1454244" cy="369332"/>
          </a:xfrm>
          <a:prstGeom prst="rect">
            <a:avLst/>
          </a:prstGeom>
          <a:noFill/>
        </p:spPr>
        <p:txBody>
          <a:bodyPr wrap="none" rtlCol="0">
            <a:spAutoFit/>
          </a:bodyPr>
          <a:lstStyle/>
          <a:p>
            <a:r>
              <a:rPr lang="en-US" altLang="zh-CN" b="1" dirty="0"/>
              <a:t>Data (Array)</a:t>
            </a:r>
            <a:endParaRPr lang="zh-CN" altLang="en-US" b="1" dirty="0"/>
          </a:p>
        </p:txBody>
      </p:sp>
      <p:sp>
        <p:nvSpPr>
          <p:cNvPr id="25" name="矩形 24">
            <a:extLst>
              <a:ext uri="{FF2B5EF4-FFF2-40B4-BE49-F238E27FC236}">
                <a16:creationId xmlns:a16="http://schemas.microsoft.com/office/drawing/2014/main" id="{B0B1536A-569A-D0B7-574E-244DD6CF81A4}"/>
              </a:ext>
            </a:extLst>
          </p:cNvPr>
          <p:cNvSpPr/>
          <p:nvPr/>
        </p:nvSpPr>
        <p:spPr>
          <a:xfrm>
            <a:off x="9133727" y="2911327"/>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00</a:t>
            </a:r>
            <a:endParaRPr lang="zh-CN" altLang="en-US" sz="1600" dirty="0">
              <a:solidFill>
                <a:schemeClr val="tx1"/>
              </a:solidFill>
            </a:endParaRPr>
          </a:p>
        </p:txBody>
      </p:sp>
      <p:sp>
        <p:nvSpPr>
          <p:cNvPr id="26" name="矩形 25">
            <a:extLst>
              <a:ext uri="{FF2B5EF4-FFF2-40B4-BE49-F238E27FC236}">
                <a16:creationId xmlns:a16="http://schemas.microsoft.com/office/drawing/2014/main" id="{532ACD9C-57FF-6ABA-CAD1-D163674A3C8B}"/>
              </a:ext>
            </a:extLst>
          </p:cNvPr>
          <p:cNvSpPr/>
          <p:nvPr/>
        </p:nvSpPr>
        <p:spPr>
          <a:xfrm>
            <a:off x="9133727" y="3291158"/>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01</a:t>
            </a:r>
            <a:endParaRPr lang="zh-CN" altLang="en-US" sz="1600" dirty="0">
              <a:solidFill>
                <a:schemeClr val="tx1"/>
              </a:solidFill>
            </a:endParaRPr>
          </a:p>
        </p:txBody>
      </p:sp>
      <p:sp>
        <p:nvSpPr>
          <p:cNvPr id="27" name="矩形 26">
            <a:extLst>
              <a:ext uri="{FF2B5EF4-FFF2-40B4-BE49-F238E27FC236}">
                <a16:creationId xmlns:a16="http://schemas.microsoft.com/office/drawing/2014/main" id="{9405ED56-FE2B-4463-22BE-5E5D5F2B2F64}"/>
              </a:ext>
            </a:extLst>
          </p:cNvPr>
          <p:cNvSpPr/>
          <p:nvPr/>
        </p:nvSpPr>
        <p:spPr>
          <a:xfrm>
            <a:off x="9133727" y="36820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02</a:t>
            </a:r>
            <a:endParaRPr lang="zh-CN" altLang="en-US" sz="1600" dirty="0">
              <a:solidFill>
                <a:schemeClr val="tx1"/>
              </a:solidFill>
            </a:endParaRPr>
          </a:p>
        </p:txBody>
      </p:sp>
      <p:sp>
        <p:nvSpPr>
          <p:cNvPr id="28" name="矩形 27">
            <a:extLst>
              <a:ext uri="{FF2B5EF4-FFF2-40B4-BE49-F238E27FC236}">
                <a16:creationId xmlns:a16="http://schemas.microsoft.com/office/drawing/2014/main" id="{6F1D8908-3766-E820-15A6-D9569C74E754}"/>
              </a:ext>
            </a:extLst>
          </p:cNvPr>
          <p:cNvSpPr/>
          <p:nvPr/>
        </p:nvSpPr>
        <p:spPr>
          <a:xfrm>
            <a:off x="9133727" y="4061852"/>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03</a:t>
            </a:r>
            <a:endParaRPr lang="zh-CN" altLang="en-US" sz="1600" dirty="0">
              <a:solidFill>
                <a:schemeClr val="tx1"/>
              </a:solidFill>
            </a:endParaRPr>
          </a:p>
        </p:txBody>
      </p:sp>
      <p:sp>
        <p:nvSpPr>
          <p:cNvPr id="29" name="文本框 28">
            <a:extLst>
              <a:ext uri="{FF2B5EF4-FFF2-40B4-BE49-F238E27FC236}">
                <a16:creationId xmlns:a16="http://schemas.microsoft.com/office/drawing/2014/main" id="{4EFC8372-7C25-AC06-D9A1-662CD335C4DF}"/>
              </a:ext>
            </a:extLst>
          </p:cNvPr>
          <p:cNvSpPr txBox="1"/>
          <p:nvPr/>
        </p:nvSpPr>
        <p:spPr>
          <a:xfrm>
            <a:off x="9216092" y="4463292"/>
            <a:ext cx="235962" cy="330347"/>
          </a:xfrm>
          <a:prstGeom prst="rect">
            <a:avLst/>
          </a:prstGeom>
          <a:noFill/>
        </p:spPr>
        <p:txBody>
          <a:bodyPr wrap="none" rtlCol="0">
            <a:spAutoFit/>
          </a:bodyPr>
          <a:lstStyle/>
          <a:p>
            <a:pPr>
              <a:lnSpc>
                <a:spcPts val="500"/>
              </a:lnSpc>
            </a:pPr>
            <a:r>
              <a:rPr lang="en-US" altLang="zh-CN" dirty="0"/>
              <a:t>·</a:t>
            </a:r>
          </a:p>
          <a:p>
            <a:pPr>
              <a:lnSpc>
                <a:spcPts val="500"/>
              </a:lnSpc>
            </a:pPr>
            <a:r>
              <a:rPr lang="en-US" altLang="zh-CN" dirty="0"/>
              <a:t>·</a:t>
            </a:r>
          </a:p>
          <a:p>
            <a:pPr>
              <a:lnSpc>
                <a:spcPts val="500"/>
              </a:lnSpc>
            </a:pPr>
            <a:r>
              <a:rPr lang="en-US" altLang="zh-CN" dirty="0"/>
              <a:t>·</a:t>
            </a:r>
            <a:endParaRPr lang="zh-CN" altLang="en-US" dirty="0"/>
          </a:p>
        </p:txBody>
      </p:sp>
      <p:sp>
        <p:nvSpPr>
          <p:cNvPr id="30" name="矩形 29">
            <a:extLst>
              <a:ext uri="{FF2B5EF4-FFF2-40B4-BE49-F238E27FC236}">
                <a16:creationId xmlns:a16="http://schemas.microsoft.com/office/drawing/2014/main" id="{782C17DE-1FDD-C9A0-C337-632C006275D9}"/>
              </a:ext>
            </a:extLst>
          </p:cNvPr>
          <p:cNvSpPr/>
          <p:nvPr/>
        </p:nvSpPr>
        <p:spPr>
          <a:xfrm>
            <a:off x="9134956" y="4747390"/>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32</a:t>
            </a:r>
            <a:endParaRPr lang="zh-CN" altLang="en-US" sz="1600" dirty="0">
              <a:solidFill>
                <a:schemeClr val="tx1"/>
              </a:solidFill>
            </a:endParaRPr>
          </a:p>
        </p:txBody>
      </p:sp>
      <p:sp>
        <p:nvSpPr>
          <p:cNvPr id="31" name="矩形 30">
            <a:extLst>
              <a:ext uri="{FF2B5EF4-FFF2-40B4-BE49-F238E27FC236}">
                <a16:creationId xmlns:a16="http://schemas.microsoft.com/office/drawing/2014/main" id="{5C67C325-211D-370D-AAD7-2735AF228080}"/>
              </a:ext>
            </a:extLst>
          </p:cNvPr>
          <p:cNvSpPr/>
          <p:nvPr/>
        </p:nvSpPr>
        <p:spPr>
          <a:xfrm>
            <a:off x="9134956" y="51272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a:t>
            </a:r>
            <a:endParaRPr lang="zh-CN" altLang="en-US" sz="1600" dirty="0">
              <a:solidFill>
                <a:schemeClr val="tx1"/>
              </a:solidFill>
            </a:endParaRPr>
          </a:p>
        </p:txBody>
      </p:sp>
      <p:sp>
        <p:nvSpPr>
          <p:cNvPr id="32" name="矩形 31">
            <a:extLst>
              <a:ext uri="{FF2B5EF4-FFF2-40B4-BE49-F238E27FC236}">
                <a16:creationId xmlns:a16="http://schemas.microsoft.com/office/drawing/2014/main" id="{874EF727-4D41-6F20-262F-E8AEA6BA0E3E}"/>
              </a:ext>
            </a:extLst>
          </p:cNvPr>
          <p:cNvSpPr/>
          <p:nvPr/>
        </p:nvSpPr>
        <p:spPr>
          <a:xfrm>
            <a:off x="9134956" y="5518084"/>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34</a:t>
            </a:r>
            <a:endParaRPr lang="zh-CN" altLang="en-US" sz="1600" dirty="0">
              <a:solidFill>
                <a:schemeClr val="tx1"/>
              </a:solidFill>
            </a:endParaRPr>
          </a:p>
        </p:txBody>
      </p:sp>
      <p:cxnSp>
        <p:nvCxnSpPr>
          <p:cNvPr id="35" name="直接箭头连接符 34">
            <a:extLst>
              <a:ext uri="{FF2B5EF4-FFF2-40B4-BE49-F238E27FC236}">
                <a16:creationId xmlns:a16="http://schemas.microsoft.com/office/drawing/2014/main" id="{5B3E3244-B0D6-17F8-5ECA-A6110802BEAB}"/>
              </a:ext>
            </a:extLst>
          </p:cNvPr>
          <p:cNvCxnSpPr/>
          <p:nvPr/>
        </p:nvCxnSpPr>
        <p:spPr>
          <a:xfrm>
            <a:off x="3061699" y="4664470"/>
            <a:ext cx="6577917" cy="1019985"/>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86EB656-2991-E184-58BE-4A65611EF450}"/>
              </a:ext>
            </a:extLst>
          </p:cNvPr>
          <p:cNvCxnSpPr/>
          <p:nvPr/>
        </p:nvCxnSpPr>
        <p:spPr>
          <a:xfrm>
            <a:off x="3061699" y="3113072"/>
            <a:ext cx="2938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6D1714D-7548-B73B-3265-3B73912EBDCA}"/>
              </a:ext>
            </a:extLst>
          </p:cNvPr>
          <p:cNvCxnSpPr>
            <a:cxnSpLocks/>
            <a:endCxn id="26" idx="1"/>
          </p:cNvCxnSpPr>
          <p:nvPr/>
        </p:nvCxnSpPr>
        <p:spPr>
          <a:xfrm>
            <a:off x="6000108" y="3113072"/>
            <a:ext cx="3133619" cy="3444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DCA0841F-F1F6-BE58-5673-082B3E99B293}"/>
              </a:ext>
            </a:extLst>
          </p:cNvPr>
          <p:cNvCxnSpPr>
            <a:cxnSpLocks/>
          </p:cNvCxnSpPr>
          <p:nvPr/>
        </p:nvCxnSpPr>
        <p:spPr>
          <a:xfrm>
            <a:off x="3061699" y="3369926"/>
            <a:ext cx="6577917" cy="87603"/>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D28AFA90-C7F9-CB4B-2449-3A562CEA85C6}"/>
              </a:ext>
            </a:extLst>
          </p:cNvPr>
          <p:cNvCxnSpPr/>
          <p:nvPr/>
        </p:nvCxnSpPr>
        <p:spPr>
          <a:xfrm>
            <a:off x="3061699" y="4394593"/>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B70E530-A5E0-6210-38D2-9B6AD5447673}"/>
              </a:ext>
            </a:extLst>
          </p:cNvPr>
          <p:cNvCxnSpPr>
            <a:endCxn id="32" idx="1"/>
          </p:cNvCxnSpPr>
          <p:nvPr/>
        </p:nvCxnSpPr>
        <p:spPr>
          <a:xfrm>
            <a:off x="6000108" y="4394593"/>
            <a:ext cx="3134848" cy="12898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3762C5F-ABB9-C24C-30C4-6582A9875E4D}"/>
              </a:ext>
            </a:extLst>
          </p:cNvPr>
          <p:cNvCxnSpPr/>
          <p:nvPr/>
        </p:nvCxnSpPr>
        <p:spPr>
          <a:xfrm>
            <a:off x="3061699" y="5684455"/>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5630663-FEB6-8AEE-15AB-D8759355BE56}"/>
              </a:ext>
            </a:extLst>
          </p:cNvPr>
          <p:cNvCxnSpPr>
            <a:endCxn id="28" idx="1"/>
          </p:cNvCxnSpPr>
          <p:nvPr/>
        </p:nvCxnSpPr>
        <p:spPr>
          <a:xfrm flipV="1">
            <a:off x="6000108" y="4228223"/>
            <a:ext cx="3133619" cy="14562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4B3962C-515A-380E-F43A-FBE44A1482AD}"/>
              </a:ext>
            </a:extLst>
          </p:cNvPr>
          <p:cNvCxnSpPr/>
          <p:nvPr/>
        </p:nvCxnSpPr>
        <p:spPr>
          <a:xfrm flipV="1">
            <a:off x="3061699" y="4228223"/>
            <a:ext cx="6577917" cy="1720517"/>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83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4</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In </a:t>
            </a:r>
            <a:r>
              <a:rPr lang="en-US" sz="2400" dirty="0"/>
              <a:t>a spatial hash we are dealing with locations in space, and locality is very important, so our hash function will not change the distribution of the inputs. Spatial hashing divides the space by a grid and stores objects into grid cells.</a:t>
            </a:r>
            <a:endParaRPr lang="en-CN" sz="2400" dirty="0"/>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3"/>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4"/>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5"/>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6"/>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7"/>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8"/>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95754" y="5641580"/>
                <a:ext cx="1278170" cy="46166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95754" y="5641580"/>
                <a:ext cx="1278170" cy="461665"/>
              </a:xfrm>
              <a:prstGeom prst="rect">
                <a:avLst/>
              </a:prstGeom>
              <a:blipFill>
                <a:blip r:embed="rId9"/>
                <a:stretch>
                  <a:fillRect l="-6863" t="-8108" b="-29730"/>
                </a:stretch>
              </a:blipFill>
            </p:spPr>
            <p:txBody>
              <a:bodyPr/>
              <a:lstStyle/>
              <a:p>
                <a:r>
                  <a:rPr lang="en-CN">
                    <a:noFill/>
                  </a:rPr>
                  <a:t> </a:t>
                </a:r>
              </a:p>
            </p:txBody>
          </p:sp>
        </mc:Fallback>
      </mc:AlternateContent>
      <p:sp>
        <p:nvSpPr>
          <p:cNvPr id="111" name="Rectangle 110">
            <a:extLst>
              <a:ext uri="{FF2B5EF4-FFF2-40B4-BE49-F238E27FC236}">
                <a16:creationId xmlns:a16="http://schemas.microsoft.com/office/drawing/2014/main" id="{BB132539-BD5A-9F46-8D78-75669DE41B87}"/>
              </a:ext>
            </a:extLst>
          </p:cNvPr>
          <p:cNvSpPr/>
          <p:nvPr/>
        </p:nvSpPr>
        <p:spPr>
          <a:xfrm>
            <a:off x="6882835" y="5641580"/>
            <a:ext cx="941283" cy="46166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D100C1EE-3FF0-664B-9875-374222BAF7AC}"/>
                  </a:ext>
                </a:extLst>
              </p:cNvPr>
              <p:cNvSpPr/>
              <p:nvPr/>
            </p:nvSpPr>
            <p:spPr>
              <a:xfrm>
                <a:off x="8486386" y="5641580"/>
                <a:ext cx="1265346" cy="46166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2" name="Rectangle 111">
                <a:extLst>
                  <a:ext uri="{FF2B5EF4-FFF2-40B4-BE49-F238E27FC236}">
                    <a16:creationId xmlns:a16="http://schemas.microsoft.com/office/drawing/2014/main" id="{D100C1EE-3FF0-664B-9875-374222BAF7AC}"/>
                  </a:ext>
                </a:extLst>
              </p:cNvPr>
              <p:cNvSpPr>
                <a:spLocks noRot="1" noChangeAspect="1" noMove="1" noResize="1" noEditPoints="1" noAdjustHandles="1" noChangeArrowheads="1" noChangeShapeType="1" noTextEdit="1"/>
              </p:cNvSpPr>
              <p:nvPr/>
            </p:nvSpPr>
            <p:spPr>
              <a:xfrm>
                <a:off x="8486386" y="5641580"/>
                <a:ext cx="1265346" cy="461665"/>
              </a:xfrm>
              <a:prstGeom prst="rect">
                <a:avLst/>
              </a:prstGeom>
              <a:blipFill>
                <a:blip r:embed="rId10"/>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67524EB9-FF51-F443-9C51-DCBF96CC9995}"/>
                  </a:ext>
                </a:extLst>
              </p:cNvPr>
              <p:cNvSpPr/>
              <p:nvPr/>
            </p:nvSpPr>
            <p:spPr>
              <a:xfrm>
                <a:off x="10227643" y="5631216"/>
                <a:ext cx="1265346" cy="46166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3" name="Rectangle 112">
                <a:extLst>
                  <a:ext uri="{FF2B5EF4-FFF2-40B4-BE49-F238E27FC236}">
                    <a16:creationId xmlns:a16="http://schemas.microsoft.com/office/drawing/2014/main" id="{67524EB9-FF51-F443-9C51-DCBF96CC9995}"/>
                  </a:ext>
                </a:extLst>
              </p:cNvPr>
              <p:cNvSpPr>
                <a:spLocks noRot="1" noChangeAspect="1" noMove="1" noResize="1" noEditPoints="1" noAdjustHandles="1" noChangeArrowheads="1" noChangeShapeType="1" noTextEdit="1"/>
              </p:cNvSpPr>
              <p:nvPr/>
            </p:nvSpPr>
            <p:spPr>
              <a:xfrm>
                <a:off x="10227643" y="5631216"/>
                <a:ext cx="1265346" cy="461665"/>
              </a:xfrm>
              <a:prstGeom prst="rect">
                <a:avLst/>
              </a:prstGeom>
              <a:blipFill>
                <a:blip r:embed="rId11"/>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89E098F-5D60-6741-9282-050FDC09B6D0}"/>
                  </a:ext>
                </a:extLst>
              </p:cNvPr>
              <p:cNvSpPr/>
              <p:nvPr/>
            </p:nvSpPr>
            <p:spPr>
              <a:xfrm>
                <a:off x="5195754" y="4561877"/>
                <a:ext cx="1639103" cy="46166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4" name="Rectangle 113">
                <a:extLst>
                  <a:ext uri="{FF2B5EF4-FFF2-40B4-BE49-F238E27FC236}">
                    <a16:creationId xmlns:a16="http://schemas.microsoft.com/office/drawing/2014/main" id="{489E098F-5D60-6741-9282-050FDC09B6D0}"/>
                  </a:ext>
                </a:extLst>
              </p:cNvPr>
              <p:cNvSpPr>
                <a:spLocks noRot="1" noChangeAspect="1" noMove="1" noResize="1" noEditPoints="1" noAdjustHandles="1" noChangeArrowheads="1" noChangeShapeType="1" noTextEdit="1"/>
              </p:cNvSpPr>
              <p:nvPr/>
            </p:nvSpPr>
            <p:spPr>
              <a:xfrm>
                <a:off x="5195754" y="4561877"/>
                <a:ext cx="1639103" cy="461665"/>
              </a:xfrm>
              <a:prstGeom prst="rect">
                <a:avLst/>
              </a:prstGeom>
              <a:blipFill>
                <a:blip r:embed="rId12"/>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AF03A3AE-ABA3-BE41-BED5-18BFA07AA209}"/>
                  </a:ext>
                </a:extLst>
              </p:cNvPr>
              <p:cNvSpPr/>
              <p:nvPr/>
            </p:nvSpPr>
            <p:spPr>
              <a:xfrm>
                <a:off x="6882835" y="4561877"/>
                <a:ext cx="1643912" cy="46166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5" name="Rectangle 114">
                <a:extLst>
                  <a:ext uri="{FF2B5EF4-FFF2-40B4-BE49-F238E27FC236}">
                    <a16:creationId xmlns:a16="http://schemas.microsoft.com/office/drawing/2014/main" id="{AF03A3AE-ABA3-BE41-BED5-18BFA07AA209}"/>
                  </a:ext>
                </a:extLst>
              </p:cNvPr>
              <p:cNvSpPr>
                <a:spLocks noRot="1" noChangeAspect="1" noMove="1" noResize="1" noEditPoints="1" noAdjustHandles="1" noChangeArrowheads="1" noChangeShapeType="1" noTextEdit="1"/>
              </p:cNvSpPr>
              <p:nvPr/>
            </p:nvSpPr>
            <p:spPr>
              <a:xfrm>
                <a:off x="6882835" y="4561877"/>
                <a:ext cx="1643912" cy="461665"/>
              </a:xfrm>
              <a:prstGeom prst="rect">
                <a:avLst/>
              </a:prstGeom>
              <a:blipFill>
                <a:blip r:embed="rId13"/>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3461F41C-7900-9445-9E49-BE9601F753AD}"/>
                  </a:ext>
                </a:extLst>
              </p:cNvPr>
              <p:cNvSpPr/>
              <p:nvPr/>
            </p:nvSpPr>
            <p:spPr>
              <a:xfrm>
                <a:off x="8486386" y="4561877"/>
                <a:ext cx="1270156" cy="46166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6" name="Rectangle 115">
                <a:extLst>
                  <a:ext uri="{FF2B5EF4-FFF2-40B4-BE49-F238E27FC236}">
                    <a16:creationId xmlns:a16="http://schemas.microsoft.com/office/drawing/2014/main" id="{3461F41C-7900-9445-9E49-BE9601F753AD}"/>
                  </a:ext>
                </a:extLst>
              </p:cNvPr>
              <p:cNvSpPr>
                <a:spLocks noRot="1" noChangeAspect="1" noMove="1" noResize="1" noEditPoints="1" noAdjustHandles="1" noChangeArrowheads="1" noChangeShapeType="1" noTextEdit="1"/>
              </p:cNvSpPr>
              <p:nvPr/>
            </p:nvSpPr>
            <p:spPr>
              <a:xfrm>
                <a:off x="8486386" y="4561877"/>
                <a:ext cx="1270156" cy="461665"/>
              </a:xfrm>
              <a:prstGeom prst="rect">
                <a:avLst/>
              </a:prstGeom>
              <a:blipFill>
                <a:blip r:embed="rId14"/>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26BED686-D0D6-8D42-89E1-D6314B4A9DB3}"/>
                  </a:ext>
                </a:extLst>
              </p:cNvPr>
              <p:cNvSpPr/>
              <p:nvPr/>
            </p:nvSpPr>
            <p:spPr>
              <a:xfrm>
                <a:off x="10227643" y="4551513"/>
                <a:ext cx="1263038" cy="46166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7" name="Rectangle 116">
                <a:extLst>
                  <a:ext uri="{FF2B5EF4-FFF2-40B4-BE49-F238E27FC236}">
                    <a16:creationId xmlns:a16="http://schemas.microsoft.com/office/drawing/2014/main" id="{26BED686-D0D6-8D42-89E1-D6314B4A9DB3}"/>
                  </a:ext>
                </a:extLst>
              </p:cNvPr>
              <p:cNvSpPr>
                <a:spLocks noRot="1" noChangeAspect="1" noMove="1" noResize="1" noEditPoints="1" noAdjustHandles="1" noChangeArrowheads="1" noChangeShapeType="1" noTextEdit="1"/>
              </p:cNvSpPr>
              <p:nvPr/>
            </p:nvSpPr>
            <p:spPr>
              <a:xfrm>
                <a:off x="10227643" y="4551513"/>
                <a:ext cx="1263038" cy="461665"/>
              </a:xfrm>
              <a:prstGeom prst="rect">
                <a:avLst/>
              </a:prstGeom>
              <a:blipFill>
                <a:blip r:embed="rId15"/>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743561E4-023A-744F-94FC-99B9D95A1914}"/>
                  </a:ext>
                </a:extLst>
              </p:cNvPr>
              <p:cNvSpPr/>
              <p:nvPr/>
            </p:nvSpPr>
            <p:spPr>
              <a:xfrm>
                <a:off x="5195754"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8" name="Rectangle 117">
                <a:extLst>
                  <a:ext uri="{FF2B5EF4-FFF2-40B4-BE49-F238E27FC236}">
                    <a16:creationId xmlns:a16="http://schemas.microsoft.com/office/drawing/2014/main" id="{743561E4-023A-744F-94FC-99B9D95A1914}"/>
                  </a:ext>
                </a:extLst>
              </p:cNvPr>
              <p:cNvSpPr>
                <a:spLocks noRot="1" noChangeAspect="1" noMove="1" noResize="1" noEditPoints="1" noAdjustHandles="1" noChangeArrowheads="1" noChangeShapeType="1" noTextEdit="1"/>
              </p:cNvSpPr>
              <p:nvPr/>
            </p:nvSpPr>
            <p:spPr>
              <a:xfrm>
                <a:off x="5195754" y="3471810"/>
                <a:ext cx="1270156" cy="461665"/>
              </a:xfrm>
              <a:prstGeom prst="rect">
                <a:avLst/>
              </a:prstGeom>
              <a:blipFill>
                <a:blip r:embed="rId16"/>
                <a:stretch>
                  <a:fillRect l="-6863"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C15FB4B0-6853-C743-ADA6-94E31F4ABCA6}"/>
                  </a:ext>
                </a:extLst>
              </p:cNvPr>
              <p:cNvSpPr/>
              <p:nvPr/>
            </p:nvSpPr>
            <p:spPr>
              <a:xfrm>
                <a:off x="6882835"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9" name="Rectangle 118">
                <a:extLst>
                  <a:ext uri="{FF2B5EF4-FFF2-40B4-BE49-F238E27FC236}">
                    <a16:creationId xmlns:a16="http://schemas.microsoft.com/office/drawing/2014/main" id="{C15FB4B0-6853-C743-ADA6-94E31F4ABCA6}"/>
                  </a:ext>
                </a:extLst>
              </p:cNvPr>
              <p:cNvSpPr>
                <a:spLocks noRot="1" noChangeAspect="1" noMove="1" noResize="1" noEditPoints="1" noAdjustHandles="1" noChangeArrowheads="1" noChangeShapeType="1" noTextEdit="1"/>
              </p:cNvSpPr>
              <p:nvPr/>
            </p:nvSpPr>
            <p:spPr>
              <a:xfrm>
                <a:off x="6882835" y="3471810"/>
                <a:ext cx="1270156" cy="461665"/>
              </a:xfrm>
              <a:prstGeom prst="rect">
                <a:avLst/>
              </a:prstGeom>
              <a:blipFill>
                <a:blip r:embed="rId17"/>
                <a:stretch>
                  <a:fillRect l="-6931"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AD054C76-A830-D24A-8580-1894740EB35E}"/>
                  </a:ext>
                </a:extLst>
              </p:cNvPr>
              <p:cNvSpPr/>
              <p:nvPr/>
            </p:nvSpPr>
            <p:spPr>
              <a:xfrm>
                <a:off x="8486386" y="3471810"/>
                <a:ext cx="1799403" cy="46166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0" name="Rectangle 119">
                <a:extLst>
                  <a:ext uri="{FF2B5EF4-FFF2-40B4-BE49-F238E27FC236}">
                    <a16:creationId xmlns:a16="http://schemas.microsoft.com/office/drawing/2014/main" id="{AD054C76-A830-D24A-8580-1894740EB35E}"/>
                  </a:ext>
                </a:extLst>
              </p:cNvPr>
              <p:cNvSpPr>
                <a:spLocks noRot="1" noChangeAspect="1" noMove="1" noResize="1" noEditPoints="1" noAdjustHandles="1" noChangeArrowheads="1" noChangeShapeType="1" noTextEdit="1"/>
              </p:cNvSpPr>
              <p:nvPr/>
            </p:nvSpPr>
            <p:spPr>
              <a:xfrm>
                <a:off x="8486386" y="3471810"/>
                <a:ext cx="1799403" cy="461665"/>
              </a:xfrm>
              <a:prstGeom prst="rect">
                <a:avLst/>
              </a:prstGeom>
              <a:blipFill>
                <a:blip r:embed="rId18"/>
                <a:stretch>
                  <a:fillRect l="-5634" t="-8108" b="-29730"/>
                </a:stretch>
              </a:blipFill>
            </p:spPr>
            <p:txBody>
              <a:bodyPr/>
              <a:lstStyle/>
              <a:p>
                <a:r>
                  <a:rPr lang="en-CN">
                    <a:noFill/>
                  </a:rPr>
                  <a:t> </a:t>
                </a:r>
              </a:p>
            </p:txBody>
          </p:sp>
        </mc:Fallback>
      </mc:AlternateContent>
      <p:sp>
        <p:nvSpPr>
          <p:cNvPr id="121" name="Rectangle 120">
            <a:extLst>
              <a:ext uri="{FF2B5EF4-FFF2-40B4-BE49-F238E27FC236}">
                <a16:creationId xmlns:a16="http://schemas.microsoft.com/office/drawing/2014/main" id="{B271FFF1-BDC0-C141-8009-0EE1CB9B100B}"/>
              </a:ext>
            </a:extLst>
          </p:cNvPr>
          <p:cNvSpPr/>
          <p:nvPr/>
        </p:nvSpPr>
        <p:spPr>
          <a:xfrm>
            <a:off x="10227643" y="3461446"/>
            <a:ext cx="1096775" cy="46166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106ACA0B-DE57-584D-9F8F-5497375522A7}"/>
                  </a:ext>
                </a:extLst>
              </p:cNvPr>
              <p:cNvSpPr/>
              <p:nvPr/>
            </p:nvSpPr>
            <p:spPr>
              <a:xfrm>
                <a:off x="5195754" y="2407751"/>
                <a:ext cx="1420838" cy="46166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4</m:t>
                        </m:r>
                      </m:sub>
                    </m:sSub>
                  </m:oMath>
                </a14:m>
                <a:endParaRPr lang="en-CN" sz="2400" i="1" dirty="0">
                  <a:latin typeface="+mj-lt"/>
                </a:endParaRPr>
              </a:p>
            </p:txBody>
          </p:sp>
        </mc:Choice>
        <mc:Fallback xmlns="">
          <p:sp>
            <p:nvSpPr>
              <p:cNvPr id="126" name="Rectangle 125">
                <a:extLst>
                  <a:ext uri="{FF2B5EF4-FFF2-40B4-BE49-F238E27FC236}">
                    <a16:creationId xmlns:a16="http://schemas.microsoft.com/office/drawing/2014/main" id="{106ACA0B-DE57-584D-9F8F-5497375522A7}"/>
                  </a:ext>
                </a:extLst>
              </p:cNvPr>
              <p:cNvSpPr>
                <a:spLocks noRot="1" noChangeAspect="1" noMove="1" noResize="1" noEditPoints="1" noAdjustHandles="1" noChangeArrowheads="1" noChangeShapeType="1" noTextEdit="1"/>
              </p:cNvSpPr>
              <p:nvPr/>
            </p:nvSpPr>
            <p:spPr>
              <a:xfrm>
                <a:off x="5195754" y="2407751"/>
                <a:ext cx="1420838" cy="461665"/>
              </a:xfrm>
              <a:prstGeom prst="rect">
                <a:avLst/>
              </a:prstGeom>
              <a:blipFill>
                <a:blip r:embed="rId19"/>
                <a:stretch>
                  <a:fillRect l="-6195"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0AED7F41-0FE3-2A45-8F55-8A245C21BA46}"/>
                  </a:ext>
                </a:extLst>
              </p:cNvPr>
              <p:cNvSpPr/>
              <p:nvPr/>
            </p:nvSpPr>
            <p:spPr>
              <a:xfrm>
                <a:off x="6882835" y="2407751"/>
                <a:ext cx="1425647" cy="46166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127" name="Rectangle 126">
                <a:extLst>
                  <a:ext uri="{FF2B5EF4-FFF2-40B4-BE49-F238E27FC236}">
                    <a16:creationId xmlns:a16="http://schemas.microsoft.com/office/drawing/2014/main" id="{0AED7F41-0FE3-2A45-8F55-8A245C21BA46}"/>
                  </a:ext>
                </a:extLst>
              </p:cNvPr>
              <p:cNvSpPr>
                <a:spLocks noRot="1" noChangeAspect="1" noMove="1" noResize="1" noEditPoints="1" noAdjustHandles="1" noChangeArrowheads="1" noChangeShapeType="1" noTextEdit="1"/>
              </p:cNvSpPr>
              <p:nvPr/>
            </p:nvSpPr>
            <p:spPr>
              <a:xfrm>
                <a:off x="6882835" y="2407751"/>
                <a:ext cx="1425647" cy="461665"/>
              </a:xfrm>
              <a:prstGeom prst="rect">
                <a:avLst/>
              </a:prstGeom>
              <a:blipFill>
                <a:blip r:embed="rId20"/>
                <a:stretch>
                  <a:fillRect l="-6140"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3F9CE6A9-BB23-5345-9454-7F05C6D6EC91}"/>
                  </a:ext>
                </a:extLst>
              </p:cNvPr>
              <p:cNvSpPr/>
              <p:nvPr/>
            </p:nvSpPr>
            <p:spPr>
              <a:xfrm>
                <a:off x="8486386" y="2407751"/>
                <a:ext cx="1418530" cy="46166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8" name="Rectangle 127">
                <a:extLst>
                  <a:ext uri="{FF2B5EF4-FFF2-40B4-BE49-F238E27FC236}">
                    <a16:creationId xmlns:a16="http://schemas.microsoft.com/office/drawing/2014/main" id="{3F9CE6A9-BB23-5345-9454-7F05C6D6EC91}"/>
                  </a:ext>
                </a:extLst>
              </p:cNvPr>
              <p:cNvSpPr>
                <a:spLocks noRot="1" noChangeAspect="1" noMove="1" noResize="1" noEditPoints="1" noAdjustHandles="1" noChangeArrowheads="1" noChangeShapeType="1" noTextEdit="1"/>
              </p:cNvSpPr>
              <p:nvPr/>
            </p:nvSpPr>
            <p:spPr>
              <a:xfrm>
                <a:off x="8486386" y="2407751"/>
                <a:ext cx="1418530" cy="461665"/>
              </a:xfrm>
              <a:prstGeom prst="rect">
                <a:avLst/>
              </a:prstGeom>
              <a:blipFill>
                <a:blip r:embed="rId21"/>
                <a:stretch>
                  <a:fillRect l="-7143"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C354DEEF-5D15-9F4E-8A2A-C3EBDA2BC4D1}"/>
                  </a:ext>
                </a:extLst>
              </p:cNvPr>
              <p:cNvSpPr/>
              <p:nvPr/>
            </p:nvSpPr>
            <p:spPr>
              <a:xfrm>
                <a:off x="10227643" y="2397387"/>
                <a:ext cx="1418530" cy="46166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9" name="Rectangle 128">
                <a:extLst>
                  <a:ext uri="{FF2B5EF4-FFF2-40B4-BE49-F238E27FC236}">
                    <a16:creationId xmlns:a16="http://schemas.microsoft.com/office/drawing/2014/main" id="{C354DEEF-5D15-9F4E-8A2A-C3EBDA2BC4D1}"/>
                  </a:ext>
                </a:extLst>
              </p:cNvPr>
              <p:cNvSpPr>
                <a:spLocks noRot="1" noChangeAspect="1" noMove="1" noResize="1" noEditPoints="1" noAdjustHandles="1" noChangeArrowheads="1" noChangeShapeType="1" noTextEdit="1"/>
              </p:cNvSpPr>
              <p:nvPr/>
            </p:nvSpPr>
            <p:spPr>
              <a:xfrm>
                <a:off x="10227643" y="2397387"/>
                <a:ext cx="1418530" cy="461665"/>
              </a:xfrm>
              <a:prstGeom prst="rect">
                <a:avLst/>
              </a:prstGeom>
              <a:blipFill>
                <a:blip r:embed="rId22"/>
                <a:stretch>
                  <a:fillRect l="-7143" t="-7895" b="-28947"/>
                </a:stretch>
              </a:blipFill>
            </p:spPr>
            <p:txBody>
              <a:bodyPr/>
              <a:lstStyle/>
              <a:p>
                <a:r>
                  <a:rPr lang="en-CN">
                    <a:noFill/>
                  </a:rPr>
                  <a:t> </a:t>
                </a:r>
              </a:p>
            </p:txBody>
          </p:sp>
        </mc:Fallback>
      </mc:AlternateContent>
      <p:sp>
        <p:nvSpPr>
          <p:cNvPr id="3" name="矩形: 圆角 2">
            <a:extLst>
              <a:ext uri="{FF2B5EF4-FFF2-40B4-BE49-F238E27FC236}">
                <a16:creationId xmlns:a16="http://schemas.microsoft.com/office/drawing/2014/main" id="{8A572878-1F05-8162-A90E-6CBAB80CEF1C}"/>
              </a:ext>
            </a:extLst>
          </p:cNvPr>
          <p:cNvSpPr/>
          <p:nvPr/>
        </p:nvSpPr>
        <p:spPr>
          <a:xfrm>
            <a:off x="6834855" y="3412585"/>
            <a:ext cx="3450932" cy="1759449"/>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0659D63-EAC5-EB9A-85FF-D009AB55EAE4}"/>
                  </a:ext>
                </a:extLst>
              </p:cNvPr>
              <p:cNvSpPr txBox="1"/>
              <p:nvPr/>
            </p:nvSpPr>
            <p:spPr>
              <a:xfrm>
                <a:off x="1911813" y="6443810"/>
                <a:ext cx="136928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𝑖𝑑𝑥</m:t>
                      </m:r>
                      <m:r>
                        <a:rPr lang="en-US" altLang="zh-CN" b="0" i="1" smtClean="0">
                          <a:latin typeface="Cambria Math" panose="02040503050406030204" pitchFamily="18" charset="0"/>
                        </a:rPr>
                        <m:t>=4</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zh-CN" altLang="en-US" dirty="0"/>
              </a:p>
            </p:txBody>
          </p:sp>
        </mc:Choice>
        <mc:Fallback>
          <p:sp>
            <p:nvSpPr>
              <p:cNvPr id="4" name="文本框 3">
                <a:extLst>
                  <a:ext uri="{FF2B5EF4-FFF2-40B4-BE49-F238E27FC236}">
                    <a16:creationId xmlns:a16="http://schemas.microsoft.com/office/drawing/2014/main" id="{C0659D63-EAC5-EB9A-85FF-D009AB55EAE4}"/>
                  </a:ext>
                </a:extLst>
              </p:cNvPr>
              <p:cNvSpPr txBox="1">
                <a:spLocks noRot="1" noChangeAspect="1" noMove="1" noResize="1" noEditPoints="1" noAdjustHandles="1" noChangeArrowheads="1" noChangeShapeType="1" noTextEdit="1"/>
              </p:cNvSpPr>
              <p:nvPr/>
            </p:nvSpPr>
            <p:spPr>
              <a:xfrm>
                <a:off x="1911813" y="6443810"/>
                <a:ext cx="1369286" cy="276999"/>
              </a:xfrm>
              <a:prstGeom prst="rect">
                <a:avLst/>
              </a:prstGeom>
              <a:blipFill>
                <a:blip r:embed="rId23"/>
                <a:stretch>
                  <a:fillRect l="-3571" r="-1339"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28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altLang="zh-CN"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5</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Instead of allocating memories to cells, we can build an object-cell list and then sort them. </a:t>
            </a:r>
            <a:r>
              <a:rPr lang="en-US" sz="2400" dirty="0"/>
              <a:t>T</a:t>
            </a:r>
            <a:r>
              <a:rPr lang="en-CN" sz="2400" dirty="0"/>
              <a:t>his avoids memories wasted in empty cells.</a:t>
            </a:r>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2"/>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3"/>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4"/>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5"/>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6"/>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7"/>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82260" y="2172733"/>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2</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3</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smtClean="0">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4</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solidFill>
                            <a:schemeClr val="accent2"/>
                          </a:solidFill>
                          <a:latin typeface="Cambria Math" panose="02040503050406030204" pitchFamily="18" charset="0"/>
                        </a:rPr>
                        <m:t>;</m:t>
                      </m:r>
                    </m:oMath>
                  </m:oMathPara>
                </a14:m>
                <a:endParaRPr lang="en-US" sz="2400" i="1" dirty="0">
                  <a:solidFill>
                    <a:schemeClr val="accent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smtClean="0">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5</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6</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solidFill>
                            <a:schemeClr val="tx2"/>
                          </a:solidFill>
                          <a:latin typeface="Cambria Math" panose="02040503050406030204" pitchFamily="18" charset="0"/>
                        </a:rPr>
                        <m:t>; </m:t>
                      </m:r>
                    </m:oMath>
                  </m:oMathPara>
                </a14:m>
                <a:endParaRPr lang="en-US" sz="2400" i="1" dirty="0">
                  <a:solidFill>
                    <a:schemeClr val="tx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r>
                            <a:rPr lang="en-US" sz="2400" i="1">
                              <a:solidFill>
                                <a:srgbClr val="7030A0"/>
                              </a:solidFill>
                              <a:latin typeface="Cambria Math" panose="02040503050406030204" pitchFamily="18" charset="0"/>
                            </a:rPr>
                            <m:t>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82260" y="2172733"/>
                <a:ext cx="6746061" cy="1200329"/>
              </a:xfrm>
              <a:prstGeom prst="rect">
                <a:avLst/>
              </a:prstGeom>
              <a:blipFill>
                <a:blip r:embed="rId8"/>
                <a:stretch>
                  <a:fillRect/>
                </a:stretch>
              </a:blipFill>
            </p:spPr>
            <p:txBody>
              <a:bodyPr/>
              <a:lstStyle/>
              <a:p>
                <a:r>
                  <a:rPr lang="en-CN">
                    <a:noFill/>
                  </a:rPr>
                  <a:t> </a:t>
                </a:r>
              </a:p>
            </p:txBody>
          </p:sp>
        </mc:Fallback>
      </mc:AlternateContent>
      <p:sp>
        <p:nvSpPr>
          <p:cNvPr id="3" name="Down Arrow 2">
            <a:extLst>
              <a:ext uri="{FF2B5EF4-FFF2-40B4-BE49-F238E27FC236}">
                <a16:creationId xmlns:a16="http://schemas.microsoft.com/office/drawing/2014/main" id="{2BC2EFDE-25A4-4747-916A-29298A4343BF}"/>
              </a:ext>
            </a:extLst>
          </p:cNvPr>
          <p:cNvSpPr/>
          <p:nvPr/>
        </p:nvSpPr>
        <p:spPr>
          <a:xfrm>
            <a:off x="6521088" y="3600446"/>
            <a:ext cx="3435179" cy="68846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Sort by cell ID</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C4243C1E-8647-3046-82CA-7D1BE4E74AC1}"/>
                  </a:ext>
                </a:extLst>
              </p:cNvPr>
              <p:cNvSpPr/>
              <p:nvPr/>
            </p:nvSpPr>
            <p:spPr>
              <a:xfrm>
                <a:off x="5265623" y="4516292"/>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2, 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3, 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4, 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i="1">
                                  <a:solidFill>
                                    <a:schemeClr val="accent2"/>
                                  </a:solidFill>
                                  <a:latin typeface="Cambria Math" panose="02040503050406030204" pitchFamily="18" charset="0"/>
                                </a:rPr>
                                <m:t>2</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5, 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6, 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10, 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i="1">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r>
                        <a:rPr lang="en-US" sz="2400" i="1" smtClean="0">
                          <a:solidFill>
                            <a:srgbClr val="7030A0"/>
                          </a:solidFill>
                          <a:latin typeface="Cambria Math" panose="02040503050406030204" pitchFamily="18" charset="0"/>
                        </a:rPr>
                        <m:t> </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59" name="Rectangle 58">
                <a:extLst>
                  <a:ext uri="{FF2B5EF4-FFF2-40B4-BE49-F238E27FC236}">
                    <a16:creationId xmlns:a16="http://schemas.microsoft.com/office/drawing/2014/main" id="{C4243C1E-8647-3046-82CA-7D1BE4E74AC1}"/>
                  </a:ext>
                </a:extLst>
              </p:cNvPr>
              <p:cNvSpPr>
                <a:spLocks noRot="1" noChangeAspect="1" noMove="1" noResize="1" noEditPoints="1" noAdjustHandles="1" noChangeArrowheads="1" noChangeShapeType="1" noTextEdit="1"/>
              </p:cNvSpPr>
              <p:nvPr/>
            </p:nvSpPr>
            <p:spPr>
              <a:xfrm>
                <a:off x="5265623" y="4516292"/>
                <a:ext cx="6746061" cy="1200329"/>
              </a:xfrm>
              <a:prstGeom prst="rect">
                <a:avLst/>
              </a:prstGeom>
              <a:blipFill>
                <a:blip r:embed="rId9"/>
                <a:stretch>
                  <a:fillRect b="-6250"/>
                </a:stretch>
              </a:blipFill>
            </p:spPr>
            <p:txBody>
              <a:bodyPr/>
              <a:lstStyle/>
              <a:p>
                <a:r>
                  <a:rPr lang="en-CN">
                    <a:noFill/>
                  </a:rPr>
                  <a:t> </a:t>
                </a:r>
              </a:p>
            </p:txBody>
          </p:sp>
        </mc:Fallback>
      </mc:AlternateContent>
      <p:sp>
        <p:nvSpPr>
          <p:cNvPr id="63" name="Rounded Rectangle 62">
            <a:extLst>
              <a:ext uri="{FF2B5EF4-FFF2-40B4-BE49-F238E27FC236}">
                <a16:creationId xmlns:a16="http://schemas.microsoft.com/office/drawing/2014/main" id="{33CB1370-F8E9-0248-B9A9-FF8F9F6889F9}"/>
              </a:ext>
            </a:extLst>
          </p:cNvPr>
          <p:cNvSpPr/>
          <p:nvPr/>
        </p:nvSpPr>
        <p:spPr>
          <a:xfrm>
            <a:off x="802589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6" name="Rounded Rectangle 65">
            <a:extLst>
              <a:ext uri="{FF2B5EF4-FFF2-40B4-BE49-F238E27FC236}">
                <a16:creationId xmlns:a16="http://schemas.microsoft.com/office/drawing/2014/main" id="{D23B0CC4-62F8-B74C-8F23-69C349A2B42F}"/>
              </a:ext>
            </a:extLst>
          </p:cNvPr>
          <p:cNvSpPr/>
          <p:nvPr/>
        </p:nvSpPr>
        <p:spPr>
          <a:xfrm>
            <a:off x="987188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8" name="Rounded Rectangle 67">
            <a:extLst>
              <a:ext uri="{FF2B5EF4-FFF2-40B4-BE49-F238E27FC236}">
                <a16:creationId xmlns:a16="http://schemas.microsoft.com/office/drawing/2014/main" id="{3621C362-92B1-574E-8D4B-7006E389F97A}"/>
              </a:ext>
            </a:extLst>
          </p:cNvPr>
          <p:cNvSpPr/>
          <p:nvPr/>
        </p:nvSpPr>
        <p:spPr>
          <a:xfrm>
            <a:off x="8978320" y="4887137"/>
            <a:ext cx="199836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5386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Morton</a:t>
            </a:r>
            <a:r>
              <a:rPr lang="zh-CN" altLang="en-US" b="1" dirty="0"/>
              <a:t> </a:t>
            </a:r>
            <a:r>
              <a:rPr lang="en-US" altLang="zh-CN" b="1" dirty="0"/>
              <a:t>Code</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6</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599072" y="982798"/>
            <a:ext cx="11046939"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One question is how to define the cell ID. Using the grid order is not optimal, since it cannot be easily extended and it is lack of locality. Morton code uses a Z-pattern instead.</a:t>
            </a:r>
          </a:p>
        </p:txBody>
      </p:sp>
      <p:pic>
        <p:nvPicPr>
          <p:cNvPr id="1026" name="Picture 2">
            <a:extLst>
              <a:ext uri="{FF2B5EF4-FFF2-40B4-BE49-F238E27FC236}">
                <a16:creationId xmlns:a16="http://schemas.microsoft.com/office/drawing/2014/main" id="{B8FCCEB4-8106-F641-9AD6-575C7000D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163" y="2051396"/>
            <a:ext cx="4388362" cy="4388362"/>
          </a:xfrm>
          <a:prstGeom prst="rect">
            <a:avLst/>
          </a:prstGeom>
          <a:noFill/>
          <a:extLst>
            <a:ext uri="{909E8E84-426E-40DD-AFC4-6F175D3DCCD1}">
              <a14:hiddenFill xmlns:a14="http://schemas.microsoft.com/office/drawing/2010/main">
                <a:solidFill>
                  <a:srgbClr val="FFFFFF"/>
                </a:solidFill>
              </a14:hiddenFill>
            </a:ext>
          </a:extLst>
        </p:spPr>
      </p:pic>
      <p:sp>
        <p:nvSpPr>
          <p:cNvPr id="75" name="Title 1">
            <a:extLst>
              <a:ext uri="{FF2B5EF4-FFF2-40B4-BE49-F238E27FC236}">
                <a16:creationId xmlns:a16="http://schemas.microsoft.com/office/drawing/2014/main" id="{A63A9C74-4A1D-E04A-8678-20D0E0DA07C8}"/>
              </a:ext>
            </a:extLst>
          </p:cNvPr>
          <p:cNvSpPr txBox="1">
            <a:spLocks/>
          </p:cNvSpPr>
          <p:nvPr/>
        </p:nvSpPr>
        <p:spPr>
          <a:xfrm>
            <a:off x="7242086" y="6291857"/>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Morton</a:t>
            </a:r>
            <a:r>
              <a:rPr lang="zh-CN" altLang="en-US" sz="2400" dirty="0"/>
              <a:t> </a:t>
            </a:r>
            <a:r>
              <a:rPr lang="en-US" altLang="zh-CN" sz="2400" dirty="0"/>
              <a:t>code order</a:t>
            </a:r>
            <a:endParaRPr lang="en-CN" sz="2400" dirty="0"/>
          </a:p>
        </p:txBody>
      </p:sp>
      <p:cxnSp>
        <p:nvCxnSpPr>
          <p:cNvPr id="7" name="Straight Connector 6">
            <a:extLst>
              <a:ext uri="{FF2B5EF4-FFF2-40B4-BE49-F238E27FC236}">
                <a16:creationId xmlns:a16="http://schemas.microsoft.com/office/drawing/2014/main" id="{ED7EC53A-408E-9E4E-B877-8934833EA5FB}"/>
              </a:ext>
            </a:extLst>
          </p:cNvPr>
          <p:cNvCxnSpPr/>
          <p:nvPr/>
        </p:nvCxnSpPr>
        <p:spPr>
          <a:xfrm>
            <a:off x="1037737" y="6153664"/>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C898890-7A26-5B43-9E82-1E20FF57BFD7}"/>
              </a:ext>
            </a:extLst>
          </p:cNvPr>
          <p:cNvCxnSpPr/>
          <p:nvPr/>
        </p:nvCxnSpPr>
        <p:spPr>
          <a:xfrm>
            <a:off x="1037737" y="5527588"/>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E54E02-29FB-4C40-BD58-DAABA45EE9B9}"/>
              </a:ext>
            </a:extLst>
          </p:cNvPr>
          <p:cNvCxnSpPr/>
          <p:nvPr/>
        </p:nvCxnSpPr>
        <p:spPr>
          <a:xfrm>
            <a:off x="1037737" y="488503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156317-C10C-354E-80F7-B5A91C695768}"/>
              </a:ext>
            </a:extLst>
          </p:cNvPr>
          <p:cNvCxnSpPr/>
          <p:nvPr/>
        </p:nvCxnSpPr>
        <p:spPr>
          <a:xfrm>
            <a:off x="1037737" y="4258961"/>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A3C2846-7D41-CC4C-A3C7-E6B8534D4681}"/>
              </a:ext>
            </a:extLst>
          </p:cNvPr>
          <p:cNvCxnSpPr/>
          <p:nvPr/>
        </p:nvCxnSpPr>
        <p:spPr>
          <a:xfrm>
            <a:off x="1037737" y="3643183"/>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BC3BED-4ABF-9946-B155-0246CC412684}"/>
              </a:ext>
            </a:extLst>
          </p:cNvPr>
          <p:cNvCxnSpPr/>
          <p:nvPr/>
        </p:nvCxnSpPr>
        <p:spPr>
          <a:xfrm>
            <a:off x="1037737" y="301710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013835-21E1-844D-97FA-AAFCD62D615A}"/>
              </a:ext>
            </a:extLst>
          </p:cNvPr>
          <p:cNvCxnSpPr/>
          <p:nvPr/>
        </p:nvCxnSpPr>
        <p:spPr>
          <a:xfrm>
            <a:off x="1037737" y="2374556"/>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84" name="Title 1">
            <a:extLst>
              <a:ext uri="{FF2B5EF4-FFF2-40B4-BE49-F238E27FC236}">
                <a16:creationId xmlns:a16="http://schemas.microsoft.com/office/drawing/2014/main" id="{A79BE7B5-F0B4-E043-B4AF-29BC04A8D044}"/>
              </a:ext>
            </a:extLst>
          </p:cNvPr>
          <p:cNvSpPr txBox="1">
            <a:spLocks/>
          </p:cNvSpPr>
          <p:nvPr/>
        </p:nvSpPr>
        <p:spPr>
          <a:xfrm>
            <a:off x="2146874" y="6282399"/>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Grid order</a:t>
            </a:r>
            <a:endParaRPr lang="en-CN" sz="2400" dirty="0"/>
          </a:p>
        </p:txBody>
      </p:sp>
      <p:cxnSp>
        <p:nvCxnSpPr>
          <p:cNvPr id="9" name="Straight Connector 8">
            <a:extLst>
              <a:ext uri="{FF2B5EF4-FFF2-40B4-BE49-F238E27FC236}">
                <a16:creationId xmlns:a16="http://schemas.microsoft.com/office/drawing/2014/main" id="{27E949EE-C71C-A344-9F97-91121479F43C}"/>
              </a:ext>
            </a:extLst>
          </p:cNvPr>
          <p:cNvCxnSpPr/>
          <p:nvPr/>
        </p:nvCxnSpPr>
        <p:spPr>
          <a:xfrm flipH="1" flipV="1">
            <a:off x="1037737" y="5527588"/>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A8996B2-94D4-D348-81FF-75709EF9EFF7}"/>
              </a:ext>
            </a:extLst>
          </p:cNvPr>
          <p:cNvCxnSpPr/>
          <p:nvPr/>
        </p:nvCxnSpPr>
        <p:spPr>
          <a:xfrm flipH="1" flipV="1">
            <a:off x="1046892" y="4901512"/>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33F251-F071-FC48-BB54-8CCDB04E599A}"/>
              </a:ext>
            </a:extLst>
          </p:cNvPr>
          <p:cNvCxnSpPr/>
          <p:nvPr/>
        </p:nvCxnSpPr>
        <p:spPr>
          <a:xfrm flipH="1" flipV="1">
            <a:off x="1037737" y="425896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29CFD7-EB12-1A44-B9D5-4D10BD9193EA}"/>
              </a:ext>
            </a:extLst>
          </p:cNvPr>
          <p:cNvCxnSpPr/>
          <p:nvPr/>
        </p:nvCxnSpPr>
        <p:spPr>
          <a:xfrm flipH="1" flipV="1">
            <a:off x="1046892" y="363288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6CFE2F7-F32D-4145-A242-46A165E2BA29}"/>
              </a:ext>
            </a:extLst>
          </p:cNvPr>
          <p:cNvCxnSpPr/>
          <p:nvPr/>
        </p:nvCxnSpPr>
        <p:spPr>
          <a:xfrm flipH="1" flipV="1">
            <a:off x="1046892" y="301093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180C040-00FD-EC4F-A586-27422951A21F}"/>
              </a:ext>
            </a:extLst>
          </p:cNvPr>
          <p:cNvCxnSpPr/>
          <p:nvPr/>
        </p:nvCxnSpPr>
        <p:spPr>
          <a:xfrm flipH="1" flipV="1">
            <a:off x="1056047" y="238485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9522CBD-B923-E9DC-C831-A9557ADDF88C}"/>
              </a:ext>
            </a:extLst>
          </p:cNvPr>
          <p:cNvSpPr txBox="1"/>
          <p:nvPr/>
        </p:nvSpPr>
        <p:spPr>
          <a:xfrm>
            <a:off x="6581951" y="2293291"/>
            <a:ext cx="306494" cy="369332"/>
          </a:xfrm>
          <a:prstGeom prst="rect">
            <a:avLst/>
          </a:prstGeom>
          <a:noFill/>
        </p:spPr>
        <p:txBody>
          <a:bodyPr wrap="none" rtlCol="0">
            <a:spAutoFit/>
          </a:bodyPr>
          <a:lstStyle/>
          <a:p>
            <a:r>
              <a:rPr lang="en-US" altLang="zh-CN" dirty="0"/>
              <a:t>0</a:t>
            </a:r>
          </a:p>
        </p:txBody>
      </p:sp>
      <p:sp>
        <p:nvSpPr>
          <p:cNvPr id="4" name="文本框 3">
            <a:extLst>
              <a:ext uri="{FF2B5EF4-FFF2-40B4-BE49-F238E27FC236}">
                <a16:creationId xmlns:a16="http://schemas.microsoft.com/office/drawing/2014/main" id="{39805158-8CA1-6096-6C1B-4C77ED6CEC47}"/>
              </a:ext>
            </a:extLst>
          </p:cNvPr>
          <p:cNvSpPr txBox="1"/>
          <p:nvPr/>
        </p:nvSpPr>
        <p:spPr>
          <a:xfrm>
            <a:off x="7718016" y="2293291"/>
            <a:ext cx="306494" cy="369332"/>
          </a:xfrm>
          <a:prstGeom prst="rect">
            <a:avLst/>
          </a:prstGeom>
          <a:noFill/>
        </p:spPr>
        <p:txBody>
          <a:bodyPr wrap="none" rtlCol="0">
            <a:spAutoFit/>
          </a:bodyPr>
          <a:lstStyle/>
          <a:p>
            <a:r>
              <a:rPr lang="en-US" altLang="zh-CN" dirty="0"/>
              <a:t>1</a:t>
            </a:r>
          </a:p>
        </p:txBody>
      </p:sp>
      <p:sp>
        <p:nvSpPr>
          <p:cNvPr id="6" name="文本框 5">
            <a:extLst>
              <a:ext uri="{FF2B5EF4-FFF2-40B4-BE49-F238E27FC236}">
                <a16:creationId xmlns:a16="http://schemas.microsoft.com/office/drawing/2014/main" id="{89575D9A-F251-3C42-D552-3F07418B255F}"/>
              </a:ext>
            </a:extLst>
          </p:cNvPr>
          <p:cNvSpPr txBox="1"/>
          <p:nvPr/>
        </p:nvSpPr>
        <p:spPr>
          <a:xfrm>
            <a:off x="6589124" y="3520446"/>
            <a:ext cx="306494" cy="369332"/>
          </a:xfrm>
          <a:prstGeom prst="rect">
            <a:avLst/>
          </a:prstGeom>
          <a:noFill/>
        </p:spPr>
        <p:txBody>
          <a:bodyPr wrap="none" rtlCol="0">
            <a:spAutoFit/>
          </a:bodyPr>
          <a:lstStyle/>
          <a:p>
            <a:r>
              <a:rPr lang="en-US" altLang="zh-CN" dirty="0"/>
              <a:t>2</a:t>
            </a:r>
          </a:p>
        </p:txBody>
      </p:sp>
      <p:sp>
        <p:nvSpPr>
          <p:cNvPr id="8" name="文本框 7">
            <a:extLst>
              <a:ext uri="{FF2B5EF4-FFF2-40B4-BE49-F238E27FC236}">
                <a16:creationId xmlns:a16="http://schemas.microsoft.com/office/drawing/2014/main" id="{1801062B-B9F2-9EFC-6142-CAED0E6EA497}"/>
              </a:ext>
            </a:extLst>
          </p:cNvPr>
          <p:cNvSpPr txBox="1"/>
          <p:nvPr/>
        </p:nvSpPr>
        <p:spPr>
          <a:xfrm>
            <a:off x="7718016" y="3520446"/>
            <a:ext cx="306494" cy="369332"/>
          </a:xfrm>
          <a:prstGeom prst="rect">
            <a:avLst/>
          </a:prstGeom>
          <a:noFill/>
        </p:spPr>
        <p:txBody>
          <a:bodyPr wrap="none" rtlCol="0">
            <a:spAutoFit/>
          </a:bodyPr>
          <a:lstStyle/>
          <a:p>
            <a:r>
              <a:rPr lang="en-US" altLang="zh-CN" dirty="0"/>
              <a:t>3</a:t>
            </a:r>
          </a:p>
        </p:txBody>
      </p:sp>
      <p:sp>
        <p:nvSpPr>
          <p:cNvPr id="10" name="文本框 9">
            <a:extLst>
              <a:ext uri="{FF2B5EF4-FFF2-40B4-BE49-F238E27FC236}">
                <a16:creationId xmlns:a16="http://schemas.microsoft.com/office/drawing/2014/main" id="{32860740-4C94-7A75-06FB-EDE884C6C689}"/>
              </a:ext>
            </a:extLst>
          </p:cNvPr>
          <p:cNvSpPr txBox="1"/>
          <p:nvPr/>
        </p:nvSpPr>
        <p:spPr>
          <a:xfrm>
            <a:off x="8610600" y="2164919"/>
            <a:ext cx="306494" cy="369332"/>
          </a:xfrm>
          <a:prstGeom prst="rect">
            <a:avLst/>
          </a:prstGeom>
          <a:noFill/>
        </p:spPr>
        <p:txBody>
          <a:bodyPr wrap="none" rtlCol="0">
            <a:spAutoFit/>
          </a:bodyPr>
          <a:lstStyle/>
          <a:p>
            <a:r>
              <a:rPr lang="en-US" altLang="zh-CN" dirty="0"/>
              <a:t>0</a:t>
            </a:r>
          </a:p>
        </p:txBody>
      </p:sp>
      <p:sp>
        <p:nvSpPr>
          <p:cNvPr id="11" name="文本框 10">
            <a:extLst>
              <a:ext uri="{FF2B5EF4-FFF2-40B4-BE49-F238E27FC236}">
                <a16:creationId xmlns:a16="http://schemas.microsoft.com/office/drawing/2014/main" id="{DE0F093A-2BF0-BEA2-915B-9C50C56D9BB0}"/>
              </a:ext>
            </a:extLst>
          </p:cNvPr>
          <p:cNvSpPr txBox="1"/>
          <p:nvPr/>
        </p:nvSpPr>
        <p:spPr>
          <a:xfrm>
            <a:off x="9247649" y="2164919"/>
            <a:ext cx="306494" cy="369332"/>
          </a:xfrm>
          <a:prstGeom prst="rect">
            <a:avLst/>
          </a:prstGeom>
          <a:noFill/>
        </p:spPr>
        <p:txBody>
          <a:bodyPr wrap="none" rtlCol="0">
            <a:spAutoFit/>
          </a:bodyPr>
          <a:lstStyle/>
          <a:p>
            <a:r>
              <a:rPr lang="en-US" altLang="zh-CN" dirty="0"/>
              <a:t>1</a:t>
            </a:r>
          </a:p>
        </p:txBody>
      </p:sp>
      <p:sp>
        <p:nvSpPr>
          <p:cNvPr id="12" name="文本框 11">
            <a:extLst>
              <a:ext uri="{FF2B5EF4-FFF2-40B4-BE49-F238E27FC236}">
                <a16:creationId xmlns:a16="http://schemas.microsoft.com/office/drawing/2014/main" id="{F71AD637-5302-72FD-2D09-09340336C948}"/>
              </a:ext>
            </a:extLst>
          </p:cNvPr>
          <p:cNvSpPr txBox="1"/>
          <p:nvPr/>
        </p:nvSpPr>
        <p:spPr>
          <a:xfrm>
            <a:off x="8610600" y="2785846"/>
            <a:ext cx="306494" cy="369332"/>
          </a:xfrm>
          <a:prstGeom prst="rect">
            <a:avLst/>
          </a:prstGeom>
          <a:noFill/>
        </p:spPr>
        <p:txBody>
          <a:bodyPr wrap="none" rtlCol="0">
            <a:spAutoFit/>
          </a:bodyPr>
          <a:lstStyle/>
          <a:p>
            <a:r>
              <a:rPr lang="en-US" altLang="zh-CN" dirty="0"/>
              <a:t>2</a:t>
            </a:r>
          </a:p>
        </p:txBody>
      </p:sp>
      <p:sp>
        <p:nvSpPr>
          <p:cNvPr id="13" name="文本框 12">
            <a:extLst>
              <a:ext uri="{FF2B5EF4-FFF2-40B4-BE49-F238E27FC236}">
                <a16:creationId xmlns:a16="http://schemas.microsoft.com/office/drawing/2014/main" id="{5B074DFB-6A0C-0CA0-F436-AE15738BC5FA}"/>
              </a:ext>
            </a:extLst>
          </p:cNvPr>
          <p:cNvSpPr txBox="1"/>
          <p:nvPr/>
        </p:nvSpPr>
        <p:spPr>
          <a:xfrm>
            <a:off x="9126484" y="2826265"/>
            <a:ext cx="306494" cy="369332"/>
          </a:xfrm>
          <a:prstGeom prst="rect">
            <a:avLst/>
          </a:prstGeom>
          <a:noFill/>
        </p:spPr>
        <p:txBody>
          <a:bodyPr wrap="none" rtlCol="0">
            <a:spAutoFit/>
          </a:bodyPr>
          <a:lstStyle/>
          <a:p>
            <a:r>
              <a:rPr lang="en-US" altLang="zh-CN" dirty="0"/>
              <a:t>3</a:t>
            </a:r>
          </a:p>
        </p:txBody>
      </p:sp>
      <p:sp>
        <p:nvSpPr>
          <p:cNvPr id="14" name="文本框 13">
            <a:extLst>
              <a:ext uri="{FF2B5EF4-FFF2-40B4-BE49-F238E27FC236}">
                <a16:creationId xmlns:a16="http://schemas.microsoft.com/office/drawing/2014/main" id="{9B32C251-3971-A2D7-A3DF-EAD09F5503BE}"/>
              </a:ext>
            </a:extLst>
          </p:cNvPr>
          <p:cNvSpPr txBox="1"/>
          <p:nvPr/>
        </p:nvSpPr>
        <p:spPr>
          <a:xfrm>
            <a:off x="9610286" y="2148328"/>
            <a:ext cx="306494" cy="369332"/>
          </a:xfrm>
          <a:prstGeom prst="rect">
            <a:avLst/>
          </a:prstGeom>
          <a:noFill/>
        </p:spPr>
        <p:txBody>
          <a:bodyPr wrap="none" rtlCol="0">
            <a:spAutoFit/>
          </a:bodyPr>
          <a:lstStyle/>
          <a:p>
            <a:r>
              <a:rPr lang="en-US" altLang="zh-CN" dirty="0"/>
              <a:t>4</a:t>
            </a:r>
          </a:p>
        </p:txBody>
      </p:sp>
      <p:sp>
        <p:nvSpPr>
          <p:cNvPr id="15" name="文本框 14">
            <a:extLst>
              <a:ext uri="{FF2B5EF4-FFF2-40B4-BE49-F238E27FC236}">
                <a16:creationId xmlns:a16="http://schemas.microsoft.com/office/drawing/2014/main" id="{D5DFF403-3A0F-A3E6-B4A0-C9AFE98A4DA5}"/>
              </a:ext>
            </a:extLst>
          </p:cNvPr>
          <p:cNvSpPr txBox="1"/>
          <p:nvPr/>
        </p:nvSpPr>
        <p:spPr>
          <a:xfrm>
            <a:off x="10129147" y="2160218"/>
            <a:ext cx="306494" cy="369332"/>
          </a:xfrm>
          <a:prstGeom prst="rect">
            <a:avLst/>
          </a:prstGeom>
          <a:noFill/>
        </p:spPr>
        <p:txBody>
          <a:bodyPr wrap="none" rtlCol="0">
            <a:spAutoFit/>
          </a:bodyPr>
          <a:lstStyle/>
          <a:p>
            <a:r>
              <a:rPr lang="en-US" altLang="zh-CN" dirty="0"/>
              <a:t>5</a:t>
            </a:r>
          </a:p>
        </p:txBody>
      </p:sp>
      <p:sp>
        <p:nvSpPr>
          <p:cNvPr id="16" name="文本框 15">
            <a:extLst>
              <a:ext uri="{FF2B5EF4-FFF2-40B4-BE49-F238E27FC236}">
                <a16:creationId xmlns:a16="http://schemas.microsoft.com/office/drawing/2014/main" id="{FB7BDC1C-CC10-B7BE-1C89-099AFA6E59CA}"/>
              </a:ext>
            </a:extLst>
          </p:cNvPr>
          <p:cNvSpPr txBox="1"/>
          <p:nvPr/>
        </p:nvSpPr>
        <p:spPr>
          <a:xfrm>
            <a:off x="9489121" y="2826265"/>
            <a:ext cx="306494" cy="369332"/>
          </a:xfrm>
          <a:prstGeom prst="rect">
            <a:avLst/>
          </a:prstGeom>
          <a:noFill/>
        </p:spPr>
        <p:txBody>
          <a:bodyPr wrap="none" rtlCol="0">
            <a:spAutoFit/>
          </a:bodyPr>
          <a:lstStyle/>
          <a:p>
            <a:r>
              <a:rPr lang="en-US" altLang="zh-CN" dirty="0"/>
              <a:t>6</a:t>
            </a:r>
          </a:p>
        </p:txBody>
      </p:sp>
      <p:sp>
        <p:nvSpPr>
          <p:cNvPr id="17" name="文本框 16">
            <a:extLst>
              <a:ext uri="{FF2B5EF4-FFF2-40B4-BE49-F238E27FC236}">
                <a16:creationId xmlns:a16="http://schemas.microsoft.com/office/drawing/2014/main" id="{2015CB51-8C9F-D7F1-B226-D3B2A0FC5492}"/>
              </a:ext>
            </a:extLst>
          </p:cNvPr>
          <p:cNvSpPr txBox="1"/>
          <p:nvPr/>
        </p:nvSpPr>
        <p:spPr>
          <a:xfrm>
            <a:off x="10106399" y="2785846"/>
            <a:ext cx="306494" cy="369332"/>
          </a:xfrm>
          <a:prstGeom prst="rect">
            <a:avLst/>
          </a:prstGeom>
          <a:noFill/>
        </p:spPr>
        <p:txBody>
          <a:bodyPr wrap="none" rtlCol="0">
            <a:spAutoFit/>
          </a:bodyPr>
          <a:lstStyle/>
          <a:p>
            <a:r>
              <a:rPr lang="en-US" altLang="zh-CN" dirty="0"/>
              <a:t>7</a:t>
            </a:r>
          </a:p>
        </p:txBody>
      </p:sp>
      <p:sp>
        <p:nvSpPr>
          <p:cNvPr id="18" name="文本框 17">
            <a:extLst>
              <a:ext uri="{FF2B5EF4-FFF2-40B4-BE49-F238E27FC236}">
                <a16:creationId xmlns:a16="http://schemas.microsoft.com/office/drawing/2014/main" id="{247F750F-619A-73EB-176F-BB5B665A5D75}"/>
              </a:ext>
            </a:extLst>
          </p:cNvPr>
          <p:cNvSpPr txBox="1"/>
          <p:nvPr/>
        </p:nvSpPr>
        <p:spPr>
          <a:xfrm>
            <a:off x="8610599" y="3195597"/>
            <a:ext cx="306494" cy="369332"/>
          </a:xfrm>
          <a:prstGeom prst="rect">
            <a:avLst/>
          </a:prstGeom>
          <a:noFill/>
        </p:spPr>
        <p:txBody>
          <a:bodyPr wrap="none" rtlCol="0">
            <a:spAutoFit/>
          </a:bodyPr>
          <a:lstStyle/>
          <a:p>
            <a:r>
              <a:rPr lang="en-US" altLang="zh-CN" dirty="0"/>
              <a:t>8</a:t>
            </a:r>
          </a:p>
        </p:txBody>
      </p:sp>
      <p:sp>
        <p:nvSpPr>
          <p:cNvPr id="19" name="文本框 18">
            <a:extLst>
              <a:ext uri="{FF2B5EF4-FFF2-40B4-BE49-F238E27FC236}">
                <a16:creationId xmlns:a16="http://schemas.microsoft.com/office/drawing/2014/main" id="{AF17BA14-16CD-AE4A-24D9-F4FBAB08D988}"/>
              </a:ext>
            </a:extLst>
          </p:cNvPr>
          <p:cNvSpPr txBox="1"/>
          <p:nvPr/>
        </p:nvSpPr>
        <p:spPr>
          <a:xfrm>
            <a:off x="9266882" y="3168667"/>
            <a:ext cx="306494" cy="369332"/>
          </a:xfrm>
          <a:prstGeom prst="rect">
            <a:avLst/>
          </a:prstGeom>
          <a:noFill/>
        </p:spPr>
        <p:txBody>
          <a:bodyPr wrap="none" rtlCol="0">
            <a:spAutoFit/>
          </a:bodyPr>
          <a:lstStyle/>
          <a:p>
            <a:r>
              <a:rPr lang="en-US" altLang="zh-CN" dirty="0"/>
              <a:t>9</a:t>
            </a:r>
          </a:p>
        </p:txBody>
      </p:sp>
      <p:sp>
        <p:nvSpPr>
          <p:cNvPr id="20" name="文本框 19">
            <a:extLst>
              <a:ext uri="{FF2B5EF4-FFF2-40B4-BE49-F238E27FC236}">
                <a16:creationId xmlns:a16="http://schemas.microsoft.com/office/drawing/2014/main" id="{668AAA96-A629-4069-7C6F-20B41EEEDEA6}"/>
              </a:ext>
            </a:extLst>
          </p:cNvPr>
          <p:cNvSpPr txBox="1"/>
          <p:nvPr/>
        </p:nvSpPr>
        <p:spPr>
          <a:xfrm>
            <a:off x="8598186" y="3701414"/>
            <a:ext cx="428322" cy="369332"/>
          </a:xfrm>
          <a:prstGeom prst="rect">
            <a:avLst/>
          </a:prstGeom>
          <a:noFill/>
        </p:spPr>
        <p:txBody>
          <a:bodyPr wrap="none" rtlCol="0">
            <a:spAutoFit/>
          </a:bodyPr>
          <a:lstStyle/>
          <a:p>
            <a:r>
              <a:rPr lang="en-US" altLang="zh-CN" dirty="0"/>
              <a:t>10</a:t>
            </a:r>
          </a:p>
        </p:txBody>
      </p:sp>
      <p:sp>
        <p:nvSpPr>
          <p:cNvPr id="21" name="文本框 20">
            <a:extLst>
              <a:ext uri="{FF2B5EF4-FFF2-40B4-BE49-F238E27FC236}">
                <a16:creationId xmlns:a16="http://schemas.microsoft.com/office/drawing/2014/main" id="{744BCC30-F297-8C83-77D7-F7378115D347}"/>
              </a:ext>
            </a:extLst>
          </p:cNvPr>
          <p:cNvSpPr txBox="1"/>
          <p:nvPr/>
        </p:nvSpPr>
        <p:spPr>
          <a:xfrm>
            <a:off x="9221352" y="3691579"/>
            <a:ext cx="428322" cy="369332"/>
          </a:xfrm>
          <a:prstGeom prst="rect">
            <a:avLst/>
          </a:prstGeom>
          <a:noFill/>
        </p:spPr>
        <p:txBody>
          <a:bodyPr wrap="none" rtlCol="0">
            <a:spAutoFit/>
          </a:bodyPr>
          <a:lstStyle/>
          <a:p>
            <a:r>
              <a:rPr lang="en-US" altLang="zh-CN" dirty="0"/>
              <a:t>11</a:t>
            </a:r>
          </a:p>
        </p:txBody>
      </p:sp>
      <p:sp>
        <p:nvSpPr>
          <p:cNvPr id="22" name="文本框 21">
            <a:extLst>
              <a:ext uri="{FF2B5EF4-FFF2-40B4-BE49-F238E27FC236}">
                <a16:creationId xmlns:a16="http://schemas.microsoft.com/office/drawing/2014/main" id="{9BDF7A06-C07C-4362-0670-9AE13685F358}"/>
              </a:ext>
            </a:extLst>
          </p:cNvPr>
          <p:cNvSpPr txBox="1"/>
          <p:nvPr/>
        </p:nvSpPr>
        <p:spPr>
          <a:xfrm>
            <a:off x="9584273" y="3134870"/>
            <a:ext cx="428322" cy="369332"/>
          </a:xfrm>
          <a:prstGeom prst="rect">
            <a:avLst/>
          </a:prstGeom>
          <a:noFill/>
        </p:spPr>
        <p:txBody>
          <a:bodyPr wrap="none" rtlCol="0">
            <a:spAutoFit/>
          </a:bodyPr>
          <a:lstStyle/>
          <a:p>
            <a:r>
              <a:rPr lang="en-US" altLang="zh-CN" dirty="0"/>
              <a:t>12</a:t>
            </a:r>
          </a:p>
        </p:txBody>
      </p:sp>
      <p:sp>
        <p:nvSpPr>
          <p:cNvPr id="23" name="文本框 22">
            <a:extLst>
              <a:ext uri="{FF2B5EF4-FFF2-40B4-BE49-F238E27FC236}">
                <a16:creationId xmlns:a16="http://schemas.microsoft.com/office/drawing/2014/main" id="{EA8605C1-483B-021A-408F-D2FDB506CA0F}"/>
              </a:ext>
            </a:extLst>
          </p:cNvPr>
          <p:cNvSpPr txBox="1"/>
          <p:nvPr/>
        </p:nvSpPr>
        <p:spPr>
          <a:xfrm>
            <a:off x="10109218" y="3153074"/>
            <a:ext cx="428322" cy="369332"/>
          </a:xfrm>
          <a:prstGeom prst="rect">
            <a:avLst/>
          </a:prstGeom>
          <a:noFill/>
        </p:spPr>
        <p:txBody>
          <a:bodyPr wrap="none" rtlCol="0">
            <a:spAutoFit/>
          </a:bodyPr>
          <a:lstStyle/>
          <a:p>
            <a:r>
              <a:rPr lang="en-US" altLang="zh-CN" dirty="0"/>
              <a:t>13</a:t>
            </a:r>
          </a:p>
        </p:txBody>
      </p:sp>
      <p:sp>
        <p:nvSpPr>
          <p:cNvPr id="24" name="文本框 23">
            <a:extLst>
              <a:ext uri="{FF2B5EF4-FFF2-40B4-BE49-F238E27FC236}">
                <a16:creationId xmlns:a16="http://schemas.microsoft.com/office/drawing/2014/main" id="{B8ABC421-9915-2E6C-4884-D9B87D5C09D6}"/>
              </a:ext>
            </a:extLst>
          </p:cNvPr>
          <p:cNvSpPr txBox="1"/>
          <p:nvPr/>
        </p:nvSpPr>
        <p:spPr>
          <a:xfrm>
            <a:off x="9584273" y="3694187"/>
            <a:ext cx="428322" cy="369332"/>
          </a:xfrm>
          <a:prstGeom prst="rect">
            <a:avLst/>
          </a:prstGeom>
          <a:noFill/>
        </p:spPr>
        <p:txBody>
          <a:bodyPr wrap="none" rtlCol="0">
            <a:spAutoFit/>
          </a:bodyPr>
          <a:lstStyle/>
          <a:p>
            <a:r>
              <a:rPr lang="en-US" altLang="zh-CN" dirty="0"/>
              <a:t>14</a:t>
            </a:r>
          </a:p>
        </p:txBody>
      </p:sp>
      <p:sp>
        <p:nvSpPr>
          <p:cNvPr id="25" name="文本框 24">
            <a:extLst>
              <a:ext uri="{FF2B5EF4-FFF2-40B4-BE49-F238E27FC236}">
                <a16:creationId xmlns:a16="http://schemas.microsoft.com/office/drawing/2014/main" id="{4340C329-473B-B967-0502-01E22C61B7E4}"/>
              </a:ext>
            </a:extLst>
          </p:cNvPr>
          <p:cNvSpPr txBox="1"/>
          <p:nvPr/>
        </p:nvSpPr>
        <p:spPr>
          <a:xfrm>
            <a:off x="10106399" y="3680697"/>
            <a:ext cx="428322" cy="369332"/>
          </a:xfrm>
          <a:prstGeom prst="rect">
            <a:avLst/>
          </a:prstGeom>
          <a:noFill/>
        </p:spPr>
        <p:txBody>
          <a:bodyPr wrap="none" rtlCol="0">
            <a:spAutoFit/>
          </a:bodyPr>
          <a:lstStyle/>
          <a:p>
            <a:r>
              <a:rPr lang="en-US" altLang="zh-CN" dirty="0"/>
              <a:t>15</a:t>
            </a:r>
          </a:p>
        </p:txBody>
      </p:sp>
    </p:spTree>
    <p:extLst>
      <p:ext uri="{BB962C8B-B14F-4D97-AF65-F5344CB8AC3E}">
        <p14:creationId xmlns:p14="http://schemas.microsoft.com/office/powerpoint/2010/main" val="335533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7</a:t>
            </a:fld>
            <a:endParaRPr kumimoji="1" lang="zh-CN" altLang="en-US"/>
          </a:p>
        </p:txBody>
      </p:sp>
      <p:sp>
        <p:nvSpPr>
          <p:cNvPr id="98" name="Rectangle 97">
            <a:extLst>
              <a:ext uri="{FF2B5EF4-FFF2-40B4-BE49-F238E27FC236}">
                <a16:creationId xmlns:a16="http://schemas.microsoft.com/office/drawing/2014/main" id="{B35370BD-B08A-1844-A503-1C7FF37B7C35}"/>
              </a:ext>
            </a:extLst>
          </p:cNvPr>
          <p:cNvSpPr/>
          <p:nvPr/>
        </p:nvSpPr>
        <p:spPr>
          <a:xfrm>
            <a:off x="1107973" y="409352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3749983" y="2927547"/>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3" name="Title 1">
            <a:extLst>
              <a:ext uri="{FF2B5EF4-FFF2-40B4-BE49-F238E27FC236}">
                <a16:creationId xmlns:a16="http://schemas.microsoft.com/office/drawing/2014/main" id="{49AE884B-42AF-8B4B-990F-BF7D19503086}"/>
              </a:ext>
            </a:extLst>
          </p:cNvPr>
          <p:cNvSpPr txBox="1">
            <a:spLocks/>
          </p:cNvSpPr>
          <p:nvPr/>
        </p:nvSpPr>
        <p:spPr>
          <a:xfrm>
            <a:off x="636517" y="972434"/>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t>Axis-aligned bounding box (AABB)</a:t>
            </a:r>
            <a:r>
              <a:rPr lang="en-US" sz="2400" dirty="0"/>
              <a:t> is the most popular bounding volume.  Besides that, there are also </a:t>
            </a:r>
            <a:r>
              <a:rPr lang="en-US" sz="2400" u="sng" dirty="0"/>
              <a:t>spheres</a:t>
            </a:r>
            <a:r>
              <a:rPr lang="en-US" sz="2400" dirty="0"/>
              <a:t> and </a:t>
            </a:r>
            <a:r>
              <a:rPr lang="en-US" sz="2400" u="sng" dirty="0"/>
              <a:t>oriented bounding box (OBB)</a:t>
            </a:r>
            <a:r>
              <a:rPr lang="en-US" sz="2400" dirty="0"/>
              <a:t>.</a:t>
            </a:r>
            <a:endParaRPr lang="en-CN" sz="2400" dirty="0"/>
          </a:p>
        </p:txBody>
      </p:sp>
      <p:cxnSp>
        <p:nvCxnSpPr>
          <p:cNvPr id="8" name="Straight Arrow Connector 7">
            <a:extLst>
              <a:ext uri="{FF2B5EF4-FFF2-40B4-BE49-F238E27FC236}">
                <a16:creationId xmlns:a16="http://schemas.microsoft.com/office/drawing/2014/main" id="{CE4BCE4F-78CA-D047-9E65-A0DE9C8DD6D3}"/>
              </a:ext>
            </a:extLst>
          </p:cNvPr>
          <p:cNvCxnSpPr>
            <a:cxnSpLocks/>
          </p:cNvCxnSpPr>
          <p:nvPr/>
        </p:nvCxnSpPr>
        <p:spPr>
          <a:xfrm>
            <a:off x="667552"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4D8A48-DDD2-D342-8A0A-754FBE032C81}"/>
              </a:ext>
            </a:extLst>
          </p:cNvPr>
          <p:cNvCxnSpPr>
            <a:cxnSpLocks/>
          </p:cNvCxnSpPr>
          <p:nvPr/>
        </p:nvCxnSpPr>
        <p:spPr>
          <a:xfrm flipV="1">
            <a:off x="667552"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253B600-EDD5-7C46-9739-20BA0B205011}"/>
              </a:ext>
            </a:extLst>
          </p:cNvPr>
          <p:cNvSpPr/>
          <p:nvPr/>
        </p:nvSpPr>
        <p:spPr>
          <a:xfrm>
            <a:off x="7223170" y="382808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8" name="Rectangle 107">
            <a:extLst>
              <a:ext uri="{FF2B5EF4-FFF2-40B4-BE49-F238E27FC236}">
                <a16:creationId xmlns:a16="http://schemas.microsoft.com/office/drawing/2014/main" id="{785DE45F-1897-014E-8D65-439E7BFE67F0}"/>
              </a:ext>
            </a:extLst>
          </p:cNvPr>
          <p:cNvSpPr/>
          <p:nvPr/>
        </p:nvSpPr>
        <p:spPr>
          <a:xfrm>
            <a:off x="9065590" y="3057933"/>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09" name="Straight Arrow Connector 108">
            <a:extLst>
              <a:ext uri="{FF2B5EF4-FFF2-40B4-BE49-F238E27FC236}">
                <a16:creationId xmlns:a16="http://schemas.microsoft.com/office/drawing/2014/main" id="{07134259-3FFE-D24F-B881-DFF52EDBEC59}"/>
              </a:ext>
            </a:extLst>
          </p:cNvPr>
          <p:cNvCxnSpPr>
            <a:cxnSpLocks/>
          </p:cNvCxnSpPr>
          <p:nvPr/>
        </p:nvCxnSpPr>
        <p:spPr>
          <a:xfrm>
            <a:off x="6479346"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0FC7B12-68A3-D74B-B0C6-269CFA3AEC55}"/>
              </a:ext>
            </a:extLst>
          </p:cNvPr>
          <p:cNvCxnSpPr>
            <a:cxnSpLocks/>
          </p:cNvCxnSpPr>
          <p:nvPr/>
        </p:nvCxnSpPr>
        <p:spPr>
          <a:xfrm flipV="1">
            <a:off x="6479346"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385C5F-355B-B442-89D0-AC5F4E43C71A}"/>
              </a:ext>
            </a:extLst>
          </p:cNvPr>
          <p:cNvCxnSpPr>
            <a:cxnSpLocks/>
          </p:cNvCxnSpPr>
          <p:nvPr/>
        </p:nvCxnSpPr>
        <p:spPr>
          <a:xfrm>
            <a:off x="1107973" y="6244971"/>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0E0914A-EDAA-704D-80C5-6D331E3D2EA2}"/>
              </a:ext>
            </a:extLst>
          </p:cNvPr>
          <p:cNvCxnSpPr>
            <a:cxnSpLocks/>
          </p:cNvCxnSpPr>
          <p:nvPr/>
        </p:nvCxnSpPr>
        <p:spPr>
          <a:xfrm>
            <a:off x="7223170" y="6242548"/>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08FE860-34B1-BF43-A939-5B7D62FDD6BD}"/>
              </a:ext>
            </a:extLst>
          </p:cNvPr>
          <p:cNvCxnSpPr>
            <a:cxnSpLocks/>
          </p:cNvCxnSpPr>
          <p:nvPr/>
        </p:nvCxnSpPr>
        <p:spPr>
          <a:xfrm flipV="1">
            <a:off x="3749983" y="635026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7228ED4-2C68-9340-B569-CC61384E631A}"/>
              </a:ext>
            </a:extLst>
          </p:cNvPr>
          <p:cNvCxnSpPr>
            <a:cxnSpLocks/>
          </p:cNvCxnSpPr>
          <p:nvPr/>
        </p:nvCxnSpPr>
        <p:spPr>
          <a:xfrm flipV="1">
            <a:off x="9065590" y="635534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2EB2-1A5B-1240-BB6F-34FCEB91F48D}"/>
              </a:ext>
            </a:extLst>
          </p:cNvPr>
          <p:cNvCxnSpPr>
            <a:cxnSpLocks/>
          </p:cNvCxnSpPr>
          <p:nvPr/>
        </p:nvCxnSpPr>
        <p:spPr>
          <a:xfrm>
            <a:off x="729337" y="409352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8E9FA40-7879-BD48-9BA8-18F2071A5486}"/>
              </a:ext>
            </a:extLst>
          </p:cNvPr>
          <p:cNvCxnSpPr>
            <a:cxnSpLocks/>
          </p:cNvCxnSpPr>
          <p:nvPr/>
        </p:nvCxnSpPr>
        <p:spPr>
          <a:xfrm>
            <a:off x="6535592" y="382808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A8A7FC8-0396-A34C-9C47-DE29746E450E}"/>
              </a:ext>
            </a:extLst>
          </p:cNvPr>
          <p:cNvCxnSpPr>
            <a:cxnSpLocks/>
          </p:cNvCxnSpPr>
          <p:nvPr/>
        </p:nvCxnSpPr>
        <p:spPr>
          <a:xfrm>
            <a:off x="608711" y="2926542"/>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99C031A-061D-EF42-BB06-47BC4CEB7ABB}"/>
              </a:ext>
            </a:extLst>
          </p:cNvPr>
          <p:cNvCxnSpPr>
            <a:cxnSpLocks/>
          </p:cNvCxnSpPr>
          <p:nvPr/>
        </p:nvCxnSpPr>
        <p:spPr>
          <a:xfrm>
            <a:off x="6417561" y="3057933"/>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9" name="Title 1">
            <a:extLst>
              <a:ext uri="{FF2B5EF4-FFF2-40B4-BE49-F238E27FC236}">
                <a16:creationId xmlns:a16="http://schemas.microsoft.com/office/drawing/2014/main" id="{1817687E-8291-EA43-9B49-80D67A0F0C98}"/>
              </a:ext>
            </a:extLst>
          </p:cNvPr>
          <p:cNvSpPr txBox="1">
            <a:spLocks/>
          </p:cNvSpPr>
          <p:nvPr/>
        </p:nvSpPr>
        <p:spPr>
          <a:xfrm>
            <a:off x="636517" y="1747395"/>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Two AABBs intersect if and only if they intersect in every axis.</a:t>
            </a:r>
          </a:p>
        </p:txBody>
      </p:sp>
    </p:spTree>
    <p:extLst>
      <p:ext uri="{BB962C8B-B14F-4D97-AF65-F5344CB8AC3E}">
        <p14:creationId xmlns:p14="http://schemas.microsoft.com/office/powerpoint/2010/main" val="83457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8</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68">
            <a:extLst>
              <a:ext uri="{FF2B5EF4-FFF2-40B4-BE49-F238E27FC236}">
                <a16:creationId xmlns:a16="http://schemas.microsoft.com/office/drawing/2014/main" id="{CE6B5566-2F19-55DC-DA3A-CA589B4D018F}"/>
              </a:ext>
            </a:extLst>
          </p:cNvPr>
          <p:cNvSpPr/>
          <p:nvPr/>
        </p:nvSpPr>
        <p:spPr>
          <a:xfrm>
            <a:off x="1591354" y="2158464"/>
            <a:ext cx="654205" cy="65053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7" name="Rectangle 69">
            <a:extLst>
              <a:ext uri="{FF2B5EF4-FFF2-40B4-BE49-F238E27FC236}">
                <a16:creationId xmlns:a16="http://schemas.microsoft.com/office/drawing/2014/main" id="{BC1E168B-A423-10EC-D5BD-297A2E81439C}"/>
              </a:ext>
            </a:extLst>
          </p:cNvPr>
          <p:cNvSpPr/>
          <p:nvPr/>
        </p:nvSpPr>
        <p:spPr>
          <a:xfrm>
            <a:off x="1033143" y="2923671"/>
            <a:ext cx="677026" cy="85639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8" name="Rectangle 70">
            <a:extLst>
              <a:ext uri="{FF2B5EF4-FFF2-40B4-BE49-F238E27FC236}">
                <a16:creationId xmlns:a16="http://schemas.microsoft.com/office/drawing/2014/main" id="{D22396B2-A079-3558-8D35-4990A431607B}"/>
              </a:ext>
            </a:extLst>
          </p:cNvPr>
          <p:cNvSpPr/>
          <p:nvPr/>
        </p:nvSpPr>
        <p:spPr>
          <a:xfrm>
            <a:off x="426104" y="3636804"/>
            <a:ext cx="877275" cy="830112"/>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9" name="Rectangle 71">
            <a:extLst>
              <a:ext uri="{FF2B5EF4-FFF2-40B4-BE49-F238E27FC236}">
                <a16:creationId xmlns:a16="http://schemas.microsoft.com/office/drawing/2014/main" id="{FCC1CEE2-DB05-6397-1EEE-AD5BE665235B}"/>
              </a:ext>
            </a:extLst>
          </p:cNvPr>
          <p:cNvSpPr/>
          <p:nvPr/>
        </p:nvSpPr>
        <p:spPr>
          <a:xfrm>
            <a:off x="2498602" y="2666842"/>
            <a:ext cx="785067" cy="47692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1" name="Rectangle 72">
            <a:extLst>
              <a:ext uri="{FF2B5EF4-FFF2-40B4-BE49-F238E27FC236}">
                <a16:creationId xmlns:a16="http://schemas.microsoft.com/office/drawing/2014/main" id="{86E5F366-26CE-6B66-4FFE-C865177E19E4}"/>
              </a:ext>
            </a:extLst>
          </p:cNvPr>
          <p:cNvSpPr/>
          <p:nvPr/>
        </p:nvSpPr>
        <p:spPr>
          <a:xfrm>
            <a:off x="3092985" y="2919412"/>
            <a:ext cx="654205" cy="1059249"/>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2" name="Rectangle 73">
            <a:extLst>
              <a:ext uri="{FF2B5EF4-FFF2-40B4-BE49-F238E27FC236}">
                <a16:creationId xmlns:a16="http://schemas.microsoft.com/office/drawing/2014/main" id="{5A287CDC-7048-6232-8E34-3EA3DA06B037}"/>
              </a:ext>
            </a:extLst>
          </p:cNvPr>
          <p:cNvSpPr/>
          <p:nvPr/>
        </p:nvSpPr>
        <p:spPr>
          <a:xfrm>
            <a:off x="1628072" y="2712750"/>
            <a:ext cx="1121662" cy="1520306"/>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4" name="Rectangle 74">
            <a:extLst>
              <a:ext uri="{FF2B5EF4-FFF2-40B4-BE49-F238E27FC236}">
                <a16:creationId xmlns:a16="http://schemas.microsoft.com/office/drawing/2014/main" id="{98DC263E-8804-FC04-853D-E475F9BE9158}"/>
              </a:ext>
            </a:extLst>
          </p:cNvPr>
          <p:cNvSpPr/>
          <p:nvPr/>
        </p:nvSpPr>
        <p:spPr>
          <a:xfrm>
            <a:off x="1457138" y="4102613"/>
            <a:ext cx="714045"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5" name="Rectangle 75">
            <a:extLst>
              <a:ext uri="{FF2B5EF4-FFF2-40B4-BE49-F238E27FC236}">
                <a16:creationId xmlns:a16="http://schemas.microsoft.com/office/drawing/2014/main" id="{4998494A-745F-E0D1-BEB5-B6F6A1E199C3}"/>
              </a:ext>
            </a:extLst>
          </p:cNvPr>
          <p:cNvSpPr/>
          <p:nvPr/>
        </p:nvSpPr>
        <p:spPr>
          <a:xfrm>
            <a:off x="1079404" y="5126704"/>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0" name="Rectangle 77">
            <a:extLst>
              <a:ext uri="{FF2B5EF4-FFF2-40B4-BE49-F238E27FC236}">
                <a16:creationId xmlns:a16="http://schemas.microsoft.com/office/drawing/2014/main" id="{647F30A9-0806-9B75-81C3-3C35FDA4A6B0}"/>
              </a:ext>
            </a:extLst>
          </p:cNvPr>
          <p:cNvSpPr/>
          <p:nvPr/>
        </p:nvSpPr>
        <p:spPr>
          <a:xfrm>
            <a:off x="2406481" y="4051179"/>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1" name="Rectangle 78">
            <a:extLst>
              <a:ext uri="{FF2B5EF4-FFF2-40B4-BE49-F238E27FC236}">
                <a16:creationId xmlns:a16="http://schemas.microsoft.com/office/drawing/2014/main" id="{B64F21B1-5133-75B4-88C9-87170CF0F898}"/>
              </a:ext>
            </a:extLst>
          </p:cNvPr>
          <p:cNvSpPr/>
          <p:nvPr/>
        </p:nvSpPr>
        <p:spPr>
          <a:xfrm>
            <a:off x="2720840" y="5031790"/>
            <a:ext cx="97918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264082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9</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915539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1300</Words>
  <Application>Microsoft Office PowerPoint</Application>
  <PresentationFormat>宽屏</PresentationFormat>
  <Paragraphs>347</Paragraphs>
  <Slides>24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-apple-system</vt:lpstr>
      <vt:lpstr>等线</vt:lpstr>
      <vt:lpstr>等线 Light</vt:lpstr>
      <vt:lpstr>微软雅黑</vt:lpstr>
      <vt:lpstr>Arial</vt:lpstr>
      <vt:lpstr>Calibri</vt:lpstr>
      <vt:lpstr>Cambria Math</vt:lpstr>
      <vt:lpstr>Office 主题​​</vt:lpstr>
      <vt:lpstr>Collision Detection</vt:lpstr>
      <vt:lpstr>Outline Today</vt:lpstr>
      <vt:lpstr>Hashing Table</vt:lpstr>
      <vt:lpstr>Spatial Hashing</vt:lpstr>
      <vt:lpstr>Spatial Hashing</vt:lpstr>
      <vt:lpstr>Morton Code</vt:lpstr>
      <vt:lpstr>Bounding Volume Hierarchy</vt:lpstr>
      <vt:lpstr>Bounding Volume Hierarchy</vt:lpstr>
      <vt:lpstr>Bounding Volume Hierarchy</vt:lpstr>
      <vt:lpstr>Bounding Volume Hierarchy</vt:lpstr>
      <vt:lpstr>Bounding Volume Hierarchy</vt:lpstr>
      <vt:lpstr>Bounding Volume Hierarchy</vt:lpstr>
      <vt:lpstr>Bounding Volume Hierarchy</vt:lpstr>
      <vt:lpstr>Comparison between SH and BVH</vt:lpstr>
      <vt:lpstr>Outline Today</vt:lpstr>
      <vt:lpstr>Gilbert–Johnson–Keerthi (GJK)</vt:lpstr>
      <vt:lpstr>Gilbert–Johnson–Keerthi (GJK)</vt:lpstr>
      <vt:lpstr>Gilbert–Johnson–Keerthi (GJK)</vt:lpstr>
      <vt:lpstr>Gilbert–Johnson–Keerthi (GJK)</vt:lpstr>
      <vt:lpstr>Gilbert–Johnson–Keerthi (GJK)</vt:lpstr>
      <vt:lpstr>Gilbert–Johnson–Keerthi (GJK)</vt:lpstr>
      <vt:lpstr>Separating Axis Theorem (SAT)</vt:lpstr>
      <vt:lpstr>Separating Axis Theorem (SAT)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Deformable Simulation</dc:title>
  <dc:creator>T161232</dc:creator>
  <cp:lastModifiedBy>廖 承业</cp:lastModifiedBy>
  <cp:revision>54</cp:revision>
  <dcterms:created xsi:type="dcterms:W3CDTF">2022-07-20T08:41:01Z</dcterms:created>
  <dcterms:modified xsi:type="dcterms:W3CDTF">2023-03-26T14:45:36Z</dcterms:modified>
</cp:coreProperties>
</file>