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32" autoAdjust="0"/>
  </p:normalViewPr>
  <p:slideViewPr>
    <p:cSldViewPr snapToGrid="0">
      <p:cViewPr varScale="1">
        <p:scale>
          <a:sx n="87" d="100"/>
          <a:sy n="87" d="100"/>
        </p:scale>
        <p:origin x="47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6AE79-99E6-4F29-8B80-CBE4A41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73398-DB23-4B23-A258-85D6E07AE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CBE1-8BDD-44BC-825E-094C3711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63313-EDFC-4336-8E45-C8A588CC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56D02-E68D-41CA-8C0A-9F8E2C7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5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C3D60-F185-4661-84B5-B4E92A7A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8D78A-ED14-4B7E-B9EB-B01BB2ED3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D2250-63ED-493F-94C0-AD5366B5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6A323-E299-4579-AE79-FF548F6A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4ECC7-037E-4A23-B507-C5C3AE72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7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D0D223-7434-4F6A-87E5-E1BBA52B0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8ED22-F41E-42D1-8895-44813497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F0C4A-2E95-450F-9A4C-7CA91371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71838-437A-486D-A6AC-9EC61CDC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0DE2-0619-4144-8636-2CBFDD6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9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DDBC-2F03-4B28-BF08-EFBBA575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3D87-66B8-43BD-96BB-CA5ADB2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D3B5E-13C2-4FE2-9E18-10C5E20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8CFCE-C4D6-440E-8AA3-DB587C8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E8224-BB25-42F8-B705-929C3AE9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5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A597-2567-4F4D-A1FE-845A0A84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F106C-2793-4705-8CC9-2FC72F5C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B5E08-A30B-44D5-962E-623D5C05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392D4-E937-492D-AD40-AE6D224F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B9C6D-B2C7-4929-8483-D9501AB4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0397F-6EFB-490E-8070-345233CF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30165-D298-4541-8261-E1D5F316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90495-4D80-4195-9C2D-80FC7D87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4216E-B59E-4AD6-BA71-1308891C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39459-0254-45E3-8D95-70A55CD3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100DF-BD82-4FC1-AF52-12A81C98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44A86-B844-4CCF-B98E-DF667B52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1D147-E161-4F7F-97A8-AF33713D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1072E-9469-4396-9CEE-5839ED07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C3BE9-F9C7-448B-9FA1-BE7BF984F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7D839B-E1B0-4CEA-B2B9-38D7080CA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189633-DE93-49D1-9FA2-70120A5D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164B4D-2BC5-41C9-8C05-7443CACA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BD2A27-9AFE-4BBA-B1A6-3AE19C58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6295-CD35-4149-A4C2-370D1A76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7CAD6-509B-4B22-A315-E28C8C97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FA812D-9107-48B4-A3F1-7A4AF8A1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D21208-98F0-419D-811B-2B91C020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1FA199-4B7E-40C4-9023-C14F73DC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EA4FA-4023-449F-936A-51B76DC6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702AF-7A41-4DFD-89AD-2B5F07CC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ECA4D-40F0-4FF7-82F5-4797A758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A6572-4195-4909-B1ED-F7155E9E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25AB8-6E90-4D5B-94FF-607DB10E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C13B4-76ED-4235-B367-652E4EA0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61422-A1F4-4C75-892B-73DC15D1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6D969-FD9B-41B1-8B82-D7CF41A0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9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4B2A-1448-4E5B-B4A6-1BC9C31A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7734B8-9291-4D2D-8D8B-BD41861CA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9EDF7-0A02-4016-974A-E4B9ACCD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F6F7F-CE3B-4CE4-8F7E-3BD557A3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4041-9C44-4EEC-BBBB-7093A821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BC358-CE39-4B81-BD72-262A293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5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FAD4D-E0A7-4E9B-9A6B-FF7EE1B8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7E54F-71D9-4544-AE73-4ADF9BE7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4A20D-C903-468A-AC76-AB52884EA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32AA7-B28D-4936-BF16-9611EC690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17E91-5557-4FB9-99B5-7AE193C54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9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F774FB81-180B-407B-846A-4DF0C2AF1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r="33660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200090-D218-41CE-A76C-000BACE28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 b="1" dirty="0"/>
              <a:t>Deformable Simulation</a:t>
            </a:r>
            <a:endParaRPr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5E56C-A8A0-43F1-A9D8-4803511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298415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/>
              <a:t>Spatial and Temporal Discretization</a:t>
            </a:r>
            <a:endParaRPr lang="zh-CN" alt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840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Spatial integration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43F202-84A3-4D44-9D84-5A2CF33B87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For conservative forces (as most of the elastic forces are), the energy definition is all we need for their simulations.</a:t>
            </a:r>
          </a:p>
          <a:p>
            <a:r>
              <a:rPr lang="en-US" altLang="zh-CN" sz="2400" dirty="0"/>
              <a:t>A deformable object is a </a:t>
            </a:r>
            <a:r>
              <a:rPr lang="en-US" altLang="zh-CN" sz="2400" dirty="0">
                <a:solidFill>
                  <a:srgbClr val="FF0000"/>
                </a:solidFill>
              </a:rPr>
              <a:t>continuum</a:t>
            </a:r>
            <a:r>
              <a:rPr lang="en-US" altLang="zh-CN" sz="2400" dirty="0"/>
              <a:t> body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B53FCA-0896-4A6C-8EB8-F0A449BD3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78612"/>
            <a:ext cx="2489149" cy="2076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02374A-CC93-4048-8A0E-1363E3CBF6EA}"/>
                  </a:ext>
                </a:extLst>
              </p:cNvPr>
              <p:cNvSpPr txBox="1"/>
              <p:nvPr/>
            </p:nvSpPr>
            <p:spPr>
              <a:xfrm>
                <a:off x="5294934" y="4353345"/>
                <a:ext cx="9060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02374A-CC93-4048-8A0E-1363E3CB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934" y="4353345"/>
                <a:ext cx="90608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A9C0FE-5F04-4E50-AA0B-F13B3D841D7D}"/>
                  </a:ext>
                </a:extLst>
              </p:cNvPr>
              <p:cNvSpPr txBox="1"/>
              <p:nvPr/>
            </p:nvSpPr>
            <p:spPr>
              <a:xfrm>
                <a:off x="6077672" y="2586547"/>
                <a:ext cx="3193888" cy="4641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11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115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A9C0FE-5F04-4E50-AA0B-F13B3D841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672" y="2586547"/>
                <a:ext cx="3193888" cy="4641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32938B3F-6DAF-4CF3-960D-289B2ABBD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35" b="89493" l="6627" r="94880">
                        <a14:foregroundMark x1="6627" y1="61957" x2="6627" y2="61957"/>
                        <a14:foregroundMark x1="37651" y1="8333" x2="37651" y2="8333"/>
                        <a14:foregroundMark x1="59036" y1="7246" x2="59036" y2="7246"/>
                        <a14:foregroundMark x1="37651" y1="5797" x2="37651" y2="5797"/>
                        <a14:foregroundMark x1="90964" y1="72464" x2="90964" y2="72464"/>
                        <a14:foregroundMark x1="94880" y1="74638" x2="94880" y2="746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25" y="3226338"/>
            <a:ext cx="4044155" cy="33620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651607-23E8-4507-9467-A0CD21E9C145}"/>
              </a:ext>
            </a:extLst>
          </p:cNvPr>
          <p:cNvSpPr txBox="1"/>
          <p:nvPr/>
        </p:nvSpPr>
        <p:spPr>
          <a:xfrm rot="1183364">
            <a:off x="10219751" y="2503778"/>
            <a:ext cx="11288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dirty="0"/>
              <a:t>?</a:t>
            </a:r>
            <a:endParaRPr lang="zh-CN" altLang="en-US" sz="166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A2841-C836-4F4A-B913-D876C2BFF282}"/>
              </a:ext>
            </a:extLst>
          </p:cNvPr>
          <p:cNvSpPr txBox="1"/>
          <p:nvPr/>
        </p:nvSpPr>
        <p:spPr>
          <a:xfrm>
            <a:off x="2335149" y="5970401"/>
            <a:ext cx="3913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How to describe the </a:t>
            </a:r>
            <a:r>
              <a:rPr lang="en-US" altLang="zh-CN" b="1" dirty="0">
                <a:solidFill>
                  <a:srgbClr val="FF0000"/>
                </a:solidFill>
              </a:rPr>
              <a:t>deformation</a:t>
            </a:r>
            <a:r>
              <a:rPr lang="en-US" altLang="zh-CN" b="1" dirty="0"/>
              <a:t>?</a:t>
            </a:r>
          </a:p>
          <a:p>
            <a:r>
              <a:rPr lang="en-US" altLang="zh-CN" b="1" dirty="0"/>
              <a:t>How to describe the </a:t>
            </a:r>
            <a:r>
              <a:rPr lang="en-US" altLang="zh-CN" b="1" dirty="0">
                <a:solidFill>
                  <a:srgbClr val="FF0000"/>
                </a:solidFill>
              </a:rPr>
              <a:t>elastic energy</a:t>
            </a:r>
            <a:r>
              <a:rPr lang="en-US" altLang="zh-CN" b="1" dirty="0"/>
              <a:t>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601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Mass-spring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543F202-84A3-4D44-9D84-5A2CF33B8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Aggregate the volume mass to the vertices</a:t>
                </a:r>
              </a:p>
              <a:p>
                <a:r>
                  <a:rPr lang="en-US" altLang="zh-CN" sz="2400" dirty="0"/>
                  <a:t>Link the mass vertices with springs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How to describe the deformation?</a:t>
                </a:r>
              </a:p>
              <a:p>
                <a:pPr marL="457200" lvl="1" indent="0">
                  <a:buNone/>
                </a:pPr>
                <a:r>
                  <a:rPr lang="en-US" altLang="zh-CN" sz="2000" b="0" dirty="0"/>
                  <a:t>“Deformation”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r>
                  <a:rPr lang="en-US" altLang="zh-CN" sz="2400" dirty="0"/>
                  <a:t>How to describe the elastic energy?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Hooke’s Law: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543F202-84A3-4D44-9D84-5A2CF33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2F00E96B-D8A1-418E-AEE3-01D5C1E98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598" y="2047399"/>
            <a:ext cx="3734602" cy="27874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ED1615-CC0E-444A-B1B4-69F05CC05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095" y="4904271"/>
            <a:ext cx="4097607" cy="1614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FBAFA8-246D-48E0-BB8D-976474AA7DEE}"/>
                  </a:ext>
                </a:extLst>
              </p:cNvPr>
              <p:cNvSpPr txBox="1"/>
              <p:nvPr/>
            </p:nvSpPr>
            <p:spPr>
              <a:xfrm>
                <a:off x="990600" y="5370123"/>
                <a:ext cx="4810612" cy="1614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     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FBAFA8-246D-48E0-BB8D-976474AA7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70123"/>
                <a:ext cx="4810612" cy="1614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247378A9-2ED1-4A67-BE6B-ABFC4A213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06" y="5701680"/>
            <a:ext cx="1094655" cy="8170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5C4CA96-A6FE-4EC4-BA35-27934B282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74" y="5802222"/>
            <a:ext cx="1563360" cy="6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6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Mass-spring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43F202-84A3-4D44-9D84-5A2CF33B87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Aggregate the volume mass to the vertices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6F50F9-B034-4D77-9989-CB3553B0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09" y="2758086"/>
            <a:ext cx="4991797" cy="27912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5FE675-698D-417F-BDE2-B3916B077D30}"/>
              </a:ext>
            </a:extLst>
          </p:cNvPr>
          <p:cNvSpPr txBox="1"/>
          <p:nvPr/>
        </p:nvSpPr>
        <p:spPr>
          <a:xfrm>
            <a:off x="2424330" y="5616166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u="none" strike="noStrike" baseline="0" dirty="0">
                <a:latin typeface="+mn-ea"/>
              </a:rPr>
              <a:t>       Cloth Sim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Dinev</a:t>
            </a:r>
            <a:r>
              <a:rPr lang="en-US" altLang="zh-CN" dirty="0"/>
              <a:t> et al. 2018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59914D-9112-4DDE-843E-852938C73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744" y="2758086"/>
            <a:ext cx="3251200" cy="2438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43BFAA8-7D21-4D8C-9536-336DD9A33B90}"/>
              </a:ext>
            </a:extLst>
          </p:cNvPr>
          <p:cNvSpPr txBox="1"/>
          <p:nvPr/>
        </p:nvSpPr>
        <p:spPr>
          <a:xfrm>
            <a:off x="8365165" y="5549301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Hair Sim</a:t>
            </a:r>
          </a:p>
          <a:p>
            <a:r>
              <a:rPr lang="en-US" altLang="zh-CN" dirty="0" err="1"/>
              <a:t>Selle</a:t>
            </a:r>
            <a:r>
              <a:rPr lang="en-US" altLang="zh-CN" dirty="0"/>
              <a:t> et al.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58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9F51-C3B1-46EF-BC90-5C6099A1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 today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79DF8-8881-4695-940A-3B7A76AD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temporal integration</a:t>
            </a:r>
          </a:p>
          <a:p>
            <a:pPr lvl="1"/>
            <a:r>
              <a:rPr lang="en-US" altLang="zh-CN" dirty="0"/>
              <a:t>Explicit </a:t>
            </a:r>
          </a:p>
          <a:p>
            <a:pPr lvl="1"/>
            <a:r>
              <a:rPr lang="en-US" altLang="zh-CN" dirty="0"/>
              <a:t>Implicit</a:t>
            </a:r>
          </a:p>
          <a:p>
            <a:pPr lvl="1"/>
            <a:r>
              <a:rPr lang="en-US" altLang="zh-CN" dirty="0" err="1"/>
              <a:t>Symplectic</a:t>
            </a:r>
            <a:endParaRPr lang="en-US" altLang="zh-CN" dirty="0"/>
          </a:p>
          <a:p>
            <a:r>
              <a:rPr lang="en-US" altLang="zh-CN" dirty="0"/>
              <a:t>The spatial integration</a:t>
            </a:r>
          </a:p>
          <a:p>
            <a:pPr lvl="1"/>
            <a:r>
              <a:rPr lang="en-US" altLang="zh-CN" dirty="0"/>
              <a:t>Mass-Spring system</a:t>
            </a:r>
          </a:p>
          <a:p>
            <a:pPr lvl="1"/>
            <a:r>
              <a:rPr lang="en-US" altLang="zh-CN" dirty="0"/>
              <a:t>The finite element method</a:t>
            </a:r>
          </a:p>
        </p:txBody>
      </p:sp>
    </p:spTree>
    <p:extLst>
      <p:ext uri="{BB962C8B-B14F-4D97-AF65-F5344CB8AC3E}">
        <p14:creationId xmlns:p14="http://schemas.microsoft.com/office/powerpoint/2010/main" val="390310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B0CC465-893E-401C-929E-601C0E557F6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Equations of motion (general cases)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290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/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is the time-step size</a:t>
                </a:r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blipFill>
                <a:blip r:embed="rId3"/>
                <a:stretch>
                  <a:fillRect l="-2504" t="-28889" r="-322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06AB30-581D-463F-A70D-6AC024B52440}"/>
              </a:ext>
            </a:extLst>
          </p:cNvPr>
          <p:cNvCxnSpPr/>
          <p:nvPr/>
        </p:nvCxnSpPr>
        <p:spPr>
          <a:xfrm>
            <a:off x="2133600" y="4669536"/>
            <a:ext cx="146304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2142EE73-8371-4329-8101-5FF5F8AFB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8BBD32-7AF8-4506-862E-93F174159FD4}"/>
              </a:ext>
            </a:extLst>
          </p:cNvPr>
          <p:cNvSpPr/>
          <p:nvPr/>
        </p:nvSpPr>
        <p:spPr>
          <a:xfrm>
            <a:off x="3877056" y="2901696"/>
            <a:ext cx="655566" cy="211321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0159ECE-99FB-4625-8948-27FAA4B8CBC0}"/>
              </a:ext>
            </a:extLst>
          </p:cNvPr>
          <p:cNvSpPr/>
          <p:nvPr/>
        </p:nvSpPr>
        <p:spPr>
          <a:xfrm>
            <a:off x="5462016" y="4181856"/>
            <a:ext cx="1121664" cy="62179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/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4472C4"/>
                    </a:solidFill>
                  </a:rPr>
                  <a:t>We don’t know how to integrate this quantity</a:t>
                </a:r>
              </a:p>
              <a:p>
                <a:r>
                  <a:rPr lang="en-US" altLang="zh-CN" dirty="0">
                    <a:solidFill>
                      <a:srgbClr val="ED7D31"/>
                    </a:solidFill>
                  </a:rPr>
                  <a:t>We don’t know anything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blipFill>
                <a:blip r:embed="rId5"/>
                <a:stretch>
                  <a:fillRect l="-1043" t="-4717" r="-39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2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8591550" y="355917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2B6FF51-75E7-43E0-9857-88A7A89C26DD}"/>
              </a:ext>
            </a:extLst>
          </p:cNvPr>
          <p:cNvCxnSpPr/>
          <p:nvPr/>
        </p:nvCxnSpPr>
        <p:spPr>
          <a:xfrm>
            <a:off x="8915400" y="4362450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CC3BC1D-DAF2-448E-AF8A-3EE9B1F0D90F}"/>
              </a:ext>
            </a:extLst>
          </p:cNvPr>
          <p:cNvCxnSpPr>
            <a:cxnSpLocks/>
          </p:cNvCxnSpPr>
          <p:nvPr/>
        </p:nvCxnSpPr>
        <p:spPr>
          <a:xfrm>
            <a:off x="8915400" y="42205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C6F39F-5A23-457A-95B2-59CBE947A898}"/>
              </a:ext>
            </a:extLst>
          </p:cNvPr>
          <p:cNvCxnSpPr>
            <a:cxnSpLocks/>
          </p:cNvCxnSpPr>
          <p:nvPr/>
        </p:nvCxnSpPr>
        <p:spPr>
          <a:xfrm>
            <a:off x="8915400" y="40798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174098-F984-47DC-AD98-399F6DCEEE73}"/>
              </a:ext>
            </a:extLst>
          </p:cNvPr>
          <p:cNvCxnSpPr>
            <a:cxnSpLocks/>
          </p:cNvCxnSpPr>
          <p:nvPr/>
        </p:nvCxnSpPr>
        <p:spPr>
          <a:xfrm>
            <a:off x="8915400" y="3941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2A16013-DD52-4E9C-94A8-7CDF37E7BE3A}"/>
              </a:ext>
            </a:extLst>
          </p:cNvPr>
          <p:cNvCxnSpPr>
            <a:cxnSpLocks/>
          </p:cNvCxnSpPr>
          <p:nvPr/>
        </p:nvCxnSpPr>
        <p:spPr>
          <a:xfrm>
            <a:off x="8915400" y="3805592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2F53E9-7588-45D4-8685-346C5782A1E3}"/>
              </a:ext>
            </a:extLst>
          </p:cNvPr>
          <p:cNvCxnSpPr>
            <a:cxnSpLocks/>
          </p:cNvCxnSpPr>
          <p:nvPr/>
        </p:nvCxnSpPr>
        <p:spPr>
          <a:xfrm>
            <a:off x="8915400" y="367991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BEA3109-719F-4F0D-8B0D-2A8559041214}"/>
              </a:ext>
            </a:extLst>
          </p:cNvPr>
          <p:cNvCxnSpPr>
            <a:cxnSpLocks/>
          </p:cNvCxnSpPr>
          <p:nvPr/>
        </p:nvCxnSpPr>
        <p:spPr>
          <a:xfrm>
            <a:off x="8937625" y="35838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1C320E1-FFDD-4D0C-9BD2-C8FB0A2FB9DA}"/>
              </a:ext>
            </a:extLst>
          </p:cNvPr>
          <p:cNvCxnSpPr/>
          <p:nvPr/>
        </p:nvCxnSpPr>
        <p:spPr>
          <a:xfrm>
            <a:off x="9883775" y="3565525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B7BEDBF-42D3-46C2-B522-9FB00A972EBF}"/>
              </a:ext>
            </a:extLst>
          </p:cNvPr>
          <p:cNvCxnSpPr>
            <a:cxnSpLocks/>
          </p:cNvCxnSpPr>
          <p:nvPr/>
        </p:nvCxnSpPr>
        <p:spPr>
          <a:xfrm>
            <a:off x="9725025" y="35601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C29F566-B486-4DE0-8486-0ECFAC757E54}"/>
              </a:ext>
            </a:extLst>
          </p:cNvPr>
          <p:cNvCxnSpPr>
            <a:cxnSpLocks/>
          </p:cNvCxnSpPr>
          <p:nvPr/>
        </p:nvCxnSpPr>
        <p:spPr>
          <a:xfrm>
            <a:off x="9575800" y="35591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DEAEF8-341D-4485-869E-8D3736B86B0B}"/>
              </a:ext>
            </a:extLst>
          </p:cNvPr>
          <p:cNvCxnSpPr>
            <a:cxnSpLocks/>
          </p:cNvCxnSpPr>
          <p:nvPr/>
        </p:nvCxnSpPr>
        <p:spPr>
          <a:xfrm>
            <a:off x="9420225" y="3560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FD8BC3D-4608-46F4-AA4C-1DE2517C8768}"/>
              </a:ext>
            </a:extLst>
          </p:cNvPr>
          <p:cNvCxnSpPr>
            <a:cxnSpLocks/>
          </p:cNvCxnSpPr>
          <p:nvPr/>
        </p:nvCxnSpPr>
        <p:spPr>
          <a:xfrm>
            <a:off x="9280525" y="3554767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B3CA8D9-DB41-4B13-9ADD-F139C5CD50A4}"/>
              </a:ext>
            </a:extLst>
          </p:cNvPr>
          <p:cNvCxnSpPr>
            <a:cxnSpLocks/>
          </p:cNvCxnSpPr>
          <p:nvPr/>
        </p:nvCxnSpPr>
        <p:spPr>
          <a:xfrm>
            <a:off x="9150350" y="355926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D9C25F-78C1-4CFF-9496-FF11087E8586}"/>
              </a:ext>
            </a:extLst>
          </p:cNvPr>
          <p:cNvCxnSpPr>
            <a:cxnSpLocks/>
          </p:cNvCxnSpPr>
          <p:nvPr/>
        </p:nvCxnSpPr>
        <p:spPr>
          <a:xfrm>
            <a:off x="9045575" y="35584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蓝色的卡通人物&#10;&#10;中度可信度描述已自动生成">
            <a:extLst>
              <a:ext uri="{FF2B5EF4-FFF2-40B4-BE49-F238E27FC236}">
                <a16:creationId xmlns:a16="http://schemas.microsoft.com/office/drawing/2014/main" id="{96C18FC9-7FAC-44B1-B873-251168522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1681780"/>
            <a:ext cx="2013698" cy="2013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5CCFDD-8985-41CE-A1BD-EAD1E2E80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4001294"/>
            <a:ext cx="5287113" cy="268642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685800" y="5356697"/>
            <a:ext cx="4885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Explicit Euler is </a:t>
            </a:r>
            <a:r>
              <a:rPr lang="en-US" altLang="zh-CN" b="1" dirty="0"/>
              <a:t>extremely fast</a:t>
            </a:r>
            <a:r>
              <a:rPr lang="en-US" altLang="zh-CN" dirty="0"/>
              <a:t>, but it will also increase the system energy gradually. </a:t>
            </a:r>
            <a:r>
              <a:rPr lang="en-US" altLang="zh-CN" b="1" dirty="0"/>
              <a:t>Not recommended in almost all situations.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DC4BCFE-46A0-447E-B75A-A2986E94933C}"/>
              </a:ext>
            </a:extLst>
          </p:cNvPr>
          <p:cNvCxnSpPr/>
          <p:nvPr/>
        </p:nvCxnSpPr>
        <p:spPr>
          <a:xfrm>
            <a:off x="9022080" y="2706624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3947FBF-8DB7-4725-8A0B-7F6B6760F903}"/>
              </a:ext>
            </a:extLst>
          </p:cNvPr>
          <p:cNvCxnSpPr>
            <a:cxnSpLocks/>
          </p:cNvCxnSpPr>
          <p:nvPr/>
        </p:nvCxnSpPr>
        <p:spPr>
          <a:xfrm>
            <a:off x="11353800" y="1511808"/>
            <a:ext cx="44666" cy="229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7FC8EFB9-51DE-4BE0-AFC8-C49D1CB55431}"/>
              </a:ext>
            </a:extLst>
          </p:cNvPr>
          <p:cNvSpPr/>
          <p:nvPr/>
        </p:nvSpPr>
        <p:spPr>
          <a:xfrm>
            <a:off x="10183368" y="2132521"/>
            <a:ext cx="1182624" cy="117157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66A3EB-FA52-42EB-A5FB-405AE335A6C5}"/>
              </a:ext>
            </a:extLst>
          </p:cNvPr>
          <p:cNvSpPr txBox="1"/>
          <p:nvPr/>
        </p:nvSpPr>
        <p:spPr>
          <a:xfrm>
            <a:off x="9832743" y="274225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38A19D-9744-4522-8A40-81BD6603B129}"/>
              </a:ext>
            </a:extLst>
          </p:cNvPr>
          <p:cNvSpPr txBox="1"/>
          <p:nvPr/>
        </p:nvSpPr>
        <p:spPr>
          <a:xfrm>
            <a:off x="11376133" y="27338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5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75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9054845" y="331533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CF46BF1-1925-4D4C-9C81-84C5BF5C8EFC}"/>
              </a:ext>
            </a:extLst>
          </p:cNvPr>
          <p:cNvCxnSpPr>
            <a:cxnSpLocks/>
          </p:cNvCxnSpPr>
          <p:nvPr/>
        </p:nvCxnSpPr>
        <p:spPr>
          <a:xfrm>
            <a:off x="9364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042B504-17F9-49D1-8CD6-3E3C53035087}"/>
              </a:ext>
            </a:extLst>
          </p:cNvPr>
          <p:cNvCxnSpPr>
            <a:cxnSpLocks/>
          </p:cNvCxnSpPr>
          <p:nvPr/>
        </p:nvCxnSpPr>
        <p:spPr>
          <a:xfrm>
            <a:off x="10507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2DE0E34-DE63-4A5A-966C-8B09F770DE7E}"/>
              </a:ext>
            </a:extLst>
          </p:cNvPr>
          <p:cNvCxnSpPr/>
          <p:nvPr/>
        </p:nvCxnSpPr>
        <p:spPr>
          <a:xfrm>
            <a:off x="8973883" y="4525010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/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2"/>
                    </a:solidFill>
                  </a:rPr>
                  <a:t>Expand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blipFill>
                <a:blip r:embed="rId4"/>
                <a:stretch>
                  <a:fillRect l="-211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537491" y="5219832"/>
            <a:ext cx="516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Implicit Euler is often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expensive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due to the nonlinear optimization, it is often stable for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large time steps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and is widely used in performance centric applications. (game / MR / design / animation)</a:t>
            </a:r>
            <a:endParaRPr lang="zh-CN" altLang="en-US" b="1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A327FD7E-7FBB-4C60-9AF7-9136226A8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63" y="2523881"/>
            <a:ext cx="5287113" cy="26959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A579E83-5B55-437B-9A9A-37C052587CCE}"/>
              </a:ext>
            </a:extLst>
          </p:cNvPr>
          <p:cNvSpPr txBox="1"/>
          <p:nvPr/>
        </p:nvSpPr>
        <p:spPr>
          <a:xfrm>
            <a:off x="630364" y="4729350"/>
            <a:ext cx="498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Implicit Euler integrals are unconditionally stable!</a:t>
            </a:r>
          </a:p>
        </p:txBody>
      </p:sp>
    </p:spTree>
    <p:extLst>
      <p:ext uri="{BB962C8B-B14F-4D97-AF65-F5344CB8AC3E}">
        <p14:creationId xmlns:p14="http://schemas.microsoft.com/office/powerpoint/2010/main" val="99088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Symplectic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sup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 2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nd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AD4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nary>
                      <m:nary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p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𝑑𝑡</m:t>
                        </m:r>
                      </m:e>
                    </m:nary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lvl="0" indent="0">
                  <a:buNone/>
                  <a:defRPr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  <a:p>
                <a:pPr marL="0" lvl="0" indent="0">
                  <a:buNone/>
                  <a:defRPr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		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+0.5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3FFACDC-F9A1-444D-95F1-37EF7A289F9D}"/>
              </a:ext>
            </a:extLst>
          </p:cNvPr>
          <p:cNvSpPr txBox="1"/>
          <p:nvPr/>
        </p:nvSpPr>
        <p:spPr>
          <a:xfrm>
            <a:off x="5100452" y="404948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Midpoint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404A60C-67C2-4BF0-9FBD-C806FFCD2582}"/>
              </a:ext>
            </a:extLst>
          </p:cNvPr>
          <p:cNvSpPr/>
          <p:nvPr/>
        </p:nvSpPr>
        <p:spPr>
          <a:xfrm>
            <a:off x="8034528" y="5437632"/>
            <a:ext cx="902208" cy="54864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Symplectic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E3FF9F4-39DA-4163-8E0A-871D26A6C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+0.5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E3FF9F4-39DA-4163-8E0A-871D26A6C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11703B0-60A9-4DE6-BC80-4804573F1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28" y="3780669"/>
            <a:ext cx="4822160" cy="246848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DA9F5B4-4CD5-49B5-A4F7-E14A9BA92A1C}"/>
              </a:ext>
            </a:extLst>
          </p:cNvPr>
          <p:cNvCxnSpPr/>
          <p:nvPr/>
        </p:nvCxnSpPr>
        <p:spPr>
          <a:xfrm>
            <a:off x="9009888" y="2554674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0868CD7-D5DE-4CF3-B42A-2635DE7AA928}"/>
              </a:ext>
            </a:extLst>
          </p:cNvPr>
          <p:cNvCxnSpPr>
            <a:cxnSpLocks/>
          </p:cNvCxnSpPr>
          <p:nvPr/>
        </p:nvCxnSpPr>
        <p:spPr>
          <a:xfrm>
            <a:off x="11341608" y="1359858"/>
            <a:ext cx="44666" cy="229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0757743-9E11-4638-9A1B-88F8FB1768E0}"/>
              </a:ext>
            </a:extLst>
          </p:cNvPr>
          <p:cNvSpPr/>
          <p:nvPr/>
        </p:nvSpPr>
        <p:spPr>
          <a:xfrm>
            <a:off x="10171176" y="1980571"/>
            <a:ext cx="1182624" cy="117157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470E6E-A53D-4C33-AED9-33DBB9FB2644}"/>
              </a:ext>
            </a:extLst>
          </p:cNvPr>
          <p:cNvSpPr txBox="1"/>
          <p:nvPr/>
        </p:nvSpPr>
        <p:spPr>
          <a:xfrm>
            <a:off x="9820551" y="259030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A11340-F5E9-4FF8-8FAA-BB3D7AAED230}"/>
              </a:ext>
            </a:extLst>
          </p:cNvPr>
          <p:cNvSpPr txBox="1"/>
          <p:nvPr/>
        </p:nvSpPr>
        <p:spPr>
          <a:xfrm>
            <a:off x="11363941" y="2581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92855B5-09BC-4171-A3DE-27D8CE59EC7E}"/>
              </a:ext>
            </a:extLst>
          </p:cNvPr>
          <p:cNvSpPr/>
          <p:nvPr/>
        </p:nvSpPr>
        <p:spPr>
          <a:xfrm>
            <a:off x="10167287" y="1655895"/>
            <a:ext cx="1198705" cy="184693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44481B-C02C-469A-98D9-31E493AB3314}"/>
              </a:ext>
            </a:extLst>
          </p:cNvPr>
          <p:cNvSpPr txBox="1"/>
          <p:nvPr/>
        </p:nvSpPr>
        <p:spPr>
          <a:xfrm>
            <a:off x="838200" y="6243510"/>
            <a:ext cx="10991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 err="1">
                <a:latin typeface="Calibri Light" panose="020F0302020204030204" pitchFamily="34" charset="0"/>
              </a:rPr>
              <a:t>Symplectic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Euler is as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fast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as forward Euler. It has been widely used in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accuracy centric applications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(astronomy simulation / molecular dynamics </a:t>
            </a:r>
            <a:r>
              <a:rPr lang="en-US" altLang="zh-CN" sz="1800" b="0" i="0" u="none" strike="noStrike" baseline="0" dirty="0" err="1">
                <a:latin typeface="Calibri Light" panose="020F0302020204030204" pitchFamily="34" charset="0"/>
              </a:rPr>
              <a:t>etc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5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656</Words>
  <Application>Microsoft Office PowerPoint</Application>
  <PresentationFormat>宽屏</PresentationFormat>
  <Paragraphs>100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Office 主题​​</vt:lpstr>
      <vt:lpstr>Deformable Simulation</vt:lpstr>
      <vt:lpstr>Outline today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Deformable Simulation</dc:title>
  <dc:creator>T161232</dc:creator>
  <cp:lastModifiedBy>廖 承业</cp:lastModifiedBy>
  <cp:revision>27</cp:revision>
  <dcterms:created xsi:type="dcterms:W3CDTF">2022-07-20T08:41:01Z</dcterms:created>
  <dcterms:modified xsi:type="dcterms:W3CDTF">2022-07-21T13:45:22Z</dcterms:modified>
</cp:coreProperties>
</file>