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893" autoAdjust="0"/>
  </p:normalViewPr>
  <p:slideViewPr>
    <p:cSldViewPr snapToGrid="0">
      <p:cViewPr varScale="1">
        <p:scale>
          <a:sx n="75" d="100"/>
          <a:sy n="75" d="100"/>
        </p:scale>
        <p:origin x="9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C6A3-7C42-4479-866C-9B859DB0775B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94F7-11F7-462F-BBE6-C6B05860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在一个小的邻域内，可以把</a:t>
            </a:r>
            <a:r>
              <a:rPr lang="en-US" altLang="zh-CN" dirty="0"/>
              <a:t>x=</a:t>
            </a:r>
            <a:r>
              <a:rPr lang="en-US" altLang="zh-CN" dirty="0" err="1"/>
              <a:t>FX+t</a:t>
            </a:r>
            <a:r>
              <a:rPr lang="zh-CN" altLang="en-US" dirty="0"/>
              <a:t>视作成立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8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能够描述四面体的各顶点相对位置的关系，也就是说他其中不包含平移相关的量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怎么把</a:t>
            </a:r>
            <a:r>
              <a:rPr lang="en-US" altLang="zh-CN" dirty="0"/>
              <a:t>U</a:t>
            </a:r>
            <a:r>
              <a:rPr lang="zh-CN" altLang="en-US" dirty="0"/>
              <a:t>丢掉呢？用</a:t>
            </a:r>
            <a:r>
              <a:rPr lang="en-US" altLang="zh-CN" dirty="0" err="1"/>
              <a:t>svd</a:t>
            </a:r>
            <a:r>
              <a:rPr lang="zh-CN" altLang="en-US" dirty="0"/>
              <a:t>嘛，不太好，这并不优雅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6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“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是一种会翻转的模型，所以当体积丢失到一定程度的时候确实会翻掉的” “如果你仔细研究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StVK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的能量，会发现当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的时候也是它的一个（非最小）极值点。当然当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F=-F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的时候因为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strain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不变，所以还会存在一个额外的最小极值点。” 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应力张量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3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首先是看一个四面体的情况</a:t>
            </a:r>
            <a:endParaRPr lang="en-US" altLang="zh-CN" dirty="0"/>
          </a:p>
          <a:p>
            <a:r>
              <a:rPr lang="zh-CN" altLang="en-US" dirty="0"/>
              <a:t>然后把视角放到全局，一个百变怪，或者说一个软体物体，由很多很多个四面体构成，那么对第</a:t>
            </a:r>
            <a:r>
              <a:rPr lang="en-US" altLang="zh-CN" dirty="0"/>
              <a:t>e</a:t>
            </a:r>
            <a:r>
              <a:rPr lang="zh-CN" altLang="en-US" dirty="0"/>
              <a:t>个四面体来说，有：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1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7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94F7-11F7-462F-BBE6-C6B05860DB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emdefo.org/" TargetMode="External"/><Relationship Id="rId7" Type="http://schemas.openxmlformats.org/officeDocument/2006/relationships/hyperlink" Target="https://github.com/LILKOTYO/Lab-Presentation/tree/master/20220725_Spatial_and_Temporal_Discret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2Q4y1S73g?p=7" TargetMode="External"/><Relationship Id="rId5" Type="http://schemas.openxmlformats.org/officeDocument/2006/relationships/hyperlink" Target="https://github.com/taichiCourse01/taichiCourse01" TargetMode="External"/><Relationship Id="rId4" Type="http://schemas.openxmlformats.org/officeDocument/2006/relationships/hyperlink" Target="http://www.tkim.graphics/DYNAMIC_DEFORMABLES/DynamicDeformabl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deformation?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1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2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78" y="3568250"/>
                <a:ext cx="1298048" cy="307777"/>
              </a:xfrm>
              <a:prstGeom prst="rect">
                <a:avLst/>
              </a:prstGeom>
              <a:blipFill>
                <a:blip r:embed="rId13"/>
                <a:stretch>
                  <a:fillRect l="-1887" r="-330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elastic energy?</a:t>
                </a:r>
              </a:p>
              <a:p>
                <a:r>
                  <a:rPr lang="en-US" altLang="zh-CN" sz="2400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an energy density function at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Is it appropriate to do so?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6" y="1978025"/>
                <a:ext cx="11157736" cy="4351338"/>
              </a:xfrm>
              <a:prstGeom prst="rect">
                <a:avLst/>
              </a:prstGeom>
              <a:blipFill>
                <a:blip r:embed="rId3"/>
                <a:stretch>
                  <a:fillRect l="-710" t="-1821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船, 小, 游戏机, 鸟&#10;&#10;描述已自动生成">
            <a:extLst>
              <a:ext uri="{FF2B5EF4-FFF2-40B4-BE49-F238E27FC236}">
                <a16:creationId xmlns:a16="http://schemas.microsoft.com/office/drawing/2014/main" id="{160E4151-50B5-447C-9E00-AEE7442C6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1" y="3444240"/>
            <a:ext cx="535379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/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0D480-3082-47F7-AB57-1FD94A0E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67" y="3920916"/>
                <a:ext cx="169764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/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7FE69B-A6D1-4BE3-92F8-B57CD9CB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07559"/>
                <a:ext cx="6252994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/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EF2E49A-4C13-3AA3-35CC-DBE48277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6431136"/>
                <a:ext cx="304058" cy="276999"/>
              </a:xfrm>
              <a:prstGeom prst="rect">
                <a:avLst/>
              </a:prstGeom>
              <a:blipFill>
                <a:blip r:embed="rId7"/>
                <a:stretch>
                  <a:fillRect l="-16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C91E547D-0A10-2523-EC13-79932F79FC9D}"/>
              </a:ext>
            </a:extLst>
          </p:cNvPr>
          <p:cNvSpPr/>
          <p:nvPr/>
        </p:nvSpPr>
        <p:spPr>
          <a:xfrm rot="5400000">
            <a:off x="2316481" y="5017639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3C3136B3-58ED-34B0-5B10-EF543883737C}"/>
              </a:ext>
            </a:extLst>
          </p:cNvPr>
          <p:cNvSpPr/>
          <p:nvPr/>
        </p:nvSpPr>
        <p:spPr>
          <a:xfrm rot="5400000">
            <a:off x="5584945" y="5049415"/>
            <a:ext cx="276997" cy="2547284"/>
          </a:xfrm>
          <a:prstGeom prst="rightBrace">
            <a:avLst>
              <a:gd name="adj1" fmla="val 78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/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67957-BE6F-9F1D-674D-FF4348A6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14" y="6431136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125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/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56BF94-8886-9487-7634-165E0820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1" y="5538227"/>
                <a:ext cx="1534651" cy="369332"/>
              </a:xfrm>
              <a:prstGeom prst="rect">
                <a:avLst/>
              </a:prstGeom>
              <a:blipFill>
                <a:blip r:embed="rId9"/>
                <a:stretch>
                  <a:fillRect l="-3571" t="-1667" r="-7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/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related to deformation, </a:t>
                </a:r>
              </a:p>
              <a:p>
                <a:r>
                  <a:rPr lang="en-US" altLang="zh-CN" dirty="0"/>
                  <a:t>But it contains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rotation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4346FE-E348-9C6B-D5A2-D5B9F740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6" y="6070743"/>
                <a:ext cx="2965299" cy="646331"/>
              </a:xfrm>
              <a:prstGeom prst="rect">
                <a:avLst/>
              </a:prstGeom>
              <a:blipFill>
                <a:blip r:embed="rId10"/>
                <a:stretch>
                  <a:fillRect l="-1852" t="-5660" r="-6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33513E-AC8C-4211-8D8D-85A9EF14DC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Ideally, we need a tensor to describe shape deformation only. Recall that SVD gives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 are relevant to deformation.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So we get rid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Strain:  Descriptor of severity of deformation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BEC3563-0F13-4A96-BBEA-B7D1F6A3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3D07AB5-F3B8-B65A-CB85-140E024E79A3}"/>
              </a:ext>
            </a:extLst>
          </p:cNvPr>
          <p:cNvSpPr/>
          <p:nvPr/>
        </p:nvSpPr>
        <p:spPr>
          <a:xfrm>
            <a:off x="1428110" y="2971802"/>
            <a:ext cx="739739" cy="68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/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A59EE251-C00C-DD81-5A78-51EE6EA9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43" y="3028952"/>
                <a:ext cx="1103617" cy="574068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DFC0BD8-A583-1973-A2D6-2B9A3511A393}"/>
              </a:ext>
            </a:extLst>
          </p:cNvPr>
          <p:cNvSpPr/>
          <p:nvPr/>
        </p:nvSpPr>
        <p:spPr>
          <a:xfrm rot="2669341">
            <a:off x="4486555" y="2953317"/>
            <a:ext cx="739739" cy="68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/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CBFBD71C-95F8-2B7F-E290-F301A13C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33" y="3027242"/>
                <a:ext cx="1103617" cy="574068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菱形 17">
            <a:extLst>
              <a:ext uri="{FF2B5EF4-FFF2-40B4-BE49-F238E27FC236}">
                <a16:creationId xmlns:a16="http://schemas.microsoft.com/office/drawing/2014/main" id="{F90265CE-72B8-0F97-E21C-1F84218BE7F5}"/>
              </a:ext>
            </a:extLst>
          </p:cNvPr>
          <p:cNvSpPr/>
          <p:nvPr/>
        </p:nvSpPr>
        <p:spPr>
          <a:xfrm>
            <a:off x="7305440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/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5DC1B81A-1146-7AD0-1688-940E714F7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817" y="3035806"/>
                <a:ext cx="1103617" cy="574068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菱形 19">
            <a:extLst>
              <a:ext uri="{FF2B5EF4-FFF2-40B4-BE49-F238E27FC236}">
                <a16:creationId xmlns:a16="http://schemas.microsoft.com/office/drawing/2014/main" id="{E2971DAF-6A7B-C74E-3AEF-74D3F8C2E738}"/>
              </a:ext>
            </a:extLst>
          </p:cNvPr>
          <p:cNvSpPr/>
          <p:nvPr/>
        </p:nvSpPr>
        <p:spPr>
          <a:xfrm rot="17850332">
            <a:off x="9956003" y="2811116"/>
            <a:ext cx="479119" cy="100632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BC45F4-34B6-0F55-A9F7-7A25828E7035}"/>
              </a:ext>
            </a:extLst>
          </p:cNvPr>
          <p:cNvSpPr/>
          <p:nvPr/>
        </p:nvSpPr>
        <p:spPr>
          <a:xfrm>
            <a:off x="1208843" y="2735492"/>
            <a:ext cx="6922642" cy="1284276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B08515-3F88-4FB1-DB2A-05EA2CEC6DC4}"/>
              </a:ext>
            </a:extLst>
          </p:cNvPr>
          <p:cNvSpPr txBox="1"/>
          <p:nvPr/>
        </p:nvSpPr>
        <p:spPr>
          <a:xfrm>
            <a:off x="8736508" y="463224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Green strain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C4FE1F9-E5D8-2BE5-DB94-C9412B906326}"/>
              </a:ext>
            </a:extLst>
          </p:cNvPr>
          <p:cNvSpPr/>
          <p:nvPr/>
        </p:nvSpPr>
        <p:spPr>
          <a:xfrm>
            <a:off x="9904288" y="4581333"/>
            <a:ext cx="412950" cy="709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EA1AA7-AD15-1409-9797-D28DC9CDF1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St. </a:t>
                </a:r>
                <a:r>
                  <a:rPr lang="en-US" altLang="zh-CN" sz="2400" dirty="0" err="1"/>
                  <a:t>Venant</a:t>
                </a:r>
                <a:r>
                  <a:rPr lang="en-US" altLang="zh-CN" sz="2400" dirty="0"/>
                  <a:t>-Kirchhoff model (</a:t>
                </a:r>
                <a:r>
                  <a:rPr lang="en-US" altLang="zh-CN" sz="2400" dirty="0" err="1"/>
                  <a:t>StVK</a:t>
                </a:r>
                <a:r>
                  <a:rPr lang="en-US" altLang="zh-CN" sz="2400" dirty="0"/>
                  <a:t>):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𝑠𝑡𝑣𝑘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𝑠𝑡𝑣𝑘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𝑠𝑡𝑣𝑘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Co-rotated linear model:</a:t>
                </a:r>
              </a:p>
              <a:p>
                <a:pPr lvl="1"/>
                <a:r>
                  <a:rPr lang="en-US" altLang="zh-CN" sz="2000" dirty="0"/>
                  <a:t>Strain: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𝑅𝑆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Energy density: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06E7EB2-0D5C-4B2E-0CA4-6A1DC0F8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0E24FE0-3673-5DAE-0255-B53093682644}"/>
              </a:ext>
            </a:extLst>
          </p:cNvPr>
          <p:cNvSpPr txBox="1"/>
          <p:nvPr/>
        </p:nvSpPr>
        <p:spPr>
          <a:xfrm>
            <a:off x="5804899" y="3328827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baseline="30000" dirty="0">
                <a:solidFill>
                  <a:schemeClr val="accent2"/>
                </a:solidFill>
              </a:rPr>
              <a:t>st</a:t>
            </a:r>
            <a:r>
              <a:rPr lang="en-US" altLang="zh-CN" b="1" dirty="0">
                <a:solidFill>
                  <a:schemeClr val="accent2"/>
                </a:solidFill>
              </a:rPr>
              <a:t>-Piola-Kirchhoff stress tensor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AE0F12-C42F-A2F4-0E0D-1B3F3D4636CD}"/>
              </a:ext>
            </a:extLst>
          </p:cNvPr>
          <p:cNvSpPr/>
          <p:nvPr/>
        </p:nvSpPr>
        <p:spPr>
          <a:xfrm>
            <a:off x="7777537" y="3833095"/>
            <a:ext cx="3525324" cy="15711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/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Eventually we will need 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run simulations.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D73216-3E2D-9EC3-33FA-19CD73B37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02" y="3935002"/>
                <a:ext cx="3358793" cy="646331"/>
              </a:xfrm>
              <a:prstGeom prst="rect">
                <a:avLst/>
              </a:prstGeom>
              <a:blipFill>
                <a:blip r:embed="rId4"/>
                <a:stretch>
                  <a:fillRect l="-1636" t="-5660" r="-290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/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6A536-F52C-801E-64EF-33232975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58" y="4643688"/>
                <a:ext cx="155408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13FCD0-59E2-7F71-091C-281259B3A79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24809" y="5228913"/>
            <a:ext cx="1115389" cy="4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/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2×1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DC8E39-7E6A-ACB5-E1B5-D4DF1433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10" y="5671642"/>
                <a:ext cx="2600584" cy="338554"/>
              </a:xfrm>
              <a:prstGeom prst="rect">
                <a:avLst/>
              </a:prstGeom>
              <a:blipFill>
                <a:blip r:embed="rId6"/>
                <a:stretch>
                  <a:fillRect l="-117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/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altLang="zh-CN" sz="1600" dirty="0"/>
                  <a:t> tensor (matrix)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B416BA-32FC-5DBA-AA4D-BAF02ED4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952" y="5640512"/>
                <a:ext cx="2392193" cy="338554"/>
              </a:xfrm>
              <a:prstGeom prst="rect">
                <a:avLst/>
              </a:prstGeom>
              <a:blipFill>
                <a:blip r:embed="rId7"/>
                <a:stretch>
                  <a:fillRect l="-127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02637D-49A0-4922-4192-FA800E59B7BC}"/>
              </a:ext>
            </a:extLst>
          </p:cNvPr>
          <p:cNvCxnSpPr>
            <a:endCxn id="15" idx="0"/>
          </p:cNvCxnSpPr>
          <p:nvPr/>
        </p:nvCxnSpPr>
        <p:spPr>
          <a:xfrm>
            <a:off x="10110763" y="5290215"/>
            <a:ext cx="712286" cy="3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B8C368F-397A-7AFA-145C-213B9E0C89FF}"/>
              </a:ext>
            </a:extLst>
          </p:cNvPr>
          <p:cNvSpPr/>
          <p:nvPr/>
        </p:nvSpPr>
        <p:spPr>
          <a:xfrm rot="16200000">
            <a:off x="9151620" y="4698613"/>
            <a:ext cx="276155" cy="2857791"/>
          </a:xfrm>
          <a:prstGeom prst="leftBrace">
            <a:avLst>
              <a:gd name="adj1" fmla="val 123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/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2×1</m:t>
                        </m:r>
                      </m:e>
                    </m:d>
                  </m:oMath>
                </a14:m>
                <a:r>
                  <a:rPr lang="en-US" altLang="zh-CN" sz="1600" dirty="0"/>
                  <a:t> tensor (vector)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7361C4-5014-728D-892B-7754C0A9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6" y="6327985"/>
                <a:ext cx="2449901" cy="338554"/>
              </a:xfrm>
              <a:prstGeom prst="rect">
                <a:avLst/>
              </a:prstGeom>
              <a:blipFill>
                <a:blip r:embed="rId8"/>
                <a:stretch>
                  <a:fillRect l="-1493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7730F0-7E88-4D7E-602B-D77B8DA8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blipFill>
                <a:blip r:embed="rId9"/>
                <a:stretch>
                  <a:fillRect l="-360" t="-73770" b="-1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5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Chain rule in detail: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b="0" dirty="0"/>
              </a:p>
              <a:p>
                <a:pPr lvl="1"/>
                <a:r>
                  <a:rPr lang="en-US" altLang="zh-CN" sz="2000" dirty="0"/>
                  <a:t>Let’s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000" dirty="0"/>
                  <a:t> first: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000" dirty="0"/>
                  <a:t>,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Thus: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b="0" dirty="0"/>
              </a:p>
              <a:p>
                <a:r>
                  <a:rPr lang="en-US" altLang="zh-CN" sz="2400" b="0" dirty="0"/>
                  <a:t>The energy gradient: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/>
                  <a:t> the j-</a:t>
                </a:r>
                <a:r>
                  <a:rPr lang="en-US" altLang="zh-CN" sz="2400" b="0" dirty="0" err="1"/>
                  <a:t>th</a:t>
                </a:r>
                <a:r>
                  <a:rPr lang="en-US" altLang="zh-CN" sz="2400" b="0" dirty="0"/>
                  <a:t> col of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2400" b="0" dirty="0"/>
                  <a:t> for j=1, 2, 3 in </a:t>
                </a:r>
                <a:r>
                  <a:rPr lang="en-US" altLang="zh-CN" sz="2400" dirty="0"/>
                  <a:t>the e-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tetrahedron</a:t>
                </a:r>
              </a:p>
              <a:p>
                <a:pPr lvl="1"/>
                <a:r>
                  <a:rPr lang="en-US" altLang="zh-CN" sz="2000" b="0" dirty="0"/>
                  <a:t>For j =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202D0FE-DDD9-AC79-46BA-AABDE1D6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43865"/>
                <a:ext cx="10515600" cy="4685498"/>
              </a:xfrm>
              <a:prstGeom prst="rect">
                <a:avLst/>
              </a:prstGeom>
              <a:blipFill>
                <a:blip r:embed="rId3"/>
                <a:stretch>
                  <a:fillRect l="-696" t="-1823" b="-9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/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6EAC0A-73E6-2957-C266-07370ED3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61" y="2008597"/>
                <a:ext cx="3750449" cy="120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/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F60693-E322-0B6F-6F9F-1EB8134C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24" y="3365953"/>
                <a:ext cx="3700950" cy="787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21A1F6-781E-A1D4-A5E6-18F879AA60BA}"/>
                  </a:ext>
                </a:extLst>
              </p:cNvPr>
              <p:cNvSpPr txBox="1"/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Note (matrix contraction):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21A1F6-781E-A1D4-A5E6-18F879AA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464300"/>
                <a:ext cx="5087739" cy="371448"/>
              </a:xfrm>
              <a:prstGeom prst="rect">
                <a:avLst/>
              </a:prstGeom>
              <a:blipFill>
                <a:blip r:embed="rId6"/>
                <a:stretch>
                  <a:fillRect l="-360" t="-73770" b="-1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86992AD-C822-4F5C-EAA0-E53CE47B53D7}"/>
              </a:ext>
            </a:extLst>
          </p:cNvPr>
          <p:cNvSpPr txBox="1"/>
          <p:nvPr/>
        </p:nvSpPr>
        <p:spPr>
          <a:xfrm>
            <a:off x="7029656" y="5528951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The sum of all internal forces in a tetrahedron </a:t>
            </a:r>
          </a:p>
          <a:p>
            <a:r>
              <a:rPr lang="en-US" altLang="zh-CN" sz="1600" dirty="0">
                <a:solidFill>
                  <a:schemeClr val="accent2"/>
                </a:solidFill>
              </a:rPr>
              <a:t>should be </a:t>
            </a:r>
            <a:r>
              <a:rPr lang="en-US" altLang="zh-CN" sz="1600" b="1" dirty="0">
                <a:solidFill>
                  <a:schemeClr val="accent2"/>
                </a:solidFill>
              </a:rPr>
              <a:t>zero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1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24A23-A65B-F4DD-728E-E3A67A8D14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Now we get the internal (elastic) force in a tetrahedron, while a particle often exists in multiple tetrahedra.</a:t>
                </a:r>
              </a:p>
              <a:p>
                <a:r>
                  <a:rPr lang="en-US" altLang="zh-CN" sz="2400" dirty="0"/>
                  <a:t>At each time step, execute: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000" dirty="0"/>
                  <a:t>For e-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tetrahedron: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16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+=−(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20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sz="2000" b="1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448935A-FCFB-F1B4-7D67-A633CE96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8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8DB3512-F7B0-315E-FADB-6DD7F866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60" y="3285161"/>
            <a:ext cx="2911653" cy="24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E81CA-80B1-F5D4-0FBB-E380A2D508C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and Futher Readings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82A806-B3C4-433A-1A17-598286F0A30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Finite Element Method, Part I [SIGGRAPH 2012 Course] [</a:t>
            </a:r>
            <a:r>
              <a:rPr lang="en-US" altLang="zh-CN" sz="2400" dirty="0">
                <a:hlinkClick r:id="rId3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Dynamic Deformables: Implementation and Production Practicalities [SIGGRAH 2020 Course] [</a:t>
            </a:r>
            <a:r>
              <a:rPr lang="en-US" altLang="zh-CN" sz="2400" dirty="0">
                <a:hlinkClick r:id="rId4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 err="1"/>
              <a:t>TaichiCourse</a:t>
            </a:r>
            <a:r>
              <a:rPr lang="en-US" altLang="zh-CN" sz="2400" dirty="0"/>
              <a:t> 01: Lecture 08 [</a:t>
            </a:r>
            <a:r>
              <a:rPr lang="en-US" altLang="zh-CN" sz="2400" dirty="0">
                <a:hlinkClick r:id="rId5"/>
              </a:rPr>
              <a:t>Link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GAMES Course 103 – Lecture 7: Other Constrained Methods and Linear Finite Element Method I [</a:t>
            </a:r>
            <a:r>
              <a:rPr lang="en-US" altLang="zh-CN" sz="2400" dirty="0">
                <a:hlinkClick r:id="rId6"/>
              </a:rPr>
              <a:t>Link</a:t>
            </a:r>
            <a:r>
              <a:rPr lang="en-US" altLang="zh-CN" sz="2400" dirty="0"/>
              <a:t>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C315C-F1B5-98E8-97F5-DE936168FAC8}"/>
              </a:ext>
            </a:extLst>
          </p:cNvPr>
          <p:cNvSpPr txBox="1"/>
          <p:nvPr/>
        </p:nvSpPr>
        <p:spPr>
          <a:xfrm>
            <a:off x="1209781" y="6078865"/>
            <a:ext cx="9403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All relevant files (ppt, pdf, image, code, video):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hlinkClick r:id="rId7"/>
              </a:rPr>
              <a:t>https://github.com/LILKOTYO/Lab-Presentation/tree/master/20220725_Spatial_and_Temporal_Discretization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874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1598</Words>
  <Application>Microsoft Office PowerPoint</Application>
  <PresentationFormat>宽屏</PresentationFormat>
  <Paragraphs>223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廖 承业</cp:lastModifiedBy>
  <cp:revision>43</cp:revision>
  <dcterms:created xsi:type="dcterms:W3CDTF">2022-07-20T08:41:01Z</dcterms:created>
  <dcterms:modified xsi:type="dcterms:W3CDTF">2022-07-24T06:29:00Z</dcterms:modified>
</cp:coreProperties>
</file>