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414" r:id="rId4"/>
    <p:sldId id="413" r:id="rId5"/>
    <p:sldId id="473" r:id="rId6"/>
    <p:sldId id="474" r:id="rId7"/>
    <p:sldId id="486" r:id="rId8"/>
    <p:sldId id="485" r:id="rId9"/>
    <p:sldId id="480" r:id="rId10"/>
    <p:sldId id="481" r:id="rId11"/>
    <p:sldId id="482" r:id="rId12"/>
    <p:sldId id="483" r:id="rId13"/>
    <p:sldId id="484" r:id="rId14"/>
    <p:sldId id="487" r:id="rId15"/>
    <p:sldId id="488"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A9D18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893" autoAdjust="0"/>
  </p:normalViewPr>
  <p:slideViewPr>
    <p:cSldViewPr snapToGrid="0">
      <p:cViewPr varScale="1">
        <p:scale>
          <a:sx n="75" d="100"/>
          <a:sy n="75" d="100"/>
        </p:scale>
        <p:origin x="21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DC6A3-7C42-4479-866C-9B859DB0775B}" type="datetimeFigureOut">
              <a:rPr lang="zh-CN" altLang="en-US" smtClean="0"/>
              <a:t>2023/3/25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394F7-11F7-462F-BBE6-C6B05860DB22}" type="slidenum">
              <a:rPr lang="zh-CN" altLang="en-US" smtClean="0"/>
              <a:t>‹#›</a:t>
            </a:fld>
            <a:endParaRPr lang="zh-CN" altLang="en-US"/>
          </a:p>
        </p:txBody>
      </p:sp>
    </p:spTree>
    <p:extLst>
      <p:ext uri="{BB962C8B-B14F-4D97-AF65-F5344CB8AC3E}">
        <p14:creationId xmlns:p14="http://schemas.microsoft.com/office/powerpoint/2010/main" val="2947145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a:t>
            </a:fld>
            <a:endParaRPr lang="zh-CN" altLang="en-US"/>
          </a:p>
        </p:txBody>
      </p:sp>
    </p:spTree>
    <p:extLst>
      <p:ext uri="{BB962C8B-B14F-4D97-AF65-F5344CB8AC3E}">
        <p14:creationId xmlns:p14="http://schemas.microsoft.com/office/powerpoint/2010/main" val="186047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2</a:t>
            </a:fld>
            <a:endParaRPr lang="zh-CN" altLang="en-US"/>
          </a:p>
        </p:txBody>
      </p:sp>
    </p:spTree>
    <p:extLst>
      <p:ext uri="{BB962C8B-B14F-4D97-AF65-F5344CB8AC3E}">
        <p14:creationId xmlns:p14="http://schemas.microsoft.com/office/powerpoint/2010/main" val="181728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3</a:t>
            </a:fld>
            <a:endParaRPr lang="zh-CN" altLang="en-US"/>
          </a:p>
        </p:txBody>
      </p:sp>
    </p:spTree>
    <p:extLst>
      <p:ext uri="{BB962C8B-B14F-4D97-AF65-F5344CB8AC3E}">
        <p14:creationId xmlns:p14="http://schemas.microsoft.com/office/powerpoint/2010/main" val="111942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4</a:t>
            </a:fld>
            <a:endParaRPr lang="zh-CN" altLang="en-US"/>
          </a:p>
        </p:txBody>
      </p:sp>
    </p:spTree>
    <p:extLst>
      <p:ext uri="{BB962C8B-B14F-4D97-AF65-F5344CB8AC3E}">
        <p14:creationId xmlns:p14="http://schemas.microsoft.com/office/powerpoint/2010/main" val="76266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6</a:t>
            </a:fld>
            <a:endParaRPr lang="zh-CN" altLang="en-US"/>
          </a:p>
        </p:txBody>
      </p:sp>
    </p:spTree>
    <p:extLst>
      <p:ext uri="{BB962C8B-B14F-4D97-AF65-F5344CB8AC3E}">
        <p14:creationId xmlns:p14="http://schemas.microsoft.com/office/powerpoint/2010/main" val="384713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14</a:t>
            </a:fld>
            <a:endParaRPr lang="zh-CN" altLang="en-US"/>
          </a:p>
        </p:txBody>
      </p:sp>
    </p:spTree>
    <p:extLst>
      <p:ext uri="{BB962C8B-B14F-4D97-AF65-F5344CB8AC3E}">
        <p14:creationId xmlns:p14="http://schemas.microsoft.com/office/powerpoint/2010/main" val="303023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3394F7-11F7-462F-BBE6-C6B05860DB22}" type="slidenum">
              <a:rPr lang="zh-CN" altLang="en-US" smtClean="0"/>
              <a:t>16</a:t>
            </a:fld>
            <a:endParaRPr lang="zh-CN" altLang="en-US"/>
          </a:p>
        </p:txBody>
      </p:sp>
    </p:spTree>
    <p:extLst>
      <p:ext uri="{BB962C8B-B14F-4D97-AF65-F5344CB8AC3E}">
        <p14:creationId xmlns:p14="http://schemas.microsoft.com/office/powerpoint/2010/main" val="361657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6AE79-99E6-4F29-8B80-CBE4A415C2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573398-DB23-4B23-A258-85D6E07AE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9ECBE1-8BDD-44BC-825E-094C3711AC61}"/>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6FC63313-EDFC-4336-8E45-C8A588CC4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556D02-E68D-41CA-8C0A-9F8E2C787166}"/>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46645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C3D60-F185-4661-84B5-B4E92A7A1F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18D78A-ED14-4B7E-B9EB-B01BB2ED3C9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FD2250-63ED-493F-94C0-AD5366B52494}"/>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C766A323-E299-4579-AE79-FF548F6AB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4ECC7-037E-4A23-B507-C5C3AE7214D8}"/>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240187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D0D223-7434-4F6A-87E5-E1BBA52B0A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28ED22-F41E-42D1-8895-44813497D7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8F0C4A-2E95-450F-9A4C-7CA91371D20E}"/>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B9271838-437A-486D-A6AC-9EC61CDCF4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2E0DE2-0619-4144-8636-2CBFDD6D7C05}"/>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83599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DDBC-2F03-4B28-BF08-EFBBA575E2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FB3D87-66B8-43BD-96BB-CA5ADB2374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D3B5E-13C2-4FE2-9E18-10C5E2035F99}"/>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88F8CFCE-C4D6-440E-8AA3-DB587C8F1A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CE8224-BB25-42F8-B705-929C3AE9A0A4}"/>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9171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EA597-2567-4F4D-A1FE-845A0A8429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5F106C-2793-4705-8CC9-2FC72F5C2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2B5E08-A30B-44D5-962E-623D5C05D8D9}"/>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75B392D4-E937-492D-AD40-AE6D224FA9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B9C6D-B2C7-4929-8483-D9501AB43B1F}"/>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337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0397F-6EFB-490E-8070-345233CFC5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430165-D298-4541-8261-E1D5F316860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590495-4D80-4195-9C2D-80FC7D872A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34216E-B59E-4AD6-BA71-1308891CEC9E}"/>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6" name="页脚占位符 5">
            <a:extLst>
              <a:ext uri="{FF2B5EF4-FFF2-40B4-BE49-F238E27FC236}">
                <a16:creationId xmlns:a16="http://schemas.microsoft.com/office/drawing/2014/main" id="{08239459-0254-45E3-8D95-70A55CD30A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7100DF-BD82-4FC1-AF52-12A81C98F043}"/>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199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44A86-B844-4CCF-B98E-DF667B52046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21D147-E161-4F7F-97A8-AF33713D8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21072E-9469-4396-9CEE-5839ED0750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6C3BE9-F9C7-448B-9FA1-BE7BF984F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7D839B-E1B0-4CEA-B2B9-38D7080CAD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189633-DE93-49D1-9FA2-70120A5DADB1}"/>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8" name="页脚占位符 7">
            <a:extLst>
              <a:ext uri="{FF2B5EF4-FFF2-40B4-BE49-F238E27FC236}">
                <a16:creationId xmlns:a16="http://schemas.microsoft.com/office/drawing/2014/main" id="{6E164B4D-2BC5-41C9-8C05-7443CACAFD2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CBD2A27-9AFE-4BBA-B1A6-3AE19C58A75B}"/>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79698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86295-CD35-4149-A4C2-370D1A769C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37CAD6-509B-4B22-A315-E28C8C9749CA}"/>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4" name="页脚占位符 3">
            <a:extLst>
              <a:ext uri="{FF2B5EF4-FFF2-40B4-BE49-F238E27FC236}">
                <a16:creationId xmlns:a16="http://schemas.microsoft.com/office/drawing/2014/main" id="{2DFA812D-9107-48B4-A3F1-7A4AF8A155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D21208-98F0-419D-811B-2B91C020B72F}"/>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045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1FA199-4B7E-40C4-9023-C14F73DCEE37}"/>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3" name="页脚占位符 2">
            <a:extLst>
              <a:ext uri="{FF2B5EF4-FFF2-40B4-BE49-F238E27FC236}">
                <a16:creationId xmlns:a16="http://schemas.microsoft.com/office/drawing/2014/main" id="{96AEA4FA-4023-449F-936A-51B76DC6309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B702AF-7A41-4DFD-89AD-2B5F07CCC6E9}"/>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63739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CA4D-40F0-4FF7-82F5-4797A75884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4A6572-4195-4909-B1ED-F7155E9E2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F25AB8-6E90-4D5B-94FF-607DB10E4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8C13B4-76ED-4235-B367-652E4EA0CC03}"/>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6" name="页脚占位符 5">
            <a:extLst>
              <a:ext uri="{FF2B5EF4-FFF2-40B4-BE49-F238E27FC236}">
                <a16:creationId xmlns:a16="http://schemas.microsoft.com/office/drawing/2014/main" id="{F2161422-A1F4-4C75-892B-73DC15D145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6D969-FD9B-41B1-8B82-D7CF41A00511}"/>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376079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94B2A-1448-4E5B-B4A6-1BC9C31A30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7734B8-9291-4D2D-8D8B-BD41861CA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B9EDF7-0A02-4016-974A-E4B9ACCD0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0F6F7F-CE3B-4CE4-8F7E-3BD557A34AA6}"/>
              </a:ext>
            </a:extLst>
          </p:cNvPr>
          <p:cNvSpPr>
            <a:spLocks noGrp="1"/>
          </p:cNvSpPr>
          <p:nvPr>
            <p:ph type="dt" sz="half" idx="10"/>
          </p:nvPr>
        </p:nvSpPr>
        <p:spPr/>
        <p:txBody>
          <a:bodyPr/>
          <a:lstStyle/>
          <a:p>
            <a:fld id="{33791A2C-FC72-48B7-BD31-E3696B249E7F}" type="datetimeFigureOut">
              <a:rPr lang="zh-CN" altLang="en-US" smtClean="0"/>
              <a:t>2023/3/25</a:t>
            </a:fld>
            <a:endParaRPr lang="zh-CN" altLang="en-US"/>
          </a:p>
        </p:txBody>
      </p:sp>
      <p:sp>
        <p:nvSpPr>
          <p:cNvPr id="6" name="页脚占位符 5">
            <a:extLst>
              <a:ext uri="{FF2B5EF4-FFF2-40B4-BE49-F238E27FC236}">
                <a16:creationId xmlns:a16="http://schemas.microsoft.com/office/drawing/2014/main" id="{03C14041-9C44-4EEC-BBBB-7093A8215E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EBC358-CE39-4B81-BD72-262A2931BE06}"/>
              </a:ext>
            </a:extLst>
          </p:cNvPr>
          <p:cNvSpPr>
            <a:spLocks noGrp="1"/>
          </p:cNvSpPr>
          <p:nvPr>
            <p:ph type="sldNum" sz="quarter" idx="12"/>
          </p:nvPr>
        </p:nvSpPr>
        <p:spPr/>
        <p:txBody>
          <a:body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157285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2FAD4D-E0A7-4E9B-9A6B-FF7EE1B8E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A7E54F-71D9-4544-AE73-4ADF9BE75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C4A20D-C903-468A-AC76-AB52884EA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91A2C-FC72-48B7-BD31-E3696B249E7F}" type="datetimeFigureOut">
              <a:rPr lang="zh-CN" altLang="en-US" smtClean="0"/>
              <a:t>2023/3/25</a:t>
            </a:fld>
            <a:endParaRPr lang="zh-CN" altLang="en-US"/>
          </a:p>
        </p:txBody>
      </p:sp>
      <p:sp>
        <p:nvSpPr>
          <p:cNvPr id="5" name="页脚占位符 4">
            <a:extLst>
              <a:ext uri="{FF2B5EF4-FFF2-40B4-BE49-F238E27FC236}">
                <a16:creationId xmlns:a16="http://schemas.microsoft.com/office/drawing/2014/main" id="{CE632AA7-B28D-4936-BF16-9611EC690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817E91-5557-4FB9-99B5-7AE193C54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26C9-A858-4C66-873F-7551F4A70104}" type="slidenum">
              <a:rPr lang="zh-CN" altLang="en-US" smtClean="0"/>
              <a:t>‹#›</a:t>
            </a:fld>
            <a:endParaRPr lang="zh-CN" altLang="en-US"/>
          </a:p>
        </p:txBody>
      </p:sp>
    </p:spTree>
    <p:extLst>
      <p:ext uri="{BB962C8B-B14F-4D97-AF65-F5344CB8AC3E}">
        <p14:creationId xmlns:p14="http://schemas.microsoft.com/office/powerpoint/2010/main" val="73399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femdefo.org/" TargetMode="External"/><Relationship Id="rId7" Type="http://schemas.openxmlformats.org/officeDocument/2006/relationships/hyperlink" Target="https://github.com/LILKOTYO/Lab-Presentation/tree/master/20220725_Spatial_and_Temporal_Discretiz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bilibili.com/video/BV12Q4y1S73g?p=7" TargetMode="External"/><Relationship Id="rId5" Type="http://schemas.openxmlformats.org/officeDocument/2006/relationships/hyperlink" Target="https://github.com/taichiCourse01/taichiCourse01" TargetMode="External"/><Relationship Id="rId4" Type="http://schemas.openxmlformats.org/officeDocument/2006/relationships/hyperlink" Target="http://www.tkim.graphics/DYNAMIC_DEFORMABLES/DynamicDeformable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7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0.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C98BE66B-7283-9C2B-965D-66B69007BDE9}"/>
              </a:ext>
            </a:extLst>
          </p:cNvPr>
          <p:cNvPicPr>
            <a:picLocks noChangeAspect="1"/>
          </p:cNvPicPr>
          <p:nvPr/>
        </p:nvPicPr>
        <p:blipFill rotWithShape="1">
          <a:blip r:embed="rId3">
            <a:extLst>
              <a:ext uri="{28A0092B-C50C-407E-A947-70E740481C1C}">
                <a14:useLocalDpi xmlns:a14="http://schemas.microsoft.com/office/drawing/2010/main" val="0"/>
              </a:ext>
            </a:extLst>
          </a:blip>
          <a:srcRect l="32191"/>
          <a:stretch/>
        </p:blipFill>
        <p:spPr>
          <a:xfrm>
            <a:off x="3924727" y="2100316"/>
            <a:ext cx="8267269" cy="2657367"/>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9200090-D218-41CE-A76C-000BACE28C8C}"/>
              </a:ext>
            </a:extLst>
          </p:cNvPr>
          <p:cNvSpPr>
            <a:spLocks noGrp="1"/>
          </p:cNvSpPr>
          <p:nvPr>
            <p:ph type="ctrTitle"/>
          </p:nvPr>
        </p:nvSpPr>
        <p:spPr>
          <a:xfrm>
            <a:off x="477981" y="1122363"/>
            <a:ext cx="4023360" cy="3204134"/>
          </a:xfrm>
        </p:spPr>
        <p:txBody>
          <a:bodyPr anchor="b">
            <a:normAutofit/>
          </a:bodyPr>
          <a:lstStyle/>
          <a:p>
            <a:pPr algn="l"/>
            <a:r>
              <a:rPr lang="en-US" altLang="zh-CN" sz="4800" b="1" dirty="0"/>
              <a:t>Collision</a:t>
            </a:r>
            <a:br>
              <a:rPr lang="en-US" altLang="zh-CN" sz="4800" b="1" dirty="0"/>
            </a:br>
            <a:r>
              <a:rPr lang="en-US" altLang="zh-CN" sz="4800" b="1" dirty="0"/>
              <a:t>Detection</a:t>
            </a:r>
            <a:endParaRPr lang="zh-CN" altLang="en-US" sz="4800" b="1" dirty="0"/>
          </a:p>
        </p:txBody>
      </p:sp>
      <p:sp>
        <p:nvSpPr>
          <p:cNvPr id="3" name="副标题 2">
            <a:extLst>
              <a:ext uri="{FF2B5EF4-FFF2-40B4-BE49-F238E27FC236}">
                <a16:creationId xmlns:a16="http://schemas.microsoft.com/office/drawing/2014/main" id="{0385E56C-A8A0-43F1-A9D8-480351185375}"/>
              </a:ext>
            </a:extLst>
          </p:cNvPr>
          <p:cNvSpPr>
            <a:spLocks noGrp="1"/>
          </p:cNvSpPr>
          <p:nvPr>
            <p:ph type="subTitle" idx="1"/>
          </p:nvPr>
        </p:nvSpPr>
        <p:spPr>
          <a:xfrm>
            <a:off x="477979" y="4872922"/>
            <a:ext cx="4298415" cy="1208141"/>
          </a:xfrm>
        </p:spPr>
        <p:txBody>
          <a:bodyPr>
            <a:normAutofit/>
          </a:bodyPr>
          <a:lstStyle/>
          <a:p>
            <a:pPr algn="l"/>
            <a:r>
              <a:rPr lang="en-US" altLang="zh-CN" sz="2000" b="1" dirty="0"/>
              <a:t>Broad-Phase and Narrow-Phase</a:t>
            </a:r>
            <a:endParaRPr lang="zh-CN" altLang="en-US" sz="2000" b="1"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8409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10</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949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11</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101">
            <a:extLst>
              <a:ext uri="{FF2B5EF4-FFF2-40B4-BE49-F238E27FC236}">
                <a16:creationId xmlns:a16="http://schemas.microsoft.com/office/drawing/2014/main" id="{371FFBD7-6518-CF74-61B9-BC862455AF27}"/>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32149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12</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01">
            <a:extLst>
              <a:ext uri="{FF2B5EF4-FFF2-40B4-BE49-F238E27FC236}">
                <a16:creationId xmlns:a16="http://schemas.microsoft.com/office/drawing/2014/main" id="{3734DCFA-C106-DF7F-D834-23FF170A3342}"/>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68282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a:extLst>
              <a:ext uri="{FF2B5EF4-FFF2-40B4-BE49-F238E27FC236}">
                <a16:creationId xmlns:a16="http://schemas.microsoft.com/office/drawing/2014/main" id="{4E0A7EF4-9BEA-E3D8-837D-E469E42DDD73}"/>
              </a:ext>
            </a:extLst>
          </p:cNvPr>
          <p:cNvSpPr/>
          <p:nvPr/>
        </p:nvSpPr>
        <p:spPr>
          <a:xfrm>
            <a:off x="5054885" y="1828800"/>
            <a:ext cx="3878735" cy="4582274"/>
          </a:xfrm>
          <a:custGeom>
            <a:avLst/>
            <a:gdLst>
              <a:gd name="connsiteX0" fmla="*/ 2907587 w 3878735"/>
              <a:gd name="connsiteY0" fmla="*/ 51371 h 4582274"/>
              <a:gd name="connsiteX1" fmla="*/ 2907587 w 3878735"/>
              <a:gd name="connsiteY1" fmla="*/ 51371 h 4582274"/>
              <a:gd name="connsiteX2" fmla="*/ 2691830 w 3878735"/>
              <a:gd name="connsiteY2" fmla="*/ 102742 h 4582274"/>
              <a:gd name="connsiteX3" fmla="*/ 2578814 w 3878735"/>
              <a:gd name="connsiteY3" fmla="*/ 123290 h 4582274"/>
              <a:gd name="connsiteX4" fmla="*/ 2476072 w 3878735"/>
              <a:gd name="connsiteY4" fmla="*/ 154112 h 4582274"/>
              <a:gd name="connsiteX5" fmla="*/ 2363057 w 3878735"/>
              <a:gd name="connsiteY5" fmla="*/ 164387 h 4582274"/>
              <a:gd name="connsiteX6" fmla="*/ 2054832 w 3878735"/>
              <a:gd name="connsiteY6" fmla="*/ 256854 h 4582274"/>
              <a:gd name="connsiteX7" fmla="*/ 1777430 w 3878735"/>
              <a:gd name="connsiteY7" fmla="*/ 318499 h 4582274"/>
              <a:gd name="connsiteX8" fmla="*/ 1623317 w 3878735"/>
              <a:gd name="connsiteY8" fmla="*/ 369870 h 4582274"/>
              <a:gd name="connsiteX9" fmla="*/ 1438382 w 3878735"/>
              <a:gd name="connsiteY9" fmla="*/ 421240 h 4582274"/>
              <a:gd name="connsiteX10" fmla="*/ 1171254 w 3878735"/>
              <a:gd name="connsiteY10" fmla="*/ 544530 h 4582274"/>
              <a:gd name="connsiteX11" fmla="*/ 1027416 w 3878735"/>
              <a:gd name="connsiteY11" fmla="*/ 626724 h 4582274"/>
              <a:gd name="connsiteX12" fmla="*/ 965771 w 3878735"/>
              <a:gd name="connsiteY12" fmla="*/ 678094 h 4582274"/>
              <a:gd name="connsiteX13" fmla="*/ 893852 w 3878735"/>
              <a:gd name="connsiteY13" fmla="*/ 719191 h 4582274"/>
              <a:gd name="connsiteX14" fmla="*/ 832207 w 3878735"/>
              <a:gd name="connsiteY14" fmla="*/ 770562 h 4582274"/>
              <a:gd name="connsiteX15" fmla="*/ 791111 w 3878735"/>
              <a:gd name="connsiteY15" fmla="*/ 801384 h 4582274"/>
              <a:gd name="connsiteX16" fmla="*/ 729466 w 3878735"/>
              <a:gd name="connsiteY16" fmla="*/ 893852 h 4582274"/>
              <a:gd name="connsiteX17" fmla="*/ 688369 w 3878735"/>
              <a:gd name="connsiteY17" fmla="*/ 945222 h 4582274"/>
              <a:gd name="connsiteX18" fmla="*/ 636998 w 3878735"/>
              <a:gd name="connsiteY18" fmla="*/ 1047964 h 4582274"/>
              <a:gd name="connsiteX19" fmla="*/ 626724 w 3878735"/>
              <a:gd name="connsiteY19" fmla="*/ 1078787 h 4582274"/>
              <a:gd name="connsiteX20" fmla="*/ 606176 w 3878735"/>
              <a:gd name="connsiteY20" fmla="*/ 1109609 h 4582274"/>
              <a:gd name="connsiteX21" fmla="*/ 575353 w 3878735"/>
              <a:gd name="connsiteY21" fmla="*/ 1160980 h 4582274"/>
              <a:gd name="connsiteX22" fmla="*/ 565079 w 3878735"/>
              <a:gd name="connsiteY22" fmla="*/ 1191802 h 4582274"/>
              <a:gd name="connsiteX23" fmla="*/ 544531 w 3878735"/>
              <a:gd name="connsiteY23" fmla="*/ 1222625 h 4582274"/>
              <a:gd name="connsiteX24" fmla="*/ 503434 w 3878735"/>
              <a:gd name="connsiteY24" fmla="*/ 1366463 h 4582274"/>
              <a:gd name="connsiteX25" fmla="*/ 482886 w 3878735"/>
              <a:gd name="connsiteY25" fmla="*/ 1582220 h 4582274"/>
              <a:gd name="connsiteX26" fmla="*/ 410967 w 3878735"/>
              <a:gd name="connsiteY26" fmla="*/ 1756881 h 4582274"/>
              <a:gd name="connsiteX27" fmla="*/ 359596 w 3878735"/>
              <a:gd name="connsiteY27" fmla="*/ 1849348 h 4582274"/>
              <a:gd name="connsiteX28" fmla="*/ 308225 w 3878735"/>
              <a:gd name="connsiteY28" fmla="*/ 1962364 h 4582274"/>
              <a:gd name="connsiteX29" fmla="*/ 205484 w 3878735"/>
              <a:gd name="connsiteY29" fmla="*/ 2147299 h 4582274"/>
              <a:gd name="connsiteX30" fmla="*/ 133564 w 3878735"/>
              <a:gd name="connsiteY30" fmla="*/ 2270589 h 4582274"/>
              <a:gd name="connsiteX31" fmla="*/ 82194 w 3878735"/>
              <a:gd name="connsiteY31" fmla="*/ 2414427 h 4582274"/>
              <a:gd name="connsiteX32" fmla="*/ 51371 w 3878735"/>
              <a:gd name="connsiteY32" fmla="*/ 2476072 h 4582274"/>
              <a:gd name="connsiteX33" fmla="*/ 20549 w 3878735"/>
              <a:gd name="connsiteY33" fmla="*/ 2619910 h 4582274"/>
              <a:gd name="connsiteX34" fmla="*/ 0 w 3878735"/>
              <a:gd name="connsiteY34" fmla="*/ 2681555 h 4582274"/>
              <a:gd name="connsiteX35" fmla="*/ 20549 w 3878735"/>
              <a:gd name="connsiteY35" fmla="*/ 2917861 h 4582274"/>
              <a:gd name="connsiteX36" fmla="*/ 30823 w 3878735"/>
              <a:gd name="connsiteY36" fmla="*/ 3082247 h 4582274"/>
              <a:gd name="connsiteX37" fmla="*/ 41097 w 3878735"/>
              <a:gd name="connsiteY37" fmla="*/ 3123344 h 4582274"/>
              <a:gd name="connsiteX38" fmla="*/ 71919 w 3878735"/>
              <a:gd name="connsiteY38" fmla="*/ 3205537 h 4582274"/>
              <a:gd name="connsiteX39" fmla="*/ 92468 w 3878735"/>
              <a:gd name="connsiteY39" fmla="*/ 3236360 h 4582274"/>
              <a:gd name="connsiteX40" fmla="*/ 154113 w 3878735"/>
              <a:gd name="connsiteY40" fmla="*/ 3339101 h 4582274"/>
              <a:gd name="connsiteX41" fmla="*/ 205484 w 3878735"/>
              <a:gd name="connsiteY41" fmla="*/ 3390472 h 4582274"/>
              <a:gd name="connsiteX42" fmla="*/ 297951 w 3878735"/>
              <a:gd name="connsiteY42" fmla="*/ 3513762 h 4582274"/>
              <a:gd name="connsiteX43" fmla="*/ 318499 w 3878735"/>
              <a:gd name="connsiteY43" fmla="*/ 3729519 h 4582274"/>
              <a:gd name="connsiteX44" fmla="*/ 328773 w 3878735"/>
              <a:gd name="connsiteY44" fmla="*/ 3945276 h 4582274"/>
              <a:gd name="connsiteX45" fmla="*/ 339048 w 3878735"/>
              <a:gd name="connsiteY45" fmla="*/ 3976099 h 4582274"/>
              <a:gd name="connsiteX46" fmla="*/ 369870 w 3878735"/>
              <a:gd name="connsiteY46" fmla="*/ 4078840 h 4582274"/>
              <a:gd name="connsiteX47" fmla="*/ 421241 w 3878735"/>
              <a:gd name="connsiteY47" fmla="*/ 4253501 h 4582274"/>
              <a:gd name="connsiteX48" fmla="*/ 482886 w 3878735"/>
              <a:gd name="connsiteY48" fmla="*/ 4387065 h 4582274"/>
              <a:gd name="connsiteX49" fmla="*/ 503434 w 3878735"/>
              <a:gd name="connsiteY49" fmla="*/ 4438436 h 4582274"/>
              <a:gd name="connsiteX50" fmla="*/ 544531 w 3878735"/>
              <a:gd name="connsiteY50" fmla="*/ 4469258 h 4582274"/>
              <a:gd name="connsiteX51" fmla="*/ 678095 w 3878735"/>
              <a:gd name="connsiteY51" fmla="*/ 4510355 h 4582274"/>
              <a:gd name="connsiteX52" fmla="*/ 729466 w 3878735"/>
              <a:gd name="connsiteY52" fmla="*/ 4500081 h 4582274"/>
              <a:gd name="connsiteX53" fmla="*/ 821933 w 3878735"/>
              <a:gd name="connsiteY53" fmla="*/ 4438436 h 4582274"/>
              <a:gd name="connsiteX54" fmla="*/ 852755 w 3878735"/>
              <a:gd name="connsiteY54" fmla="*/ 4387065 h 4582274"/>
              <a:gd name="connsiteX55" fmla="*/ 873304 w 3878735"/>
              <a:gd name="connsiteY55" fmla="*/ 4335694 h 4582274"/>
              <a:gd name="connsiteX56" fmla="*/ 924675 w 3878735"/>
              <a:gd name="connsiteY56" fmla="*/ 4232953 h 4582274"/>
              <a:gd name="connsiteX57" fmla="*/ 965771 w 3878735"/>
              <a:gd name="connsiteY57" fmla="*/ 4161034 h 4582274"/>
              <a:gd name="connsiteX58" fmla="*/ 1027416 w 3878735"/>
              <a:gd name="connsiteY58" fmla="*/ 4027470 h 4582274"/>
              <a:gd name="connsiteX59" fmla="*/ 1089061 w 3878735"/>
              <a:gd name="connsiteY59" fmla="*/ 3904180 h 4582274"/>
              <a:gd name="connsiteX60" fmla="*/ 1130158 w 3878735"/>
              <a:gd name="connsiteY60" fmla="*/ 3842535 h 4582274"/>
              <a:gd name="connsiteX61" fmla="*/ 1304818 w 3878735"/>
              <a:gd name="connsiteY61" fmla="*/ 3750067 h 4582274"/>
              <a:gd name="connsiteX62" fmla="*/ 1500027 w 3878735"/>
              <a:gd name="connsiteY62" fmla="*/ 3729519 h 4582274"/>
              <a:gd name="connsiteX63" fmla="*/ 1941816 w 3878735"/>
              <a:gd name="connsiteY63" fmla="*/ 3750067 h 4582274"/>
              <a:gd name="connsiteX64" fmla="*/ 2157573 w 3878735"/>
              <a:gd name="connsiteY64" fmla="*/ 3791164 h 4582274"/>
              <a:gd name="connsiteX65" fmla="*/ 2178122 w 3878735"/>
              <a:gd name="connsiteY65" fmla="*/ 3811712 h 4582274"/>
              <a:gd name="connsiteX66" fmla="*/ 2219218 w 3878735"/>
              <a:gd name="connsiteY66" fmla="*/ 3842535 h 4582274"/>
              <a:gd name="connsiteX67" fmla="*/ 2250041 w 3878735"/>
              <a:gd name="connsiteY67" fmla="*/ 3893906 h 4582274"/>
              <a:gd name="connsiteX68" fmla="*/ 2291137 w 3878735"/>
              <a:gd name="connsiteY68" fmla="*/ 3976099 h 4582274"/>
              <a:gd name="connsiteX69" fmla="*/ 2311686 w 3878735"/>
              <a:gd name="connsiteY69" fmla="*/ 4017196 h 4582274"/>
              <a:gd name="connsiteX70" fmla="*/ 2321960 w 3878735"/>
              <a:gd name="connsiteY70" fmla="*/ 4078840 h 4582274"/>
              <a:gd name="connsiteX71" fmla="*/ 2332234 w 3878735"/>
              <a:gd name="connsiteY71" fmla="*/ 4356243 h 4582274"/>
              <a:gd name="connsiteX72" fmla="*/ 2486346 w 3878735"/>
              <a:gd name="connsiteY72" fmla="*/ 4520629 h 4582274"/>
              <a:gd name="connsiteX73" fmla="*/ 2599362 w 3878735"/>
              <a:gd name="connsiteY73" fmla="*/ 4561726 h 4582274"/>
              <a:gd name="connsiteX74" fmla="*/ 2753475 w 3878735"/>
              <a:gd name="connsiteY74" fmla="*/ 4582274 h 4582274"/>
              <a:gd name="connsiteX75" fmla="*/ 3246634 w 3878735"/>
              <a:gd name="connsiteY75" fmla="*/ 4572000 h 4582274"/>
              <a:gd name="connsiteX76" fmla="*/ 3277457 w 3878735"/>
              <a:gd name="connsiteY76" fmla="*/ 4561726 h 4582274"/>
              <a:gd name="connsiteX77" fmla="*/ 3400746 w 3878735"/>
              <a:gd name="connsiteY77" fmla="*/ 4458984 h 4582274"/>
              <a:gd name="connsiteX78" fmla="*/ 3513762 w 3878735"/>
              <a:gd name="connsiteY78" fmla="*/ 4376791 h 4582274"/>
              <a:gd name="connsiteX79" fmla="*/ 3565133 w 3878735"/>
              <a:gd name="connsiteY79" fmla="*/ 4345969 h 4582274"/>
              <a:gd name="connsiteX80" fmla="*/ 3606230 w 3878735"/>
              <a:gd name="connsiteY80" fmla="*/ 4325420 h 4582274"/>
              <a:gd name="connsiteX81" fmla="*/ 3647326 w 3878735"/>
              <a:gd name="connsiteY81" fmla="*/ 4232953 h 4582274"/>
              <a:gd name="connsiteX82" fmla="*/ 3616504 w 3878735"/>
              <a:gd name="connsiteY82" fmla="*/ 3986373 h 4582274"/>
              <a:gd name="connsiteX83" fmla="*/ 3606230 w 3878735"/>
              <a:gd name="connsiteY83" fmla="*/ 3914454 h 4582274"/>
              <a:gd name="connsiteX84" fmla="*/ 3585681 w 3878735"/>
              <a:gd name="connsiteY84" fmla="*/ 3852809 h 4582274"/>
              <a:gd name="connsiteX85" fmla="*/ 3575407 w 3878735"/>
              <a:gd name="connsiteY85" fmla="*/ 3739793 h 4582274"/>
              <a:gd name="connsiteX86" fmla="*/ 3565133 w 3878735"/>
              <a:gd name="connsiteY86" fmla="*/ 3698697 h 4582274"/>
              <a:gd name="connsiteX87" fmla="*/ 3554859 w 3878735"/>
              <a:gd name="connsiteY87" fmla="*/ 3493213 h 4582274"/>
              <a:gd name="connsiteX88" fmla="*/ 3493214 w 3878735"/>
              <a:gd name="connsiteY88" fmla="*/ 3174715 h 4582274"/>
              <a:gd name="connsiteX89" fmla="*/ 3472666 w 3878735"/>
              <a:gd name="connsiteY89" fmla="*/ 3082247 h 4582274"/>
              <a:gd name="connsiteX90" fmla="*/ 3452117 w 3878735"/>
              <a:gd name="connsiteY90" fmla="*/ 2938409 h 4582274"/>
              <a:gd name="connsiteX91" fmla="*/ 3400746 w 3878735"/>
              <a:gd name="connsiteY91" fmla="*/ 2763748 h 4582274"/>
              <a:gd name="connsiteX92" fmla="*/ 3380198 w 3878735"/>
              <a:gd name="connsiteY92" fmla="*/ 2681555 h 4582274"/>
              <a:gd name="connsiteX93" fmla="*/ 3349376 w 3878735"/>
              <a:gd name="connsiteY93" fmla="*/ 2609636 h 4582274"/>
              <a:gd name="connsiteX94" fmla="*/ 3339102 w 3878735"/>
              <a:gd name="connsiteY94" fmla="*/ 2568539 h 4582274"/>
              <a:gd name="connsiteX95" fmla="*/ 3308279 w 3878735"/>
              <a:gd name="connsiteY95" fmla="*/ 2496620 h 4582274"/>
              <a:gd name="connsiteX96" fmla="*/ 3277457 w 3878735"/>
              <a:gd name="connsiteY96" fmla="*/ 2373330 h 4582274"/>
              <a:gd name="connsiteX97" fmla="*/ 3328827 w 3878735"/>
              <a:gd name="connsiteY97" fmla="*/ 1797978 h 4582274"/>
              <a:gd name="connsiteX98" fmla="*/ 3411021 w 3878735"/>
              <a:gd name="connsiteY98" fmla="*/ 1623317 h 4582274"/>
              <a:gd name="connsiteX99" fmla="*/ 3482940 w 3878735"/>
              <a:gd name="connsiteY99" fmla="*/ 1438382 h 4582274"/>
              <a:gd name="connsiteX100" fmla="*/ 3554859 w 3878735"/>
              <a:gd name="connsiteY100" fmla="*/ 1232899 h 4582274"/>
              <a:gd name="connsiteX101" fmla="*/ 3688423 w 3878735"/>
              <a:gd name="connsiteY101" fmla="*/ 945222 h 4582274"/>
              <a:gd name="connsiteX102" fmla="*/ 3811713 w 3878735"/>
              <a:gd name="connsiteY102" fmla="*/ 688369 h 4582274"/>
              <a:gd name="connsiteX103" fmla="*/ 3842535 w 3878735"/>
              <a:gd name="connsiteY103" fmla="*/ 606175 h 4582274"/>
              <a:gd name="connsiteX104" fmla="*/ 3873358 w 3878735"/>
              <a:gd name="connsiteY104" fmla="*/ 421240 h 4582274"/>
              <a:gd name="connsiteX105" fmla="*/ 3811713 w 3878735"/>
              <a:gd name="connsiteY105" fmla="*/ 236306 h 4582274"/>
              <a:gd name="connsiteX106" fmla="*/ 3708971 w 3878735"/>
              <a:gd name="connsiteY106" fmla="*/ 123290 h 4582274"/>
              <a:gd name="connsiteX107" fmla="*/ 3626778 w 3878735"/>
              <a:gd name="connsiteY107" fmla="*/ 92467 h 4582274"/>
              <a:gd name="connsiteX108" fmla="*/ 3534311 w 3878735"/>
              <a:gd name="connsiteY108" fmla="*/ 71919 h 4582274"/>
              <a:gd name="connsiteX109" fmla="*/ 3421295 w 3878735"/>
              <a:gd name="connsiteY109" fmla="*/ 30822 h 4582274"/>
              <a:gd name="connsiteX110" fmla="*/ 3318553 w 3878735"/>
              <a:gd name="connsiteY110" fmla="*/ 20548 h 4582274"/>
              <a:gd name="connsiteX111" fmla="*/ 3184989 w 3878735"/>
              <a:gd name="connsiteY111" fmla="*/ 0 h 4582274"/>
              <a:gd name="connsiteX112" fmla="*/ 2958958 w 3878735"/>
              <a:gd name="connsiteY112" fmla="*/ 20548 h 4582274"/>
              <a:gd name="connsiteX113" fmla="*/ 2928135 w 3878735"/>
              <a:gd name="connsiteY113" fmla="*/ 30822 h 4582274"/>
              <a:gd name="connsiteX114" fmla="*/ 2907587 w 3878735"/>
              <a:gd name="connsiteY114" fmla="*/ 51371 h 45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878735" h="4582274">
                <a:moveTo>
                  <a:pt x="2907587" y="51371"/>
                </a:moveTo>
                <a:lnTo>
                  <a:pt x="2907587" y="51371"/>
                </a:lnTo>
                <a:cubicBezTo>
                  <a:pt x="2595163" y="108174"/>
                  <a:pt x="2984604" y="33033"/>
                  <a:pt x="2691830" y="102742"/>
                </a:cubicBezTo>
                <a:cubicBezTo>
                  <a:pt x="2654582" y="111611"/>
                  <a:pt x="2616062" y="114421"/>
                  <a:pt x="2578814" y="123290"/>
                </a:cubicBezTo>
                <a:cubicBezTo>
                  <a:pt x="2544031" y="131571"/>
                  <a:pt x="2511196" y="147422"/>
                  <a:pt x="2476072" y="154112"/>
                </a:cubicBezTo>
                <a:cubicBezTo>
                  <a:pt x="2438913" y="161190"/>
                  <a:pt x="2400729" y="160962"/>
                  <a:pt x="2363057" y="164387"/>
                </a:cubicBezTo>
                <a:cubicBezTo>
                  <a:pt x="2228602" y="209204"/>
                  <a:pt x="2192443" y="224745"/>
                  <a:pt x="2054832" y="256854"/>
                </a:cubicBezTo>
                <a:cubicBezTo>
                  <a:pt x="1913904" y="289737"/>
                  <a:pt x="1907293" y="280021"/>
                  <a:pt x="1777430" y="318499"/>
                </a:cubicBezTo>
                <a:cubicBezTo>
                  <a:pt x="1725511" y="333882"/>
                  <a:pt x="1675140" y="354166"/>
                  <a:pt x="1623317" y="369870"/>
                </a:cubicBezTo>
                <a:cubicBezTo>
                  <a:pt x="1562087" y="388424"/>
                  <a:pt x="1498886" y="400442"/>
                  <a:pt x="1438382" y="421240"/>
                </a:cubicBezTo>
                <a:cubicBezTo>
                  <a:pt x="1371483" y="444236"/>
                  <a:pt x="1236231" y="509542"/>
                  <a:pt x="1171254" y="544530"/>
                </a:cubicBezTo>
                <a:cubicBezTo>
                  <a:pt x="1122633" y="570711"/>
                  <a:pt x="1069839" y="591372"/>
                  <a:pt x="1027416" y="626724"/>
                </a:cubicBezTo>
                <a:cubicBezTo>
                  <a:pt x="1006868" y="643847"/>
                  <a:pt x="987763" y="662869"/>
                  <a:pt x="965771" y="678094"/>
                </a:cubicBezTo>
                <a:cubicBezTo>
                  <a:pt x="943069" y="693810"/>
                  <a:pt x="916553" y="703474"/>
                  <a:pt x="893852" y="719191"/>
                </a:cubicBezTo>
                <a:cubicBezTo>
                  <a:pt x="871860" y="734416"/>
                  <a:pt x="853094" y="753853"/>
                  <a:pt x="832207" y="770562"/>
                </a:cubicBezTo>
                <a:cubicBezTo>
                  <a:pt x="818836" y="781259"/>
                  <a:pt x="803219" y="789276"/>
                  <a:pt x="791111" y="801384"/>
                </a:cubicBezTo>
                <a:cubicBezTo>
                  <a:pt x="762715" y="829780"/>
                  <a:pt x="752295" y="861239"/>
                  <a:pt x="729466" y="893852"/>
                </a:cubicBezTo>
                <a:cubicBezTo>
                  <a:pt x="716891" y="911817"/>
                  <a:pt x="699651" y="926418"/>
                  <a:pt x="688369" y="945222"/>
                </a:cubicBezTo>
                <a:cubicBezTo>
                  <a:pt x="668669" y="978055"/>
                  <a:pt x="649106" y="1011639"/>
                  <a:pt x="636998" y="1047964"/>
                </a:cubicBezTo>
                <a:cubicBezTo>
                  <a:pt x="633573" y="1058238"/>
                  <a:pt x="631567" y="1069100"/>
                  <a:pt x="626724" y="1078787"/>
                </a:cubicBezTo>
                <a:cubicBezTo>
                  <a:pt x="621202" y="1089831"/>
                  <a:pt x="612720" y="1099138"/>
                  <a:pt x="606176" y="1109609"/>
                </a:cubicBezTo>
                <a:cubicBezTo>
                  <a:pt x="595592" y="1126543"/>
                  <a:pt x="584284" y="1143119"/>
                  <a:pt x="575353" y="1160980"/>
                </a:cubicBezTo>
                <a:cubicBezTo>
                  <a:pt x="570510" y="1170666"/>
                  <a:pt x="569922" y="1182116"/>
                  <a:pt x="565079" y="1191802"/>
                </a:cubicBezTo>
                <a:cubicBezTo>
                  <a:pt x="559557" y="1202847"/>
                  <a:pt x="549546" y="1211341"/>
                  <a:pt x="544531" y="1222625"/>
                </a:cubicBezTo>
                <a:cubicBezTo>
                  <a:pt x="527683" y="1260532"/>
                  <a:pt x="512765" y="1329139"/>
                  <a:pt x="503434" y="1366463"/>
                </a:cubicBezTo>
                <a:cubicBezTo>
                  <a:pt x="501842" y="1390343"/>
                  <a:pt x="497550" y="1530895"/>
                  <a:pt x="482886" y="1582220"/>
                </a:cubicBezTo>
                <a:cubicBezTo>
                  <a:pt x="471586" y="1621770"/>
                  <a:pt x="427790" y="1723235"/>
                  <a:pt x="410967" y="1756881"/>
                </a:cubicBezTo>
                <a:cubicBezTo>
                  <a:pt x="395199" y="1788418"/>
                  <a:pt x="375365" y="1817811"/>
                  <a:pt x="359596" y="1849348"/>
                </a:cubicBezTo>
                <a:cubicBezTo>
                  <a:pt x="341090" y="1886360"/>
                  <a:pt x="327236" y="1925609"/>
                  <a:pt x="308225" y="1962364"/>
                </a:cubicBezTo>
                <a:cubicBezTo>
                  <a:pt x="275827" y="2025000"/>
                  <a:pt x="237022" y="2084225"/>
                  <a:pt x="205484" y="2147299"/>
                </a:cubicBezTo>
                <a:cubicBezTo>
                  <a:pt x="163616" y="2231033"/>
                  <a:pt x="187405" y="2189829"/>
                  <a:pt x="133564" y="2270589"/>
                </a:cubicBezTo>
                <a:cubicBezTo>
                  <a:pt x="117986" y="2317323"/>
                  <a:pt x="101407" y="2369597"/>
                  <a:pt x="82194" y="2414427"/>
                </a:cubicBezTo>
                <a:cubicBezTo>
                  <a:pt x="73144" y="2435543"/>
                  <a:pt x="59618" y="2454630"/>
                  <a:pt x="51371" y="2476072"/>
                </a:cubicBezTo>
                <a:cubicBezTo>
                  <a:pt x="16435" y="2566906"/>
                  <a:pt x="41862" y="2527554"/>
                  <a:pt x="20549" y="2619910"/>
                </a:cubicBezTo>
                <a:cubicBezTo>
                  <a:pt x="15678" y="2641015"/>
                  <a:pt x="6850" y="2661007"/>
                  <a:pt x="0" y="2681555"/>
                </a:cubicBezTo>
                <a:cubicBezTo>
                  <a:pt x="6850" y="2760324"/>
                  <a:pt x="14485" y="2839028"/>
                  <a:pt x="20549" y="2917861"/>
                </a:cubicBezTo>
                <a:cubicBezTo>
                  <a:pt x="24760" y="2972602"/>
                  <a:pt x="25360" y="3027617"/>
                  <a:pt x="30823" y="3082247"/>
                </a:cubicBezTo>
                <a:cubicBezTo>
                  <a:pt x="32228" y="3096298"/>
                  <a:pt x="37218" y="3109767"/>
                  <a:pt x="41097" y="3123344"/>
                </a:cubicBezTo>
                <a:cubicBezTo>
                  <a:pt x="47024" y="3144090"/>
                  <a:pt x="64683" y="3191065"/>
                  <a:pt x="71919" y="3205537"/>
                </a:cubicBezTo>
                <a:cubicBezTo>
                  <a:pt x="77441" y="3216582"/>
                  <a:pt x="85996" y="3225844"/>
                  <a:pt x="92468" y="3236360"/>
                </a:cubicBezTo>
                <a:cubicBezTo>
                  <a:pt x="113400" y="3270374"/>
                  <a:pt x="125872" y="3310860"/>
                  <a:pt x="154113" y="3339101"/>
                </a:cubicBezTo>
                <a:cubicBezTo>
                  <a:pt x="171237" y="3356225"/>
                  <a:pt x="190616" y="3371357"/>
                  <a:pt x="205484" y="3390472"/>
                </a:cubicBezTo>
                <a:cubicBezTo>
                  <a:pt x="284984" y="3492686"/>
                  <a:pt x="255744" y="3450449"/>
                  <a:pt x="297951" y="3513762"/>
                </a:cubicBezTo>
                <a:cubicBezTo>
                  <a:pt x="306981" y="3595037"/>
                  <a:pt x="313359" y="3644711"/>
                  <a:pt x="318499" y="3729519"/>
                </a:cubicBezTo>
                <a:cubicBezTo>
                  <a:pt x="322855" y="3801388"/>
                  <a:pt x="322793" y="3873524"/>
                  <a:pt x="328773" y="3945276"/>
                </a:cubicBezTo>
                <a:cubicBezTo>
                  <a:pt x="329672" y="3956069"/>
                  <a:pt x="335863" y="3965748"/>
                  <a:pt x="339048" y="3976099"/>
                </a:cubicBezTo>
                <a:cubicBezTo>
                  <a:pt x="349563" y="4010273"/>
                  <a:pt x="360301" y="4044389"/>
                  <a:pt x="369870" y="4078840"/>
                </a:cubicBezTo>
                <a:cubicBezTo>
                  <a:pt x="417253" y="4249423"/>
                  <a:pt x="359680" y="4068818"/>
                  <a:pt x="421241" y="4253501"/>
                </a:cubicBezTo>
                <a:cubicBezTo>
                  <a:pt x="494609" y="4473606"/>
                  <a:pt x="412999" y="4261269"/>
                  <a:pt x="482886" y="4387065"/>
                </a:cubicBezTo>
                <a:cubicBezTo>
                  <a:pt x="491843" y="4403187"/>
                  <a:pt x="492368" y="4423682"/>
                  <a:pt x="503434" y="4438436"/>
                </a:cubicBezTo>
                <a:cubicBezTo>
                  <a:pt x="513708" y="4452135"/>
                  <a:pt x="529848" y="4460448"/>
                  <a:pt x="544531" y="4469258"/>
                </a:cubicBezTo>
                <a:cubicBezTo>
                  <a:pt x="609615" y="4508308"/>
                  <a:pt x="602640" y="4499576"/>
                  <a:pt x="678095" y="4510355"/>
                </a:cubicBezTo>
                <a:cubicBezTo>
                  <a:pt x="695219" y="4506930"/>
                  <a:pt x="713252" y="4506567"/>
                  <a:pt x="729466" y="4500081"/>
                </a:cubicBezTo>
                <a:cubicBezTo>
                  <a:pt x="757769" y="4488759"/>
                  <a:pt x="797231" y="4456962"/>
                  <a:pt x="821933" y="4438436"/>
                </a:cubicBezTo>
                <a:cubicBezTo>
                  <a:pt x="832207" y="4421312"/>
                  <a:pt x="843824" y="4404926"/>
                  <a:pt x="852755" y="4387065"/>
                </a:cubicBezTo>
                <a:cubicBezTo>
                  <a:pt x="861003" y="4370569"/>
                  <a:pt x="865505" y="4352407"/>
                  <a:pt x="873304" y="4335694"/>
                </a:cubicBezTo>
                <a:cubicBezTo>
                  <a:pt x="889496" y="4300997"/>
                  <a:pt x="907551" y="4267200"/>
                  <a:pt x="924675" y="4232953"/>
                </a:cubicBezTo>
                <a:cubicBezTo>
                  <a:pt x="950748" y="4180808"/>
                  <a:pt x="936725" y="4204603"/>
                  <a:pt x="965771" y="4161034"/>
                </a:cubicBezTo>
                <a:cubicBezTo>
                  <a:pt x="1005216" y="4042696"/>
                  <a:pt x="962613" y="4157074"/>
                  <a:pt x="1027416" y="4027470"/>
                </a:cubicBezTo>
                <a:cubicBezTo>
                  <a:pt x="1083353" y="3915598"/>
                  <a:pt x="1031615" y="3994453"/>
                  <a:pt x="1089061" y="3904180"/>
                </a:cubicBezTo>
                <a:cubicBezTo>
                  <a:pt x="1102320" y="3883345"/>
                  <a:pt x="1112695" y="3859998"/>
                  <a:pt x="1130158" y="3842535"/>
                </a:cubicBezTo>
                <a:cubicBezTo>
                  <a:pt x="1170071" y="3802622"/>
                  <a:pt x="1252375" y="3760917"/>
                  <a:pt x="1304818" y="3750067"/>
                </a:cubicBezTo>
                <a:cubicBezTo>
                  <a:pt x="1368890" y="3736811"/>
                  <a:pt x="1434957" y="3736368"/>
                  <a:pt x="1500027" y="3729519"/>
                </a:cubicBezTo>
                <a:cubicBezTo>
                  <a:pt x="1647290" y="3736368"/>
                  <a:pt x="1794768" y="3739564"/>
                  <a:pt x="1941816" y="3750067"/>
                </a:cubicBezTo>
                <a:cubicBezTo>
                  <a:pt x="2028759" y="3756277"/>
                  <a:pt x="2078408" y="3771373"/>
                  <a:pt x="2157573" y="3791164"/>
                </a:cubicBezTo>
                <a:cubicBezTo>
                  <a:pt x="2164423" y="3798013"/>
                  <a:pt x="2170681" y="3805511"/>
                  <a:pt x="2178122" y="3811712"/>
                </a:cubicBezTo>
                <a:cubicBezTo>
                  <a:pt x="2191277" y="3822674"/>
                  <a:pt x="2207942" y="3829648"/>
                  <a:pt x="2219218" y="3842535"/>
                </a:cubicBezTo>
                <a:cubicBezTo>
                  <a:pt x="2232368" y="3857564"/>
                  <a:pt x="2240573" y="3876323"/>
                  <a:pt x="2250041" y="3893906"/>
                </a:cubicBezTo>
                <a:cubicBezTo>
                  <a:pt x="2264563" y="3920876"/>
                  <a:pt x="2277438" y="3948701"/>
                  <a:pt x="2291137" y="3976099"/>
                </a:cubicBezTo>
                <a:lnTo>
                  <a:pt x="2311686" y="4017196"/>
                </a:lnTo>
                <a:cubicBezTo>
                  <a:pt x="2315111" y="4037744"/>
                  <a:pt x="2320700" y="4058047"/>
                  <a:pt x="2321960" y="4078840"/>
                </a:cubicBezTo>
                <a:cubicBezTo>
                  <a:pt x="2327558" y="4171202"/>
                  <a:pt x="2311428" y="4266082"/>
                  <a:pt x="2332234" y="4356243"/>
                </a:cubicBezTo>
                <a:cubicBezTo>
                  <a:pt x="2351995" y="4441875"/>
                  <a:pt x="2415005" y="4488922"/>
                  <a:pt x="2486346" y="4520629"/>
                </a:cubicBezTo>
                <a:cubicBezTo>
                  <a:pt x="2522977" y="4536909"/>
                  <a:pt x="2560905" y="4550415"/>
                  <a:pt x="2599362" y="4561726"/>
                </a:cubicBezTo>
                <a:cubicBezTo>
                  <a:pt x="2627361" y="4569961"/>
                  <a:pt x="2735931" y="4580325"/>
                  <a:pt x="2753475" y="4582274"/>
                </a:cubicBezTo>
                <a:lnTo>
                  <a:pt x="3246634" y="4572000"/>
                </a:lnTo>
                <a:cubicBezTo>
                  <a:pt x="3257456" y="4571576"/>
                  <a:pt x="3268446" y="4567733"/>
                  <a:pt x="3277457" y="4561726"/>
                </a:cubicBezTo>
                <a:cubicBezTo>
                  <a:pt x="3420200" y="4466565"/>
                  <a:pt x="3327873" y="4522748"/>
                  <a:pt x="3400746" y="4458984"/>
                </a:cubicBezTo>
                <a:cubicBezTo>
                  <a:pt x="3440181" y="4424479"/>
                  <a:pt x="3469032" y="4405255"/>
                  <a:pt x="3513762" y="4376791"/>
                </a:cubicBezTo>
                <a:cubicBezTo>
                  <a:pt x="3530609" y="4366070"/>
                  <a:pt x="3547677" y="4355667"/>
                  <a:pt x="3565133" y="4345969"/>
                </a:cubicBezTo>
                <a:cubicBezTo>
                  <a:pt x="3578522" y="4338531"/>
                  <a:pt x="3592531" y="4332270"/>
                  <a:pt x="3606230" y="4325420"/>
                </a:cubicBezTo>
                <a:cubicBezTo>
                  <a:pt x="3613712" y="4310456"/>
                  <a:pt x="3646756" y="4247213"/>
                  <a:pt x="3647326" y="4232953"/>
                </a:cubicBezTo>
                <a:cubicBezTo>
                  <a:pt x="3654685" y="4048970"/>
                  <a:pt x="3663612" y="4080592"/>
                  <a:pt x="3616504" y="3986373"/>
                </a:cubicBezTo>
                <a:cubicBezTo>
                  <a:pt x="3613079" y="3962400"/>
                  <a:pt x="3611675" y="3938050"/>
                  <a:pt x="3606230" y="3914454"/>
                </a:cubicBezTo>
                <a:cubicBezTo>
                  <a:pt x="3601359" y="3893349"/>
                  <a:pt x="3589445" y="3874139"/>
                  <a:pt x="3585681" y="3852809"/>
                </a:cubicBezTo>
                <a:cubicBezTo>
                  <a:pt x="3579107" y="3815557"/>
                  <a:pt x="3580406" y="3777289"/>
                  <a:pt x="3575407" y="3739793"/>
                </a:cubicBezTo>
                <a:cubicBezTo>
                  <a:pt x="3573541" y="3725797"/>
                  <a:pt x="3568558" y="3712396"/>
                  <a:pt x="3565133" y="3698697"/>
                </a:cubicBezTo>
                <a:cubicBezTo>
                  <a:pt x="3561708" y="3630202"/>
                  <a:pt x="3564185" y="3561156"/>
                  <a:pt x="3554859" y="3493213"/>
                </a:cubicBezTo>
                <a:cubicBezTo>
                  <a:pt x="3540155" y="3386081"/>
                  <a:pt x="3516672" y="3280276"/>
                  <a:pt x="3493214" y="3174715"/>
                </a:cubicBezTo>
                <a:cubicBezTo>
                  <a:pt x="3486365" y="3143892"/>
                  <a:pt x="3478076" y="3113355"/>
                  <a:pt x="3472666" y="3082247"/>
                </a:cubicBezTo>
                <a:cubicBezTo>
                  <a:pt x="3464367" y="3034530"/>
                  <a:pt x="3462785" y="2985652"/>
                  <a:pt x="3452117" y="2938409"/>
                </a:cubicBezTo>
                <a:cubicBezTo>
                  <a:pt x="3438750" y="2879213"/>
                  <a:pt x="3415464" y="2822622"/>
                  <a:pt x="3400746" y="2763748"/>
                </a:cubicBezTo>
                <a:cubicBezTo>
                  <a:pt x="3393897" y="2736350"/>
                  <a:pt x="3389128" y="2708347"/>
                  <a:pt x="3380198" y="2681555"/>
                </a:cubicBezTo>
                <a:cubicBezTo>
                  <a:pt x="3371950" y="2656812"/>
                  <a:pt x="3358289" y="2634148"/>
                  <a:pt x="3349376" y="2609636"/>
                </a:cubicBezTo>
                <a:cubicBezTo>
                  <a:pt x="3344550" y="2596366"/>
                  <a:pt x="3343928" y="2581809"/>
                  <a:pt x="3339102" y="2568539"/>
                </a:cubicBezTo>
                <a:cubicBezTo>
                  <a:pt x="3330189" y="2544027"/>
                  <a:pt x="3316133" y="2521491"/>
                  <a:pt x="3308279" y="2496620"/>
                </a:cubicBezTo>
                <a:cubicBezTo>
                  <a:pt x="3295523" y="2456225"/>
                  <a:pt x="3287731" y="2414427"/>
                  <a:pt x="3277457" y="2373330"/>
                </a:cubicBezTo>
                <a:cubicBezTo>
                  <a:pt x="3262869" y="2125355"/>
                  <a:pt x="3249919" y="2113609"/>
                  <a:pt x="3328827" y="1797978"/>
                </a:cubicBezTo>
                <a:cubicBezTo>
                  <a:pt x="3344433" y="1735554"/>
                  <a:pt x="3385674" y="1682459"/>
                  <a:pt x="3411021" y="1623317"/>
                </a:cubicBezTo>
                <a:cubicBezTo>
                  <a:pt x="3437076" y="1562523"/>
                  <a:pt x="3460074" y="1500446"/>
                  <a:pt x="3482940" y="1438382"/>
                </a:cubicBezTo>
                <a:cubicBezTo>
                  <a:pt x="3508027" y="1370288"/>
                  <a:pt x="3526948" y="1299885"/>
                  <a:pt x="3554859" y="1232899"/>
                </a:cubicBezTo>
                <a:cubicBezTo>
                  <a:pt x="3595522" y="1135308"/>
                  <a:pt x="3642885" y="1040636"/>
                  <a:pt x="3688423" y="945222"/>
                </a:cubicBezTo>
                <a:cubicBezTo>
                  <a:pt x="3749283" y="817706"/>
                  <a:pt x="3765785" y="799910"/>
                  <a:pt x="3811713" y="688369"/>
                </a:cubicBezTo>
                <a:cubicBezTo>
                  <a:pt x="3822854" y="661312"/>
                  <a:pt x="3832261" y="633573"/>
                  <a:pt x="3842535" y="606175"/>
                </a:cubicBezTo>
                <a:cubicBezTo>
                  <a:pt x="3852809" y="544530"/>
                  <a:pt x="3893121" y="480528"/>
                  <a:pt x="3873358" y="421240"/>
                </a:cubicBezTo>
                <a:cubicBezTo>
                  <a:pt x="3852810" y="359595"/>
                  <a:pt x="3843103" y="293200"/>
                  <a:pt x="3811713" y="236306"/>
                </a:cubicBezTo>
                <a:cubicBezTo>
                  <a:pt x="3787118" y="191728"/>
                  <a:pt x="3749159" y="154547"/>
                  <a:pt x="3708971" y="123290"/>
                </a:cubicBezTo>
                <a:cubicBezTo>
                  <a:pt x="3685874" y="105326"/>
                  <a:pt x="3654745" y="101072"/>
                  <a:pt x="3626778" y="92467"/>
                </a:cubicBezTo>
                <a:cubicBezTo>
                  <a:pt x="3520883" y="59884"/>
                  <a:pt x="3625240" y="102228"/>
                  <a:pt x="3534311" y="71919"/>
                </a:cubicBezTo>
                <a:cubicBezTo>
                  <a:pt x="3497545" y="59664"/>
                  <a:pt x="3459664" y="38016"/>
                  <a:pt x="3421295" y="30822"/>
                </a:cubicBezTo>
                <a:cubicBezTo>
                  <a:pt x="3387466" y="24479"/>
                  <a:pt x="3352682" y="25000"/>
                  <a:pt x="3318553" y="20548"/>
                </a:cubicBezTo>
                <a:cubicBezTo>
                  <a:pt x="3273886" y="14722"/>
                  <a:pt x="3229510" y="6849"/>
                  <a:pt x="3184989" y="0"/>
                </a:cubicBezTo>
                <a:cubicBezTo>
                  <a:pt x="3109645" y="6849"/>
                  <a:pt x="3034073" y="11534"/>
                  <a:pt x="2958958" y="20548"/>
                </a:cubicBezTo>
                <a:cubicBezTo>
                  <a:pt x="2948205" y="21838"/>
                  <a:pt x="2938089" y="26556"/>
                  <a:pt x="2928135" y="30822"/>
                </a:cubicBezTo>
                <a:cubicBezTo>
                  <a:pt x="2914058" y="36855"/>
                  <a:pt x="2911012" y="47946"/>
                  <a:pt x="2907587" y="51371"/>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13</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3"/>
            <a:endCxn id="91" idx="0"/>
          </p:cNvCxnSpPr>
          <p:nvPr/>
        </p:nvCxnSpPr>
        <p:spPr>
          <a:xfrm flipH="1">
            <a:off x="5765658" y="3727393"/>
            <a:ext cx="679869" cy="7515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6" name="矩形 5">
            <a:extLst>
              <a:ext uri="{FF2B5EF4-FFF2-40B4-BE49-F238E27FC236}">
                <a16:creationId xmlns:a16="http://schemas.microsoft.com/office/drawing/2014/main" id="{C930DDD1-31BE-876C-7123-168D5C620017}"/>
              </a:ext>
            </a:extLst>
          </p:cNvPr>
          <p:cNvSpPr/>
          <p:nvPr/>
        </p:nvSpPr>
        <p:spPr>
          <a:xfrm>
            <a:off x="349321" y="2111832"/>
            <a:ext cx="3508397"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BAF8CD-1ABF-12F0-A2A5-74337C604A1F}"/>
              </a:ext>
            </a:extLst>
          </p:cNvPr>
          <p:cNvSpPr/>
          <p:nvPr/>
        </p:nvSpPr>
        <p:spPr>
          <a:xfrm>
            <a:off x="974643" y="4010859"/>
            <a:ext cx="2822225" cy="2343843"/>
          </a:xfrm>
          <a:prstGeom prst="rect">
            <a:avLst/>
          </a:prstGeom>
          <a:noFill/>
          <a:ln w="38100">
            <a:solidFill>
              <a:schemeClr val="accent2">
                <a:lumMod val="75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139D463-0859-7430-3DCC-DF4854D8BA2E}"/>
              </a:ext>
            </a:extLst>
          </p:cNvPr>
          <p:cNvSpPr/>
          <p:nvPr/>
        </p:nvSpPr>
        <p:spPr>
          <a:xfrm>
            <a:off x="6162492" y="317686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813DA1-0631-D294-72F4-8F0835E6E785}"/>
              </a:ext>
            </a:extLst>
          </p:cNvPr>
          <p:cNvSpPr/>
          <p:nvPr/>
        </p:nvSpPr>
        <p:spPr>
          <a:xfrm>
            <a:off x="9407187" y="3195283"/>
            <a:ext cx="878717" cy="78090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B0B95F-B4BD-394D-3F0D-AC85F5DA17B4}"/>
              </a:ext>
            </a:extLst>
          </p:cNvPr>
          <p:cNvSpPr/>
          <p:nvPr/>
        </p:nvSpPr>
        <p:spPr>
          <a:xfrm>
            <a:off x="428792" y="2202041"/>
            <a:ext cx="2333298" cy="2164476"/>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E6BBAE-0BDF-3FD5-F7FD-5358840CD6CF}"/>
              </a:ext>
            </a:extLst>
          </p:cNvPr>
          <p:cNvSpPr/>
          <p:nvPr/>
        </p:nvSpPr>
        <p:spPr>
          <a:xfrm>
            <a:off x="2460171" y="2538062"/>
            <a:ext cx="1287019" cy="1452521"/>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194D756-2209-C6F4-16B0-FBA140E5D0DF}"/>
              </a:ext>
            </a:extLst>
          </p:cNvPr>
          <p:cNvSpPr/>
          <p:nvPr/>
        </p:nvSpPr>
        <p:spPr>
          <a:xfrm>
            <a:off x="1060110" y="4106535"/>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52FB738-6D6A-E47B-BFE2-229D6DAEDE6A}"/>
              </a:ext>
            </a:extLst>
          </p:cNvPr>
          <p:cNvSpPr/>
          <p:nvPr/>
        </p:nvSpPr>
        <p:spPr>
          <a:xfrm>
            <a:off x="2428489" y="4095842"/>
            <a:ext cx="1287019" cy="2199752"/>
          </a:xfrm>
          <a:prstGeom prst="rect">
            <a:avLst/>
          </a:prstGeom>
          <a:noFill/>
          <a:ln w="28575">
            <a:solidFill>
              <a:srgbClr val="4472C4">
                <a:alpha val="21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7149B639-E4FD-1F77-94D9-C86809ACDB77}"/>
              </a:ext>
            </a:extLst>
          </p:cNvPr>
          <p:cNvSpPr/>
          <p:nvPr/>
        </p:nvSpPr>
        <p:spPr>
          <a:xfrm>
            <a:off x="5327722" y="4353565"/>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C24E2DF-23AC-0AD3-3A5A-2A4110410C85}"/>
              </a:ext>
            </a:extLst>
          </p:cNvPr>
          <p:cNvSpPr/>
          <p:nvPr/>
        </p:nvSpPr>
        <p:spPr>
          <a:xfrm>
            <a:off x="7629779" y="4441478"/>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FA9D4E6-9B09-8EDE-9528-8ADE9B897229}"/>
              </a:ext>
            </a:extLst>
          </p:cNvPr>
          <p:cNvSpPr/>
          <p:nvPr/>
        </p:nvSpPr>
        <p:spPr>
          <a:xfrm>
            <a:off x="8935325" y="445088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59E8E2A-9158-B9CD-17FF-D44FFCD86CB3}"/>
              </a:ext>
            </a:extLst>
          </p:cNvPr>
          <p:cNvSpPr/>
          <p:nvPr/>
        </p:nvSpPr>
        <p:spPr>
          <a:xfrm>
            <a:off x="10167436" y="4436991"/>
            <a:ext cx="792245" cy="616557"/>
          </a:xfrm>
          <a:prstGeom prst="rect">
            <a:avLst/>
          </a:prstGeom>
          <a:noFill/>
          <a:ln w="28575">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ED75F7BE-1AEE-86E1-32A0-94394EE666A6}"/>
              </a:ext>
            </a:extLst>
          </p:cNvPr>
          <p:cNvSpPr/>
          <p:nvPr/>
        </p:nvSpPr>
        <p:spPr>
          <a:xfrm>
            <a:off x="2342508" y="2753474"/>
            <a:ext cx="1160980" cy="1202077"/>
          </a:xfrm>
          <a:custGeom>
            <a:avLst/>
            <a:gdLst>
              <a:gd name="connsiteX0" fmla="*/ 0 w 1160980"/>
              <a:gd name="connsiteY0" fmla="*/ 719191 h 1202077"/>
              <a:gd name="connsiteX1" fmla="*/ 1160980 w 1160980"/>
              <a:gd name="connsiteY1" fmla="*/ 0 h 1202077"/>
              <a:gd name="connsiteX2" fmla="*/ 287676 w 1160980"/>
              <a:gd name="connsiteY2" fmla="*/ 1202077 h 1202077"/>
              <a:gd name="connsiteX3" fmla="*/ 0 w 1160980"/>
              <a:gd name="connsiteY3" fmla="*/ 719191 h 1202077"/>
            </a:gdLst>
            <a:ahLst/>
            <a:cxnLst>
              <a:cxn ang="0">
                <a:pos x="connsiteX0" y="connsiteY0"/>
              </a:cxn>
              <a:cxn ang="0">
                <a:pos x="connsiteX1" y="connsiteY1"/>
              </a:cxn>
              <a:cxn ang="0">
                <a:pos x="connsiteX2" y="connsiteY2"/>
              </a:cxn>
              <a:cxn ang="0">
                <a:pos x="connsiteX3" y="connsiteY3"/>
              </a:cxn>
            </a:cxnLst>
            <a:rect l="l" t="t" r="r" b="b"/>
            <a:pathLst>
              <a:path w="1160980" h="1202077">
                <a:moveTo>
                  <a:pt x="0" y="719191"/>
                </a:moveTo>
                <a:lnTo>
                  <a:pt x="1160980" y="0"/>
                </a:lnTo>
                <a:lnTo>
                  <a:pt x="287676" y="1202077"/>
                </a:lnTo>
                <a:lnTo>
                  <a:pt x="0" y="71919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01">
            <a:extLst>
              <a:ext uri="{FF2B5EF4-FFF2-40B4-BE49-F238E27FC236}">
                <a16:creationId xmlns:a16="http://schemas.microsoft.com/office/drawing/2014/main" id="{AE40F1DE-CAFC-2010-3C3B-C8004D5F1B79}"/>
              </a:ext>
            </a:extLst>
          </p:cNvPr>
          <p:cNvSpPr/>
          <p:nvPr/>
        </p:nvSpPr>
        <p:spPr>
          <a:xfrm>
            <a:off x="223297" y="2028050"/>
            <a:ext cx="3747837" cy="4471604"/>
          </a:xfrm>
          <a:prstGeom prst="rect">
            <a:avLst/>
          </a:prstGeom>
          <a:noFill/>
          <a:ln w="50800">
            <a:solidFill>
              <a:schemeClr val="accent4">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87732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Outline Today</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14</a:t>
            </a:fld>
            <a:endParaRPr kumimoji="1" lang="zh-CN" altLang="en-US"/>
          </a:p>
        </p:txBody>
      </p:sp>
      <p:sp>
        <p:nvSpPr>
          <p:cNvPr id="8" name="Rectangle 7">
            <a:extLst>
              <a:ext uri="{FF2B5EF4-FFF2-40B4-BE49-F238E27FC236}">
                <a16:creationId xmlns:a16="http://schemas.microsoft.com/office/drawing/2014/main" id="{9D6B3B50-0E7A-9C4A-A2EA-CE9DB56ABCB2}"/>
              </a:ext>
            </a:extLst>
          </p:cNvPr>
          <p:cNvSpPr/>
          <p:nvPr/>
        </p:nvSpPr>
        <p:spPr>
          <a:xfrm>
            <a:off x="2701453" y="2427893"/>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Spatial Hashing</a:t>
            </a:r>
          </a:p>
        </p:txBody>
      </p:sp>
      <p:sp>
        <p:nvSpPr>
          <p:cNvPr id="10" name="Rectangle 9">
            <a:extLst>
              <a:ext uri="{FF2B5EF4-FFF2-40B4-BE49-F238E27FC236}">
                <a16:creationId xmlns:a16="http://schemas.microsoft.com/office/drawing/2014/main" id="{96AA4538-C7B2-154B-9827-6B2190E97341}"/>
              </a:ext>
            </a:extLst>
          </p:cNvPr>
          <p:cNvSpPr/>
          <p:nvPr/>
        </p:nvSpPr>
        <p:spPr>
          <a:xfrm>
            <a:off x="2701453" y="4058898"/>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Bounding Volume Hierarchy (BVH)</a:t>
            </a:r>
          </a:p>
        </p:txBody>
      </p:sp>
      <p:cxnSp>
        <p:nvCxnSpPr>
          <p:cNvPr id="11" name="Straight Connector 10">
            <a:extLst>
              <a:ext uri="{FF2B5EF4-FFF2-40B4-BE49-F238E27FC236}">
                <a16:creationId xmlns:a16="http://schemas.microsoft.com/office/drawing/2014/main" id="{EFFF4101-4D2C-4643-A20D-EAA85DA660D9}"/>
              </a:ext>
            </a:extLst>
          </p:cNvPr>
          <p:cNvCxnSpPr/>
          <p:nvPr/>
        </p:nvCxnSpPr>
        <p:spPr>
          <a:xfrm>
            <a:off x="5908951"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8CBCAE-1CB9-934F-8127-61D4B4C58152}"/>
              </a:ext>
            </a:extLst>
          </p:cNvPr>
          <p:cNvCxnSpPr/>
          <p:nvPr/>
        </p:nvCxnSpPr>
        <p:spPr>
          <a:xfrm>
            <a:off x="2024411" y="1461082"/>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0D070C-BC1E-0743-AA9B-C61FE8273A75}"/>
              </a:ext>
            </a:extLst>
          </p:cNvPr>
          <p:cNvCxnSpPr/>
          <p:nvPr/>
        </p:nvCxnSpPr>
        <p:spPr>
          <a:xfrm>
            <a:off x="10508945"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F513E7-A611-BF42-B2EE-F76FA18FF988}"/>
              </a:ext>
            </a:extLst>
          </p:cNvPr>
          <p:cNvSpPr/>
          <p:nvPr/>
        </p:nvSpPr>
        <p:spPr>
          <a:xfrm>
            <a:off x="6879314" y="2443133"/>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Gilbert–Johnson–Keerthi </a:t>
            </a:r>
            <a:r>
              <a:rPr lang="en-CN" sz="2400" dirty="0"/>
              <a:t>(</a:t>
            </a:r>
            <a:r>
              <a:rPr lang="en-US" sz="2400" dirty="0"/>
              <a:t>GJK</a:t>
            </a:r>
            <a:r>
              <a:rPr lang="en-CN" sz="2400" dirty="0"/>
              <a:t>)</a:t>
            </a:r>
          </a:p>
        </p:txBody>
      </p:sp>
      <p:sp>
        <p:nvSpPr>
          <p:cNvPr id="15" name="Rectangle 14">
            <a:extLst>
              <a:ext uri="{FF2B5EF4-FFF2-40B4-BE49-F238E27FC236}">
                <a16:creationId xmlns:a16="http://schemas.microsoft.com/office/drawing/2014/main" id="{53DAC3E8-2A21-5A40-A3C2-D15A96FE9D03}"/>
              </a:ext>
            </a:extLst>
          </p:cNvPr>
          <p:cNvSpPr/>
          <p:nvPr/>
        </p:nvSpPr>
        <p:spPr>
          <a:xfrm>
            <a:off x="6879314" y="4074137"/>
            <a:ext cx="2741622" cy="12009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Separating Axis Theorem </a:t>
            </a:r>
            <a:r>
              <a:rPr lang="en-CN" sz="2400" dirty="0"/>
              <a:t>(</a:t>
            </a:r>
            <a:r>
              <a:rPr lang="en-US" sz="2400" dirty="0"/>
              <a:t>SAT</a:t>
            </a:r>
            <a:r>
              <a:rPr lang="en-CN" sz="2400" dirty="0"/>
              <a:t>)</a:t>
            </a:r>
          </a:p>
        </p:txBody>
      </p:sp>
      <p:sp>
        <p:nvSpPr>
          <p:cNvPr id="9" name="Right Arrow 8">
            <a:extLst>
              <a:ext uri="{FF2B5EF4-FFF2-40B4-BE49-F238E27FC236}">
                <a16:creationId xmlns:a16="http://schemas.microsoft.com/office/drawing/2014/main" id="{B0D6CF5A-B2B1-264D-9282-72748D7CA76E}"/>
              </a:ext>
            </a:extLst>
          </p:cNvPr>
          <p:cNvSpPr/>
          <p:nvPr/>
        </p:nvSpPr>
        <p:spPr>
          <a:xfrm>
            <a:off x="472568" y="3079566"/>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N"/>
          </a:p>
        </p:txBody>
      </p:sp>
      <p:sp>
        <p:nvSpPr>
          <p:cNvPr id="17" name="Right Arrow 16">
            <a:extLst>
              <a:ext uri="{FF2B5EF4-FFF2-40B4-BE49-F238E27FC236}">
                <a16:creationId xmlns:a16="http://schemas.microsoft.com/office/drawing/2014/main" id="{1A4C3306-247C-264F-B4CF-D19BA1BC02E2}"/>
              </a:ext>
            </a:extLst>
          </p:cNvPr>
          <p:cNvSpPr/>
          <p:nvPr/>
        </p:nvSpPr>
        <p:spPr>
          <a:xfrm>
            <a:off x="5031801" y="3241167"/>
            <a:ext cx="1852537" cy="918858"/>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Pair Condidates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1D1045-1B97-1745-B273-1AC3541C31ED}"/>
                  </a:ext>
                </a:extLst>
              </p:cNvPr>
              <p:cNvSpPr txBox="1"/>
              <p:nvPr/>
            </p:nvSpPr>
            <p:spPr>
              <a:xfrm>
                <a:off x="740488" y="3476638"/>
                <a:ext cx="486013"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xmlns="">
          <p:sp>
            <p:nvSpPr>
              <p:cNvPr id="20"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740488" y="3476638"/>
                <a:ext cx="486013" cy="461665"/>
              </a:xfrm>
              <a:prstGeom prst="rect">
                <a:avLst/>
              </a:prstGeom>
              <a:blipFill>
                <a:blip r:embed="rId3"/>
                <a:stretch>
                  <a:fillRect l="-35897" r="-228205" b="-34211"/>
                </a:stretch>
              </a:blipFill>
            </p:spPr>
            <p:txBody>
              <a:bodyPr/>
              <a:lstStyle/>
              <a:p>
                <a:r>
                  <a:rPr lang="en-CN">
                    <a:noFill/>
                  </a:rPr>
                  <a:t> </a:t>
                </a:r>
              </a:p>
            </p:txBody>
          </p:sp>
        </mc:Fallback>
      </mc:AlternateContent>
      <p:sp>
        <p:nvSpPr>
          <p:cNvPr id="21" name="Right Arrow 20">
            <a:extLst>
              <a:ext uri="{FF2B5EF4-FFF2-40B4-BE49-F238E27FC236}">
                <a16:creationId xmlns:a16="http://schemas.microsoft.com/office/drawing/2014/main" id="{680CCD7E-2295-5042-90B0-EB50DDB104A3}"/>
              </a:ext>
            </a:extLst>
          </p:cNvPr>
          <p:cNvSpPr/>
          <p:nvPr/>
        </p:nvSpPr>
        <p:spPr>
          <a:xfrm>
            <a:off x="9510342" y="3261404"/>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Colliding Pairs</a:t>
            </a:r>
          </a:p>
        </p:txBody>
      </p:sp>
      <p:sp>
        <p:nvSpPr>
          <p:cNvPr id="22" name="Rectangle 21">
            <a:extLst>
              <a:ext uri="{FF2B5EF4-FFF2-40B4-BE49-F238E27FC236}">
                <a16:creationId xmlns:a16="http://schemas.microsoft.com/office/drawing/2014/main" id="{4AA22658-2047-1849-AF3E-7DF1D8139EB9}"/>
              </a:ext>
            </a:extLst>
          </p:cNvPr>
          <p:cNvSpPr/>
          <p:nvPr/>
        </p:nvSpPr>
        <p:spPr>
          <a:xfrm>
            <a:off x="3710858" y="3469763"/>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3" name="Rectangle 22">
            <a:extLst>
              <a:ext uri="{FF2B5EF4-FFF2-40B4-BE49-F238E27FC236}">
                <a16:creationId xmlns:a16="http://schemas.microsoft.com/office/drawing/2014/main" id="{1BAF2E89-E71F-704E-B42A-C59DCD364F6E}"/>
              </a:ext>
            </a:extLst>
          </p:cNvPr>
          <p:cNvSpPr/>
          <p:nvPr/>
        </p:nvSpPr>
        <p:spPr>
          <a:xfrm>
            <a:off x="7972057" y="3469762"/>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4" name="Rectangle 23">
            <a:extLst>
              <a:ext uri="{FF2B5EF4-FFF2-40B4-BE49-F238E27FC236}">
                <a16:creationId xmlns:a16="http://schemas.microsoft.com/office/drawing/2014/main" id="{5CE9C90D-23CE-B84B-B751-A8DAAB9A41E8}"/>
              </a:ext>
            </a:extLst>
          </p:cNvPr>
          <p:cNvSpPr/>
          <p:nvPr/>
        </p:nvSpPr>
        <p:spPr>
          <a:xfrm>
            <a:off x="2129689" y="5938620"/>
            <a:ext cx="3745321" cy="461665"/>
          </a:xfrm>
          <a:prstGeom prst="rect">
            <a:avLst/>
          </a:prstGeom>
        </p:spPr>
        <p:txBody>
          <a:bodyPr wrap="none">
            <a:spAutoFit/>
          </a:bodyPr>
          <a:lstStyle/>
          <a:p>
            <a:r>
              <a:rPr lang="en-US" sz="2400" dirty="0">
                <a:latin typeface="+mj-lt"/>
              </a:rPr>
              <a:t>Broad-Phase Collision Culling</a:t>
            </a:r>
            <a:endParaRPr lang="en-CN" sz="2400" dirty="0">
              <a:latin typeface="+mj-lt"/>
            </a:endParaRPr>
          </a:p>
        </p:txBody>
      </p:sp>
      <p:sp>
        <p:nvSpPr>
          <p:cNvPr id="25" name="Rectangle 24">
            <a:extLst>
              <a:ext uri="{FF2B5EF4-FFF2-40B4-BE49-F238E27FC236}">
                <a16:creationId xmlns:a16="http://schemas.microsoft.com/office/drawing/2014/main" id="{C7F98421-1D50-8B41-AE03-23ADDB9C9BAB}"/>
              </a:ext>
            </a:extLst>
          </p:cNvPr>
          <p:cNvSpPr/>
          <p:nvPr/>
        </p:nvSpPr>
        <p:spPr>
          <a:xfrm>
            <a:off x="6397758" y="5938620"/>
            <a:ext cx="3704732" cy="461665"/>
          </a:xfrm>
          <a:prstGeom prst="rect">
            <a:avLst/>
          </a:prstGeom>
        </p:spPr>
        <p:txBody>
          <a:bodyPr wrap="none">
            <a:spAutoFit/>
          </a:bodyPr>
          <a:lstStyle/>
          <a:p>
            <a:r>
              <a:rPr lang="en-US" sz="2400" dirty="0">
                <a:latin typeface="+mj-lt"/>
              </a:rPr>
              <a:t>Narrow-Phase Collision Test</a:t>
            </a:r>
            <a:endParaRPr lang="en-CN" sz="2400" dirty="0">
              <a:latin typeface="+mj-lt"/>
            </a:endParaRPr>
          </a:p>
        </p:txBody>
      </p:sp>
      <p:sp>
        <p:nvSpPr>
          <p:cNvPr id="4" name="文本框 3">
            <a:extLst>
              <a:ext uri="{FF2B5EF4-FFF2-40B4-BE49-F238E27FC236}">
                <a16:creationId xmlns:a16="http://schemas.microsoft.com/office/drawing/2014/main" id="{D5DA588A-0CE4-8539-4DC7-4BA09E406AFF}"/>
              </a:ext>
            </a:extLst>
          </p:cNvPr>
          <p:cNvSpPr txBox="1"/>
          <p:nvPr/>
        </p:nvSpPr>
        <p:spPr>
          <a:xfrm>
            <a:off x="3936240" y="1032793"/>
            <a:ext cx="4069773" cy="461665"/>
          </a:xfrm>
          <a:prstGeom prst="rect">
            <a:avLst/>
          </a:prstGeom>
          <a:noFill/>
        </p:spPr>
        <p:txBody>
          <a:bodyPr wrap="square">
            <a:spAutoFit/>
          </a:bodyPr>
          <a:lstStyle/>
          <a:p>
            <a:r>
              <a:rPr lang="en-CN" altLang="zh-CN" sz="2400" b="1" dirty="0">
                <a:solidFill>
                  <a:schemeClr val="accent2">
                    <a:lumMod val="75000"/>
                  </a:schemeClr>
                </a:solidFill>
              </a:rPr>
              <a:t>Collision Detection Pipeline</a:t>
            </a:r>
            <a:endParaRPr lang="zh-CN" altLang="en-US" sz="2400" dirty="0">
              <a:solidFill>
                <a:schemeClr val="accent2">
                  <a:lumMod val="75000"/>
                </a:schemeClr>
              </a:solidFill>
            </a:endParaRPr>
          </a:p>
        </p:txBody>
      </p:sp>
    </p:spTree>
    <p:extLst>
      <p:ext uri="{BB962C8B-B14F-4D97-AF65-F5344CB8AC3E}">
        <p14:creationId xmlns:p14="http://schemas.microsoft.com/office/powerpoint/2010/main" val="711152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1C1D86-90F0-A3DE-AF8A-CBBD192E03ED}"/>
              </a:ext>
            </a:extLst>
          </p:cNvPr>
          <p:cNvPicPr>
            <a:picLocks noChangeAspect="1"/>
          </p:cNvPicPr>
          <p:nvPr/>
        </p:nvPicPr>
        <p:blipFill>
          <a:blip r:embed="rId2"/>
          <a:stretch>
            <a:fillRect/>
          </a:stretch>
        </p:blipFill>
        <p:spPr>
          <a:xfrm>
            <a:off x="6307429" y="2280863"/>
            <a:ext cx="5071789" cy="3915952"/>
          </a:xfrm>
          <a:prstGeom prst="rect">
            <a:avLst/>
          </a:prstGeom>
        </p:spPr>
      </p:pic>
      <p:sp>
        <p:nvSpPr>
          <p:cNvPr id="6" name="Title 1">
            <a:extLst>
              <a:ext uri="{FF2B5EF4-FFF2-40B4-BE49-F238E27FC236}">
                <a16:creationId xmlns:a16="http://schemas.microsoft.com/office/drawing/2014/main" id="{CC540A02-69BC-A262-B4B9-1EFA092D55CA}"/>
              </a:ext>
            </a:extLst>
          </p:cNvPr>
          <p:cNvSpPr>
            <a:spLocks noGrp="1"/>
          </p:cNvSpPr>
          <p:nvPr>
            <p:ph type="title"/>
          </p:nvPr>
        </p:nvSpPr>
        <p:spPr>
          <a:xfrm>
            <a:off x="864742" y="18255"/>
            <a:ext cx="10515600" cy="1325563"/>
          </a:xfrm>
        </p:spPr>
        <p:txBody>
          <a:bodyPr>
            <a:normAutofit/>
          </a:bodyPr>
          <a:lstStyle/>
          <a:p>
            <a:r>
              <a:rPr lang="en-US" b="1" dirty="0"/>
              <a:t>Gilbert–Johnson–Keerthi (GJK)</a:t>
            </a:r>
            <a:endParaRPr lang="en-CN" b="1" dirty="0"/>
          </a:p>
        </p:txBody>
      </p:sp>
      <p:sp>
        <p:nvSpPr>
          <p:cNvPr id="11" name="Title 1">
            <a:extLst>
              <a:ext uri="{FF2B5EF4-FFF2-40B4-BE49-F238E27FC236}">
                <a16:creationId xmlns:a16="http://schemas.microsoft.com/office/drawing/2014/main" id="{4E9E8924-6BFA-A7FE-E94D-27AF0D1C9122}"/>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Gilbert–Johnson–Keerthi distance algorithm is a method of determining the minimum distance between two convex sets.</a:t>
            </a:r>
            <a:endParaRPr lang="en-CN" sz="2400" dirty="0"/>
          </a:p>
        </p:txBody>
      </p:sp>
      <p:sp>
        <p:nvSpPr>
          <p:cNvPr id="13" name="文本框 12">
            <a:extLst>
              <a:ext uri="{FF2B5EF4-FFF2-40B4-BE49-F238E27FC236}">
                <a16:creationId xmlns:a16="http://schemas.microsoft.com/office/drawing/2014/main" id="{8B6CCD5B-CAD2-AB8D-3944-55689EE30D32}"/>
              </a:ext>
            </a:extLst>
          </p:cNvPr>
          <p:cNvSpPr txBox="1"/>
          <p:nvPr/>
        </p:nvSpPr>
        <p:spPr>
          <a:xfrm>
            <a:off x="864742" y="2091556"/>
            <a:ext cx="6097712" cy="769441"/>
          </a:xfrm>
          <a:prstGeom prst="rect">
            <a:avLst/>
          </a:prstGeom>
          <a:noFill/>
        </p:spPr>
        <p:txBody>
          <a:bodyPr wrap="square">
            <a:spAutoFit/>
          </a:bodyPr>
          <a:lstStyle/>
          <a:p>
            <a:r>
              <a:rPr lang="zh-CN" altLang="en-US" sz="2400" b="1" dirty="0">
                <a:latin typeface="+mn-ea"/>
              </a:rPr>
              <a:t>When will the collision occur? </a:t>
            </a:r>
            <a:endParaRPr lang="en-US" altLang="zh-CN" sz="2400" b="1" dirty="0">
              <a:latin typeface="+mn-ea"/>
            </a:endParaRPr>
          </a:p>
          <a:p>
            <a:r>
              <a:rPr lang="en-US" altLang="zh-CN" sz="2000" dirty="0">
                <a:latin typeface="+mn-ea"/>
              </a:rPr>
              <a:t>GJK: W</a:t>
            </a:r>
            <a:r>
              <a:rPr lang="zh-CN" altLang="en-US" sz="2000" dirty="0">
                <a:latin typeface="+mn-ea"/>
              </a:rPr>
              <a:t>hen they </a:t>
            </a:r>
            <a:r>
              <a:rPr lang="zh-CN" altLang="en-US" sz="2000" dirty="0">
                <a:solidFill>
                  <a:srgbClr val="FF0000"/>
                </a:solidFill>
                <a:latin typeface="+mn-ea"/>
              </a:rPr>
              <a:t>overlap</a:t>
            </a:r>
            <a:r>
              <a:rPr lang="en-US" altLang="zh-CN" sz="2000" dirty="0">
                <a:latin typeface="+mn-ea"/>
              </a:rPr>
              <a:t> .</a:t>
            </a:r>
            <a:endParaRPr lang="zh-CN" altLang="en-US" sz="2000" dirty="0">
              <a:solidFill>
                <a:srgbClr val="FF0000"/>
              </a:solidFill>
              <a:latin typeface="+mn-ea"/>
            </a:endParaRPr>
          </a:p>
        </p:txBody>
      </p:sp>
      <p:sp>
        <p:nvSpPr>
          <p:cNvPr id="15" name="文本框 14">
            <a:extLst>
              <a:ext uri="{FF2B5EF4-FFF2-40B4-BE49-F238E27FC236}">
                <a16:creationId xmlns:a16="http://schemas.microsoft.com/office/drawing/2014/main" id="{9E040E2F-FE92-D63E-6262-B35B62696879}"/>
              </a:ext>
            </a:extLst>
          </p:cNvPr>
          <p:cNvSpPr txBox="1"/>
          <p:nvPr/>
        </p:nvSpPr>
        <p:spPr>
          <a:xfrm>
            <a:off x="864742" y="3429000"/>
            <a:ext cx="6097712" cy="461665"/>
          </a:xfrm>
          <a:prstGeom prst="rect">
            <a:avLst/>
          </a:prstGeom>
          <a:noFill/>
        </p:spPr>
        <p:txBody>
          <a:bodyPr wrap="square">
            <a:spAutoFit/>
          </a:bodyPr>
          <a:lstStyle/>
          <a:p>
            <a:r>
              <a:rPr lang="en-US" altLang="zh-CN" sz="2400" b="1" i="1" dirty="0" err="1">
                <a:solidFill>
                  <a:srgbClr val="121212"/>
                </a:solidFill>
                <a:effectLst/>
                <a:latin typeface="-apple-system"/>
              </a:rPr>
              <a:t>Minkowski</a:t>
            </a:r>
            <a:r>
              <a:rPr lang="en-US" altLang="zh-CN" sz="2400" b="1" i="1" dirty="0">
                <a:solidFill>
                  <a:srgbClr val="121212"/>
                </a:solidFill>
                <a:effectLst/>
                <a:latin typeface="-apple-system"/>
              </a:rPr>
              <a:t> Difference:</a:t>
            </a:r>
            <a:r>
              <a:rPr lang="en-US" altLang="zh-CN" sz="2400" b="1" i="0" dirty="0">
                <a:solidFill>
                  <a:srgbClr val="121212"/>
                </a:solidFill>
                <a:effectLst/>
                <a:latin typeface="-apple-system"/>
              </a:rPr>
              <a:t> </a:t>
            </a:r>
            <a:endParaRPr lang="zh-CN" altLang="en-US" sz="2400" b="1" dirty="0"/>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EA94BF18-3851-2BDA-3263-45F1D1BC61C0}"/>
                  </a:ext>
                </a:extLst>
              </p:cNvPr>
              <p:cNvSpPr txBox="1"/>
              <p:nvPr/>
            </p:nvSpPr>
            <p:spPr>
              <a:xfrm>
                <a:off x="1028730" y="4100339"/>
                <a:ext cx="31055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smtClean="0">
                              <a:latin typeface="Cambria Math" panose="02040503050406030204" pitchFamily="18" charset="0"/>
                            </a:rPr>
                            <m:t> </m:t>
                          </m:r>
                        </m:e>
                      </m:d>
                      <m:r>
                        <a:rPr lang="en-US" altLang="zh-CN" b="1" i="1" smtClean="0">
                          <a:latin typeface="Cambria Math" panose="02040503050406030204" pitchFamily="18" charset="0"/>
                        </a:rPr>
                        <m:t> </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 </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oMath>
                  </m:oMathPara>
                </a14:m>
                <a:endParaRPr lang="zh-CN" altLang="en-US" b="1" dirty="0"/>
              </a:p>
            </p:txBody>
          </p:sp>
        </mc:Choice>
        <mc:Fallback>
          <p:sp>
            <p:nvSpPr>
              <p:cNvPr id="18" name="文本框 17">
                <a:extLst>
                  <a:ext uri="{FF2B5EF4-FFF2-40B4-BE49-F238E27FC236}">
                    <a16:creationId xmlns:a16="http://schemas.microsoft.com/office/drawing/2014/main" id="{EA94BF18-3851-2BDA-3263-45F1D1BC61C0}"/>
                  </a:ext>
                </a:extLst>
              </p:cNvPr>
              <p:cNvSpPr txBox="1">
                <a:spLocks noRot="1" noChangeAspect="1" noMove="1" noResize="1" noEditPoints="1" noAdjustHandles="1" noChangeArrowheads="1" noChangeShapeType="1" noTextEdit="1"/>
              </p:cNvSpPr>
              <p:nvPr/>
            </p:nvSpPr>
            <p:spPr>
              <a:xfrm>
                <a:off x="1028730" y="4100339"/>
                <a:ext cx="3105529" cy="276999"/>
              </a:xfrm>
              <a:prstGeom prst="rect">
                <a:avLst/>
              </a:prstGeom>
              <a:blipFill>
                <a:blip r:embed="rId3"/>
                <a:stretch>
                  <a:fillRect l="-1179" t="-4444" r="-2161" b="-37778"/>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746B917B-94EB-899C-74FD-5EDB5E088BB2}"/>
              </a:ext>
            </a:extLst>
          </p:cNvPr>
          <p:cNvSpPr txBox="1"/>
          <p:nvPr/>
        </p:nvSpPr>
        <p:spPr>
          <a:xfrm>
            <a:off x="811658" y="4637262"/>
            <a:ext cx="6097712" cy="1200329"/>
          </a:xfrm>
          <a:prstGeom prst="rect">
            <a:avLst/>
          </a:prstGeom>
          <a:noFill/>
        </p:spPr>
        <p:txBody>
          <a:bodyPr wrap="square">
            <a:spAutoFit/>
          </a:bodyPr>
          <a:lstStyle/>
          <a:p>
            <a:r>
              <a:rPr lang="en-US" altLang="zh-CN" sz="2400" dirty="0">
                <a:latin typeface="+mn-ea"/>
              </a:rPr>
              <a:t>There is overlap between two convex polygons if their </a:t>
            </a:r>
            <a:r>
              <a:rPr lang="en-US" altLang="zh-CN" sz="2400" i="1" dirty="0" err="1">
                <a:latin typeface="+mn-ea"/>
              </a:rPr>
              <a:t>Minkowski</a:t>
            </a:r>
            <a:r>
              <a:rPr lang="en-US" altLang="zh-CN" sz="2400" i="1" dirty="0">
                <a:latin typeface="+mn-ea"/>
              </a:rPr>
              <a:t> difference </a:t>
            </a:r>
            <a:r>
              <a:rPr lang="en-US" altLang="zh-CN" sz="2400" dirty="0">
                <a:latin typeface="+mn-ea"/>
              </a:rPr>
              <a:t>contains the origin (0, 0).</a:t>
            </a:r>
            <a:endParaRPr lang="zh-CN" altLang="en-US" sz="2400" dirty="0">
              <a:latin typeface="+mn-ea"/>
            </a:endParaRPr>
          </a:p>
        </p:txBody>
      </p:sp>
    </p:spTree>
    <p:extLst>
      <p:ext uri="{BB962C8B-B14F-4D97-AF65-F5344CB8AC3E}">
        <p14:creationId xmlns:p14="http://schemas.microsoft.com/office/powerpoint/2010/main" val="1189072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A6E81CA-80B1-F5D4-0FBB-E380A2D508C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Reference and Futher Readings</a:t>
            </a:r>
            <a:endParaRPr lang="zh-CN" altLang="en-US" dirty="0">
              <a:latin typeface="微软雅黑" panose="020B0503020204020204" pitchFamily="34" charset="-122"/>
              <a:ea typeface="微软雅黑" panose="020B0503020204020204" pitchFamily="34" charset="-122"/>
            </a:endParaRPr>
          </a:p>
        </p:txBody>
      </p:sp>
      <p:sp>
        <p:nvSpPr>
          <p:cNvPr id="5" name="内容占位符 2">
            <a:extLst>
              <a:ext uri="{FF2B5EF4-FFF2-40B4-BE49-F238E27FC236}">
                <a16:creationId xmlns:a16="http://schemas.microsoft.com/office/drawing/2014/main" id="{AC82A806-B3C4-433A-1A17-598286F0A303}"/>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Finite Element Method, Part I [SIGGRAPH 2012 Course] [</a:t>
            </a:r>
            <a:r>
              <a:rPr lang="en-US" altLang="zh-CN" sz="2400" dirty="0">
                <a:hlinkClick r:id="rId3"/>
              </a:rPr>
              <a:t>Link</a:t>
            </a:r>
            <a:r>
              <a:rPr lang="en-US" altLang="zh-CN" sz="2400" dirty="0"/>
              <a:t>]</a:t>
            </a:r>
          </a:p>
          <a:p>
            <a:r>
              <a:rPr lang="en-US" altLang="zh-CN" sz="2400" dirty="0"/>
              <a:t>Dynamic Deformables: Implementation and Production Practicalities [SIGGRAH 2020 Course] [</a:t>
            </a:r>
            <a:r>
              <a:rPr lang="en-US" altLang="zh-CN" sz="2400" dirty="0">
                <a:hlinkClick r:id="rId4"/>
              </a:rPr>
              <a:t>Link</a:t>
            </a:r>
            <a:r>
              <a:rPr lang="en-US" altLang="zh-CN" sz="2400" dirty="0"/>
              <a:t>]</a:t>
            </a:r>
          </a:p>
          <a:p>
            <a:r>
              <a:rPr lang="en-US" altLang="zh-CN" sz="2400" dirty="0" err="1"/>
              <a:t>TaichiCourse</a:t>
            </a:r>
            <a:r>
              <a:rPr lang="en-US" altLang="zh-CN" sz="2400" dirty="0"/>
              <a:t> 01: Lecture 08 [</a:t>
            </a:r>
            <a:r>
              <a:rPr lang="en-US" altLang="zh-CN" sz="2400" dirty="0">
                <a:hlinkClick r:id="rId5"/>
              </a:rPr>
              <a:t>Link</a:t>
            </a:r>
            <a:r>
              <a:rPr lang="en-US" altLang="zh-CN" sz="2400" dirty="0"/>
              <a:t>]</a:t>
            </a:r>
          </a:p>
          <a:p>
            <a:r>
              <a:rPr lang="en-US" altLang="zh-CN" sz="2400" dirty="0"/>
              <a:t>GAMES Course 103 – Lecture 7: Other Constrained Methods and Linear Finite Element Method I [</a:t>
            </a:r>
            <a:r>
              <a:rPr lang="en-US" altLang="zh-CN" sz="2400" dirty="0">
                <a:hlinkClick r:id="rId6"/>
              </a:rPr>
              <a:t>Link</a:t>
            </a:r>
            <a:r>
              <a:rPr lang="en-US" altLang="zh-CN" sz="2400" dirty="0"/>
              <a:t>]</a:t>
            </a:r>
          </a:p>
          <a:p>
            <a:endParaRPr lang="en-US" altLang="zh-CN" sz="2400" dirty="0"/>
          </a:p>
          <a:p>
            <a:endParaRPr lang="en-US" altLang="zh-CN" sz="2400" dirty="0"/>
          </a:p>
          <a:p>
            <a:endParaRPr lang="en-US" altLang="zh-CN" sz="2400" dirty="0"/>
          </a:p>
          <a:p>
            <a:pPr lvl="1"/>
            <a:endParaRPr lang="en-US" altLang="zh-CN" dirty="0"/>
          </a:p>
        </p:txBody>
      </p:sp>
      <p:sp>
        <p:nvSpPr>
          <p:cNvPr id="7" name="文本框 6">
            <a:extLst>
              <a:ext uri="{FF2B5EF4-FFF2-40B4-BE49-F238E27FC236}">
                <a16:creationId xmlns:a16="http://schemas.microsoft.com/office/drawing/2014/main" id="{60BC315C-F1B5-98E8-97F5-DE936168FAC8}"/>
              </a:ext>
            </a:extLst>
          </p:cNvPr>
          <p:cNvSpPr txBox="1"/>
          <p:nvPr/>
        </p:nvSpPr>
        <p:spPr>
          <a:xfrm>
            <a:off x="1209781" y="6078865"/>
            <a:ext cx="9403423" cy="523220"/>
          </a:xfrm>
          <a:prstGeom prst="rect">
            <a:avLst/>
          </a:prstGeom>
          <a:noFill/>
        </p:spPr>
        <p:txBody>
          <a:bodyPr wrap="square">
            <a:spAutoFit/>
          </a:bodyPr>
          <a:lstStyle/>
          <a:p>
            <a:pPr marL="0" indent="0">
              <a:buNone/>
            </a:pPr>
            <a:r>
              <a:rPr lang="en-US" altLang="zh-CN" sz="1400" dirty="0"/>
              <a:t>All relevant files (ppt, pdf, image, code, video):</a:t>
            </a:r>
          </a:p>
          <a:p>
            <a:pPr marL="0" indent="0">
              <a:buNone/>
            </a:pPr>
            <a:r>
              <a:rPr lang="en-US" altLang="zh-CN" sz="1400" dirty="0"/>
              <a:t> </a:t>
            </a:r>
            <a:r>
              <a:rPr lang="en-US" altLang="zh-CN" sz="1400" dirty="0">
                <a:hlinkClick r:id="rId7"/>
              </a:rPr>
              <a:t>https://github.com/LILKOTYO/Lab-Presentation/tree/master/20220725_Spatial_and_Temporal_Discretization</a:t>
            </a:r>
            <a:endParaRPr lang="en-US" altLang="zh-CN" sz="1400" dirty="0"/>
          </a:p>
        </p:txBody>
      </p:sp>
    </p:spTree>
    <p:extLst>
      <p:ext uri="{BB962C8B-B14F-4D97-AF65-F5344CB8AC3E}">
        <p14:creationId xmlns:p14="http://schemas.microsoft.com/office/powerpoint/2010/main" val="318746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Outline Today</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2</a:t>
            </a:fld>
            <a:endParaRPr kumimoji="1" lang="zh-CN" altLang="en-US"/>
          </a:p>
        </p:txBody>
      </p:sp>
      <p:sp>
        <p:nvSpPr>
          <p:cNvPr id="8" name="Rectangle 7">
            <a:extLst>
              <a:ext uri="{FF2B5EF4-FFF2-40B4-BE49-F238E27FC236}">
                <a16:creationId xmlns:a16="http://schemas.microsoft.com/office/drawing/2014/main" id="{9D6B3B50-0E7A-9C4A-A2EA-CE9DB56ABCB2}"/>
              </a:ext>
            </a:extLst>
          </p:cNvPr>
          <p:cNvSpPr/>
          <p:nvPr/>
        </p:nvSpPr>
        <p:spPr>
          <a:xfrm>
            <a:off x="2701453" y="2427893"/>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Spatial Hashing</a:t>
            </a:r>
          </a:p>
        </p:txBody>
      </p:sp>
      <p:sp>
        <p:nvSpPr>
          <p:cNvPr id="10" name="Rectangle 9">
            <a:extLst>
              <a:ext uri="{FF2B5EF4-FFF2-40B4-BE49-F238E27FC236}">
                <a16:creationId xmlns:a16="http://schemas.microsoft.com/office/drawing/2014/main" id="{96AA4538-C7B2-154B-9827-6B2190E97341}"/>
              </a:ext>
            </a:extLst>
          </p:cNvPr>
          <p:cNvSpPr/>
          <p:nvPr/>
        </p:nvSpPr>
        <p:spPr>
          <a:xfrm>
            <a:off x="2701453" y="4058898"/>
            <a:ext cx="260179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t>Bounding Volume Hierarchy (BVH)</a:t>
            </a:r>
          </a:p>
        </p:txBody>
      </p:sp>
      <p:cxnSp>
        <p:nvCxnSpPr>
          <p:cNvPr id="11" name="Straight Connector 10">
            <a:extLst>
              <a:ext uri="{FF2B5EF4-FFF2-40B4-BE49-F238E27FC236}">
                <a16:creationId xmlns:a16="http://schemas.microsoft.com/office/drawing/2014/main" id="{EFFF4101-4D2C-4643-A20D-EAA85DA660D9}"/>
              </a:ext>
            </a:extLst>
          </p:cNvPr>
          <p:cNvCxnSpPr/>
          <p:nvPr/>
        </p:nvCxnSpPr>
        <p:spPr>
          <a:xfrm>
            <a:off x="5908951"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8CBCAE-1CB9-934F-8127-61D4B4C58152}"/>
              </a:ext>
            </a:extLst>
          </p:cNvPr>
          <p:cNvCxnSpPr/>
          <p:nvPr/>
        </p:nvCxnSpPr>
        <p:spPr>
          <a:xfrm>
            <a:off x="2024411" y="1461082"/>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0D070C-BC1E-0743-AA9B-C61FE8273A75}"/>
              </a:ext>
            </a:extLst>
          </p:cNvPr>
          <p:cNvCxnSpPr/>
          <p:nvPr/>
        </p:nvCxnSpPr>
        <p:spPr>
          <a:xfrm>
            <a:off x="10508945" y="1507840"/>
            <a:ext cx="0" cy="449277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4F513E7-A611-BF42-B2EE-F76FA18FF988}"/>
              </a:ext>
            </a:extLst>
          </p:cNvPr>
          <p:cNvSpPr/>
          <p:nvPr/>
        </p:nvSpPr>
        <p:spPr>
          <a:xfrm>
            <a:off x="6879314" y="2443133"/>
            <a:ext cx="274162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Gilbert–Johnson–Keerthi </a:t>
            </a:r>
            <a:r>
              <a:rPr lang="en-CN" sz="2400" dirty="0"/>
              <a:t>(</a:t>
            </a:r>
            <a:r>
              <a:rPr lang="en-US" sz="2400" dirty="0"/>
              <a:t>GJK</a:t>
            </a:r>
            <a:r>
              <a:rPr lang="en-CN" sz="2400" dirty="0"/>
              <a:t>)</a:t>
            </a:r>
          </a:p>
        </p:txBody>
      </p:sp>
      <p:sp>
        <p:nvSpPr>
          <p:cNvPr id="15" name="Rectangle 14">
            <a:extLst>
              <a:ext uri="{FF2B5EF4-FFF2-40B4-BE49-F238E27FC236}">
                <a16:creationId xmlns:a16="http://schemas.microsoft.com/office/drawing/2014/main" id="{53DAC3E8-2A21-5A40-A3C2-D15A96FE9D03}"/>
              </a:ext>
            </a:extLst>
          </p:cNvPr>
          <p:cNvSpPr/>
          <p:nvPr/>
        </p:nvSpPr>
        <p:spPr>
          <a:xfrm>
            <a:off x="6879314" y="4074137"/>
            <a:ext cx="2741622" cy="12009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Separating Axis Theorem </a:t>
            </a:r>
            <a:r>
              <a:rPr lang="en-CN" sz="2400" dirty="0"/>
              <a:t>(</a:t>
            </a:r>
            <a:r>
              <a:rPr lang="en-US" sz="2400" dirty="0"/>
              <a:t>SAT</a:t>
            </a:r>
            <a:r>
              <a:rPr lang="en-CN" sz="2400" dirty="0"/>
              <a:t>)</a:t>
            </a:r>
          </a:p>
        </p:txBody>
      </p:sp>
      <p:sp>
        <p:nvSpPr>
          <p:cNvPr id="9" name="Right Arrow 8">
            <a:extLst>
              <a:ext uri="{FF2B5EF4-FFF2-40B4-BE49-F238E27FC236}">
                <a16:creationId xmlns:a16="http://schemas.microsoft.com/office/drawing/2014/main" id="{B0D6CF5A-B2B1-264D-9282-72748D7CA76E}"/>
              </a:ext>
            </a:extLst>
          </p:cNvPr>
          <p:cNvSpPr/>
          <p:nvPr/>
        </p:nvSpPr>
        <p:spPr>
          <a:xfrm>
            <a:off x="472568" y="3079566"/>
            <a:ext cx="2171258" cy="1282535"/>
          </a:xfrm>
          <a:prstGeom prst="rightArrow">
            <a:avLst>
              <a:gd name="adj1" fmla="val 50000"/>
              <a:gd name="adj2" fmla="val 41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N"/>
          </a:p>
        </p:txBody>
      </p:sp>
      <p:sp>
        <p:nvSpPr>
          <p:cNvPr id="17" name="Right Arrow 16">
            <a:extLst>
              <a:ext uri="{FF2B5EF4-FFF2-40B4-BE49-F238E27FC236}">
                <a16:creationId xmlns:a16="http://schemas.microsoft.com/office/drawing/2014/main" id="{1A4C3306-247C-264F-B4CF-D19BA1BC02E2}"/>
              </a:ext>
            </a:extLst>
          </p:cNvPr>
          <p:cNvSpPr/>
          <p:nvPr/>
        </p:nvSpPr>
        <p:spPr>
          <a:xfrm>
            <a:off x="5031801" y="3241167"/>
            <a:ext cx="1852537" cy="918858"/>
          </a:xfrm>
          <a:prstGeom prst="rightArrow">
            <a:avLst>
              <a:gd name="adj1" fmla="val 54744"/>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Pair Condidates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21D1045-1B97-1745-B273-1AC3541C31ED}"/>
                  </a:ext>
                </a:extLst>
              </p:cNvPr>
              <p:cNvSpPr txBox="1"/>
              <p:nvPr/>
            </p:nvSpPr>
            <p:spPr>
              <a:xfrm>
                <a:off x="740488" y="3476638"/>
                <a:ext cx="486013"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b="1" i="1" smtClean="0">
                              <a:solidFill>
                                <a:schemeClr val="bg1"/>
                              </a:solidFill>
                              <a:latin typeface="Cambria Math" panose="02040503050406030204" pitchFamily="18" charset="0"/>
                            </a:rPr>
                          </m:ctrlPr>
                        </m:sSupPr>
                        <m:e>
                          <m:r>
                            <a:rPr lang="en-US" sz="3000" b="1" i="0" smtClean="0">
                              <a:solidFill>
                                <a:schemeClr val="bg1"/>
                              </a:solidFill>
                              <a:latin typeface="Cambria Math" panose="02040503050406030204" pitchFamily="18" charset="0"/>
                            </a:rPr>
                            <m:t>{</m:t>
                          </m:r>
                          <m:r>
                            <a:rPr lang="en-US" sz="3000" b="1">
                              <a:solidFill>
                                <a:schemeClr val="bg1"/>
                              </a:solidFill>
                              <a:latin typeface="Cambria Math" panose="02040503050406030204" pitchFamily="18" charset="0"/>
                            </a:rPr>
                            <m:t>𝐱</m:t>
                          </m:r>
                          <m:r>
                            <a:rPr lang="en-US" sz="3000" b="1" i="0" smtClean="0">
                              <a:solidFill>
                                <a:schemeClr val="bg1"/>
                              </a:solidFill>
                              <a:latin typeface="Cambria Math" panose="02040503050406030204" pitchFamily="18" charset="0"/>
                            </a:rPr>
                            <m:t>,</m:t>
                          </m:r>
                          <m:r>
                            <a:rPr lang="en-US" sz="3000" b="1" smtClean="0">
                              <a:solidFill>
                                <a:schemeClr val="bg1"/>
                              </a:solidFill>
                              <a:latin typeface="Cambria Math" panose="02040503050406030204" pitchFamily="18" charset="0"/>
                            </a:rPr>
                            <m:t>𝐱</m:t>
                          </m:r>
                        </m:e>
                        <m:sup>
                          <m:r>
                            <m:rPr>
                              <m:sty m:val="p"/>
                            </m:rPr>
                            <a:rPr lang="en-US" sz="3000" b="0" i="0" smtClean="0">
                              <a:solidFill>
                                <a:schemeClr val="bg1"/>
                              </a:solidFill>
                              <a:latin typeface="Cambria Math" panose="02040503050406030204" pitchFamily="18" charset="0"/>
                            </a:rPr>
                            <m:t>new</m:t>
                          </m:r>
                        </m:sup>
                      </m:sSup>
                      <m:r>
                        <a:rPr lang="en-US" sz="3000" b="1" i="1" smtClean="0">
                          <a:solidFill>
                            <a:schemeClr val="bg1"/>
                          </a:solidFill>
                          <a:latin typeface="Cambria Math" panose="02040503050406030204" pitchFamily="18" charset="0"/>
                        </a:rPr>
                        <m:t>}</m:t>
                      </m:r>
                    </m:oMath>
                  </m:oMathPara>
                </a14:m>
                <a:endParaRPr lang="en-CN" sz="3000" i="1" dirty="0">
                  <a:solidFill>
                    <a:schemeClr val="bg1"/>
                  </a:solidFill>
                </a:endParaRPr>
              </a:p>
            </p:txBody>
          </p:sp>
        </mc:Choice>
        <mc:Fallback xmlns="">
          <p:sp>
            <p:nvSpPr>
              <p:cNvPr id="20" name="TextBox 19">
                <a:extLst>
                  <a:ext uri="{FF2B5EF4-FFF2-40B4-BE49-F238E27FC236}">
                    <a16:creationId xmlns:a16="http://schemas.microsoft.com/office/drawing/2014/main" id="{A21D1045-1B97-1745-B273-1AC3541C31ED}"/>
                  </a:ext>
                </a:extLst>
              </p:cNvPr>
              <p:cNvSpPr txBox="1">
                <a:spLocks noRot="1" noChangeAspect="1" noMove="1" noResize="1" noEditPoints="1" noAdjustHandles="1" noChangeArrowheads="1" noChangeShapeType="1" noTextEdit="1"/>
              </p:cNvSpPr>
              <p:nvPr/>
            </p:nvSpPr>
            <p:spPr>
              <a:xfrm>
                <a:off x="740488" y="3476638"/>
                <a:ext cx="486013" cy="461665"/>
              </a:xfrm>
              <a:prstGeom prst="rect">
                <a:avLst/>
              </a:prstGeom>
              <a:blipFill>
                <a:blip r:embed="rId3"/>
                <a:stretch>
                  <a:fillRect l="-35897" r="-228205" b="-34211"/>
                </a:stretch>
              </a:blipFill>
            </p:spPr>
            <p:txBody>
              <a:bodyPr/>
              <a:lstStyle/>
              <a:p>
                <a:r>
                  <a:rPr lang="en-CN">
                    <a:noFill/>
                  </a:rPr>
                  <a:t> </a:t>
                </a:r>
              </a:p>
            </p:txBody>
          </p:sp>
        </mc:Fallback>
      </mc:AlternateContent>
      <p:sp>
        <p:nvSpPr>
          <p:cNvPr id="21" name="Right Arrow 20">
            <a:extLst>
              <a:ext uri="{FF2B5EF4-FFF2-40B4-BE49-F238E27FC236}">
                <a16:creationId xmlns:a16="http://schemas.microsoft.com/office/drawing/2014/main" id="{680CCD7E-2295-5042-90B0-EB50DDB104A3}"/>
              </a:ext>
            </a:extLst>
          </p:cNvPr>
          <p:cNvSpPr/>
          <p:nvPr/>
        </p:nvSpPr>
        <p:spPr>
          <a:xfrm>
            <a:off x="9510342" y="3261404"/>
            <a:ext cx="1852537" cy="918858"/>
          </a:xfrm>
          <a:prstGeom prst="rightArrow">
            <a:avLst>
              <a:gd name="adj1" fmla="val 31481"/>
              <a:gd name="adj2" fmla="val 398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Colliding Pairs</a:t>
            </a:r>
          </a:p>
        </p:txBody>
      </p:sp>
      <p:sp>
        <p:nvSpPr>
          <p:cNvPr id="22" name="Rectangle 21">
            <a:extLst>
              <a:ext uri="{FF2B5EF4-FFF2-40B4-BE49-F238E27FC236}">
                <a16:creationId xmlns:a16="http://schemas.microsoft.com/office/drawing/2014/main" id="{4AA22658-2047-1849-AF3E-7DF1D8139EB9}"/>
              </a:ext>
            </a:extLst>
          </p:cNvPr>
          <p:cNvSpPr/>
          <p:nvPr/>
        </p:nvSpPr>
        <p:spPr>
          <a:xfrm>
            <a:off x="3710858" y="3469763"/>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3" name="Rectangle 22">
            <a:extLst>
              <a:ext uri="{FF2B5EF4-FFF2-40B4-BE49-F238E27FC236}">
                <a16:creationId xmlns:a16="http://schemas.microsoft.com/office/drawing/2014/main" id="{1BAF2E89-E71F-704E-B42A-C59DCD364F6E}"/>
              </a:ext>
            </a:extLst>
          </p:cNvPr>
          <p:cNvSpPr/>
          <p:nvPr/>
        </p:nvSpPr>
        <p:spPr>
          <a:xfrm>
            <a:off x="7972057" y="3469762"/>
            <a:ext cx="450764" cy="461665"/>
          </a:xfrm>
          <a:prstGeom prst="rect">
            <a:avLst/>
          </a:prstGeom>
        </p:spPr>
        <p:txBody>
          <a:bodyPr wrap="none">
            <a:spAutoFit/>
          </a:bodyPr>
          <a:lstStyle/>
          <a:p>
            <a:r>
              <a:rPr lang="en-US" sz="2400" dirty="0">
                <a:latin typeface="+mj-lt"/>
              </a:rPr>
              <a:t>or</a:t>
            </a:r>
            <a:endParaRPr lang="en-CN" sz="2400" dirty="0">
              <a:latin typeface="+mj-lt"/>
            </a:endParaRPr>
          </a:p>
        </p:txBody>
      </p:sp>
      <p:sp>
        <p:nvSpPr>
          <p:cNvPr id="24" name="Rectangle 23">
            <a:extLst>
              <a:ext uri="{FF2B5EF4-FFF2-40B4-BE49-F238E27FC236}">
                <a16:creationId xmlns:a16="http://schemas.microsoft.com/office/drawing/2014/main" id="{5CE9C90D-23CE-B84B-B751-A8DAAB9A41E8}"/>
              </a:ext>
            </a:extLst>
          </p:cNvPr>
          <p:cNvSpPr/>
          <p:nvPr/>
        </p:nvSpPr>
        <p:spPr>
          <a:xfrm>
            <a:off x="2129689" y="5938620"/>
            <a:ext cx="3745321" cy="461665"/>
          </a:xfrm>
          <a:prstGeom prst="rect">
            <a:avLst/>
          </a:prstGeom>
        </p:spPr>
        <p:txBody>
          <a:bodyPr wrap="none">
            <a:spAutoFit/>
          </a:bodyPr>
          <a:lstStyle/>
          <a:p>
            <a:r>
              <a:rPr lang="en-US" sz="2400" dirty="0">
                <a:latin typeface="+mj-lt"/>
              </a:rPr>
              <a:t>Broad-Phase Collision Culling</a:t>
            </a:r>
            <a:endParaRPr lang="en-CN" sz="2400" dirty="0">
              <a:latin typeface="+mj-lt"/>
            </a:endParaRPr>
          </a:p>
        </p:txBody>
      </p:sp>
      <p:sp>
        <p:nvSpPr>
          <p:cNvPr id="25" name="Rectangle 24">
            <a:extLst>
              <a:ext uri="{FF2B5EF4-FFF2-40B4-BE49-F238E27FC236}">
                <a16:creationId xmlns:a16="http://schemas.microsoft.com/office/drawing/2014/main" id="{C7F98421-1D50-8B41-AE03-23ADDB9C9BAB}"/>
              </a:ext>
            </a:extLst>
          </p:cNvPr>
          <p:cNvSpPr/>
          <p:nvPr/>
        </p:nvSpPr>
        <p:spPr>
          <a:xfrm>
            <a:off x="6397758" y="5938620"/>
            <a:ext cx="3704732" cy="461665"/>
          </a:xfrm>
          <a:prstGeom prst="rect">
            <a:avLst/>
          </a:prstGeom>
        </p:spPr>
        <p:txBody>
          <a:bodyPr wrap="none">
            <a:spAutoFit/>
          </a:bodyPr>
          <a:lstStyle/>
          <a:p>
            <a:r>
              <a:rPr lang="en-US" sz="2400" dirty="0">
                <a:latin typeface="+mj-lt"/>
              </a:rPr>
              <a:t>Narrow-Phase Collision Test</a:t>
            </a:r>
            <a:endParaRPr lang="en-CN" sz="2400" dirty="0">
              <a:latin typeface="+mj-lt"/>
            </a:endParaRPr>
          </a:p>
        </p:txBody>
      </p:sp>
      <p:sp>
        <p:nvSpPr>
          <p:cNvPr id="4" name="文本框 3">
            <a:extLst>
              <a:ext uri="{FF2B5EF4-FFF2-40B4-BE49-F238E27FC236}">
                <a16:creationId xmlns:a16="http://schemas.microsoft.com/office/drawing/2014/main" id="{D5DA588A-0CE4-8539-4DC7-4BA09E406AFF}"/>
              </a:ext>
            </a:extLst>
          </p:cNvPr>
          <p:cNvSpPr txBox="1"/>
          <p:nvPr/>
        </p:nvSpPr>
        <p:spPr>
          <a:xfrm>
            <a:off x="3936240" y="1032793"/>
            <a:ext cx="4069773" cy="461665"/>
          </a:xfrm>
          <a:prstGeom prst="rect">
            <a:avLst/>
          </a:prstGeom>
          <a:noFill/>
        </p:spPr>
        <p:txBody>
          <a:bodyPr wrap="square">
            <a:spAutoFit/>
          </a:bodyPr>
          <a:lstStyle/>
          <a:p>
            <a:r>
              <a:rPr lang="en-CN" altLang="zh-CN" sz="2400" b="1" dirty="0">
                <a:solidFill>
                  <a:schemeClr val="accent2">
                    <a:lumMod val="75000"/>
                  </a:schemeClr>
                </a:solidFill>
              </a:rPr>
              <a:t>Collision Detection Pipeline</a:t>
            </a:r>
            <a:endParaRPr lang="zh-CN" altLang="en-US" sz="2400" dirty="0">
              <a:solidFill>
                <a:schemeClr val="accent2">
                  <a:lumMod val="75000"/>
                </a:schemeClr>
              </a:solidFill>
            </a:endParaRPr>
          </a:p>
        </p:txBody>
      </p:sp>
    </p:spTree>
    <p:extLst>
      <p:ext uri="{BB962C8B-B14F-4D97-AF65-F5344CB8AC3E}">
        <p14:creationId xmlns:p14="http://schemas.microsoft.com/office/powerpoint/2010/main" val="362148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85C9685C-5659-39E4-1F41-96A6AA5C4F7A}"/>
              </a:ext>
            </a:extLst>
          </p:cNvPr>
          <p:cNvSpPr txBox="1"/>
          <p:nvPr/>
        </p:nvSpPr>
        <p:spPr>
          <a:xfrm>
            <a:off x="374629" y="3858373"/>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15" name="文本框 14">
            <a:extLst>
              <a:ext uri="{FF2B5EF4-FFF2-40B4-BE49-F238E27FC236}">
                <a16:creationId xmlns:a16="http://schemas.microsoft.com/office/drawing/2014/main" id="{D6BF474A-85BD-1713-3153-012577C4B203}"/>
              </a:ext>
            </a:extLst>
          </p:cNvPr>
          <p:cNvSpPr txBox="1"/>
          <p:nvPr/>
        </p:nvSpPr>
        <p:spPr>
          <a:xfrm>
            <a:off x="374629" y="2569442"/>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US" b="1" dirty="0"/>
              <a:t>Hash</a:t>
            </a:r>
            <a:r>
              <a:rPr lang="en-CN" b="1" dirty="0"/>
              <a:t>ing</a:t>
            </a:r>
            <a:r>
              <a:rPr lang="en-US" b="1" dirty="0"/>
              <a:t> </a:t>
            </a:r>
            <a:r>
              <a:rPr lang="en-US" altLang="zh-CN" b="1" dirty="0"/>
              <a:t>Table</a:t>
            </a:r>
            <a:endParaRPr lang="en-CN" b="1" dirty="0"/>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Hash table is a data structure that implements an associative array or dictionary. It is an abstract data type that maps keys to values.</a:t>
            </a:r>
            <a:endParaRPr lang="en-CN" sz="2400" dirty="0"/>
          </a:p>
        </p:txBody>
      </p:sp>
      <p:sp>
        <p:nvSpPr>
          <p:cNvPr id="4" name="文本框 3">
            <a:extLst>
              <a:ext uri="{FF2B5EF4-FFF2-40B4-BE49-F238E27FC236}">
                <a16:creationId xmlns:a16="http://schemas.microsoft.com/office/drawing/2014/main" id="{5F524FB7-A703-4203-A994-4C6DAEDB7322}"/>
              </a:ext>
            </a:extLst>
          </p:cNvPr>
          <p:cNvSpPr txBox="1"/>
          <p:nvPr/>
        </p:nvSpPr>
        <p:spPr>
          <a:xfrm>
            <a:off x="1119882" y="2091670"/>
            <a:ext cx="1832553" cy="369332"/>
          </a:xfrm>
          <a:prstGeom prst="rect">
            <a:avLst/>
          </a:prstGeom>
          <a:noFill/>
        </p:spPr>
        <p:txBody>
          <a:bodyPr wrap="none" rtlCol="0">
            <a:spAutoFit/>
          </a:bodyPr>
          <a:lstStyle/>
          <a:p>
            <a:r>
              <a:rPr lang="en-US" altLang="zh-CN" b="1" dirty="0"/>
              <a:t>Key-Value Pairs</a:t>
            </a:r>
            <a:endParaRPr lang="zh-CN" altLang="en-US" b="1" dirty="0"/>
          </a:p>
        </p:txBody>
      </p:sp>
      <p:sp>
        <p:nvSpPr>
          <p:cNvPr id="13" name="文本框 12">
            <a:extLst>
              <a:ext uri="{FF2B5EF4-FFF2-40B4-BE49-F238E27FC236}">
                <a16:creationId xmlns:a16="http://schemas.microsoft.com/office/drawing/2014/main" id="{B42B57D2-BB6A-445A-8C48-057023741DDA}"/>
              </a:ext>
            </a:extLst>
          </p:cNvPr>
          <p:cNvSpPr txBox="1"/>
          <p:nvPr/>
        </p:nvSpPr>
        <p:spPr>
          <a:xfrm>
            <a:off x="565669" y="2911327"/>
            <a:ext cx="2940977" cy="646331"/>
          </a:xfrm>
          <a:prstGeom prst="rect">
            <a:avLst/>
          </a:prstGeom>
          <a:noFill/>
        </p:spPr>
        <p:txBody>
          <a:bodyPr wrap="square">
            <a:spAutoFit/>
          </a:bodyPr>
          <a:lstStyle/>
          <a:p>
            <a:pPr algn="ctr"/>
            <a:r>
              <a:rPr lang="en-US" altLang="zh-CN" dirty="0"/>
              <a:t>Name:</a:t>
            </a:r>
            <a:r>
              <a:rPr lang="zh-CN" altLang="en-US" dirty="0"/>
              <a:t>歪比歪比</a:t>
            </a:r>
            <a:endParaRPr lang="en-US" altLang="zh-CN" dirty="0"/>
          </a:p>
          <a:p>
            <a:pPr algn="ctr"/>
            <a:r>
              <a:rPr lang="en-US" altLang="zh-CN" dirty="0"/>
              <a:t>TEL: 11122223333</a:t>
            </a:r>
            <a:endParaRPr lang="zh-CN" altLang="en-US" dirty="0"/>
          </a:p>
        </p:txBody>
      </p:sp>
      <p:sp>
        <p:nvSpPr>
          <p:cNvPr id="16" name="文本框 15">
            <a:extLst>
              <a:ext uri="{FF2B5EF4-FFF2-40B4-BE49-F238E27FC236}">
                <a16:creationId xmlns:a16="http://schemas.microsoft.com/office/drawing/2014/main" id="{E8D59901-CF42-3F18-C4F6-E652FB674BA9}"/>
              </a:ext>
            </a:extLst>
          </p:cNvPr>
          <p:cNvSpPr txBox="1"/>
          <p:nvPr/>
        </p:nvSpPr>
        <p:spPr>
          <a:xfrm>
            <a:off x="565669" y="4200258"/>
            <a:ext cx="2940977" cy="646331"/>
          </a:xfrm>
          <a:prstGeom prst="rect">
            <a:avLst/>
          </a:prstGeom>
          <a:noFill/>
        </p:spPr>
        <p:txBody>
          <a:bodyPr wrap="square">
            <a:spAutoFit/>
          </a:bodyPr>
          <a:lstStyle/>
          <a:p>
            <a:pPr algn="ctr"/>
            <a:r>
              <a:rPr lang="en-US" altLang="zh-CN" dirty="0"/>
              <a:t>Name:</a:t>
            </a:r>
            <a:r>
              <a:rPr lang="zh-CN" altLang="en-US" dirty="0"/>
              <a:t>歪比巴卜</a:t>
            </a:r>
            <a:endParaRPr lang="en-US" altLang="zh-CN" dirty="0"/>
          </a:p>
          <a:p>
            <a:pPr algn="ctr"/>
            <a:r>
              <a:rPr lang="en-US" altLang="zh-CN" dirty="0"/>
              <a:t>TEL: 33322221111</a:t>
            </a:r>
            <a:endParaRPr lang="zh-CN" altLang="en-US" dirty="0"/>
          </a:p>
        </p:txBody>
      </p:sp>
      <p:sp>
        <p:nvSpPr>
          <p:cNvPr id="18" name="文本框 17">
            <a:extLst>
              <a:ext uri="{FF2B5EF4-FFF2-40B4-BE49-F238E27FC236}">
                <a16:creationId xmlns:a16="http://schemas.microsoft.com/office/drawing/2014/main" id="{0D7CDA64-E3A1-0CE9-D651-63183D139C4C}"/>
              </a:ext>
            </a:extLst>
          </p:cNvPr>
          <p:cNvSpPr txBox="1"/>
          <p:nvPr/>
        </p:nvSpPr>
        <p:spPr>
          <a:xfrm>
            <a:off x="374629" y="5147304"/>
            <a:ext cx="3302507" cy="1107996"/>
          </a:xfrm>
          <a:prstGeom prst="rect">
            <a:avLst/>
          </a:prstGeom>
          <a:noFill/>
        </p:spPr>
        <p:txBody>
          <a:bodyPr wrap="none" rtlCol="0">
            <a:spAutoFit/>
          </a:bodyPr>
          <a:lstStyle/>
          <a:p>
            <a:r>
              <a:rPr lang="en-US" altLang="zh-CN" sz="6600" b="1" dirty="0"/>
              <a:t>{           }</a:t>
            </a:r>
            <a:endParaRPr lang="zh-CN" altLang="en-US" sz="6600" b="1" dirty="0"/>
          </a:p>
        </p:txBody>
      </p:sp>
      <p:sp>
        <p:nvSpPr>
          <p:cNvPr id="19" name="文本框 18">
            <a:extLst>
              <a:ext uri="{FF2B5EF4-FFF2-40B4-BE49-F238E27FC236}">
                <a16:creationId xmlns:a16="http://schemas.microsoft.com/office/drawing/2014/main" id="{122954DF-7F10-80A6-C8EE-E498E3FE31D8}"/>
              </a:ext>
            </a:extLst>
          </p:cNvPr>
          <p:cNvSpPr txBox="1"/>
          <p:nvPr/>
        </p:nvSpPr>
        <p:spPr>
          <a:xfrm>
            <a:off x="565669" y="5489189"/>
            <a:ext cx="2940977" cy="646331"/>
          </a:xfrm>
          <a:prstGeom prst="rect">
            <a:avLst/>
          </a:prstGeom>
          <a:noFill/>
        </p:spPr>
        <p:txBody>
          <a:bodyPr wrap="square">
            <a:spAutoFit/>
          </a:bodyPr>
          <a:lstStyle/>
          <a:p>
            <a:pPr algn="ctr"/>
            <a:r>
              <a:rPr lang="en-US" altLang="zh-CN" dirty="0"/>
              <a:t>Name:</a:t>
            </a:r>
            <a:r>
              <a:rPr lang="zh-CN" altLang="en-US" dirty="0"/>
              <a:t>嗷嗷嗷</a:t>
            </a:r>
            <a:endParaRPr lang="en-US" altLang="zh-CN" dirty="0"/>
          </a:p>
          <a:p>
            <a:pPr algn="ctr"/>
            <a:r>
              <a:rPr lang="en-US" altLang="zh-CN" dirty="0"/>
              <a:t>TEL: 12313423452</a:t>
            </a:r>
            <a:endParaRPr lang="zh-CN" altLang="en-US" dirty="0"/>
          </a:p>
        </p:txBody>
      </p:sp>
      <p:sp>
        <p:nvSpPr>
          <p:cNvPr id="20" name="文本框 19">
            <a:extLst>
              <a:ext uri="{FF2B5EF4-FFF2-40B4-BE49-F238E27FC236}">
                <a16:creationId xmlns:a16="http://schemas.microsoft.com/office/drawing/2014/main" id="{E753D377-8A76-F949-7996-69D6E0B8896E}"/>
              </a:ext>
            </a:extLst>
          </p:cNvPr>
          <p:cNvSpPr txBox="1"/>
          <p:nvPr/>
        </p:nvSpPr>
        <p:spPr>
          <a:xfrm>
            <a:off x="5179723" y="2086865"/>
            <a:ext cx="1683474" cy="369332"/>
          </a:xfrm>
          <a:prstGeom prst="rect">
            <a:avLst/>
          </a:prstGeom>
          <a:noFill/>
        </p:spPr>
        <p:txBody>
          <a:bodyPr wrap="none" rtlCol="0">
            <a:spAutoFit/>
          </a:bodyPr>
          <a:lstStyle/>
          <a:p>
            <a:r>
              <a:rPr lang="en-US" altLang="zh-CN" b="1" dirty="0"/>
              <a:t>Hash Function</a:t>
            </a:r>
            <a:endParaRPr lang="zh-CN" altLang="en-US" b="1" dirty="0"/>
          </a:p>
        </p:txBody>
      </p:sp>
      <p:sp>
        <p:nvSpPr>
          <p:cNvPr id="21" name="矩形 20">
            <a:extLst>
              <a:ext uri="{FF2B5EF4-FFF2-40B4-BE49-F238E27FC236}">
                <a16:creationId xmlns:a16="http://schemas.microsoft.com/office/drawing/2014/main" id="{F4C5A8F9-A3C6-9387-4281-8541CA0A7519}"/>
              </a:ext>
            </a:extLst>
          </p:cNvPr>
          <p:cNvSpPr/>
          <p:nvPr/>
        </p:nvSpPr>
        <p:spPr>
          <a:xfrm>
            <a:off x="5363110" y="2671284"/>
            <a:ext cx="1284270" cy="35840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表格 23">
            <a:extLst>
              <a:ext uri="{FF2B5EF4-FFF2-40B4-BE49-F238E27FC236}">
                <a16:creationId xmlns:a16="http://schemas.microsoft.com/office/drawing/2014/main" id="{21D880E4-D349-CD73-F16B-A29B49899984}"/>
              </a:ext>
            </a:extLst>
          </p:cNvPr>
          <p:cNvGraphicFramePr>
            <a:graphicFrameLocks noGrp="1"/>
          </p:cNvGraphicFramePr>
          <p:nvPr>
            <p:extLst>
              <p:ext uri="{D42A27DB-BD31-4B8C-83A1-F6EECF244321}">
                <p14:modId xmlns:p14="http://schemas.microsoft.com/office/powerpoint/2010/main" val="1390754496"/>
              </p:ext>
            </p:extLst>
          </p:nvPr>
        </p:nvGraphicFramePr>
        <p:xfrm>
          <a:off x="9639616" y="2900373"/>
          <a:ext cx="1797977" cy="2966720"/>
        </p:xfrm>
        <a:graphic>
          <a:graphicData uri="http://schemas.openxmlformats.org/drawingml/2006/table">
            <a:tbl>
              <a:tblPr firstRow="1" bandRow="1">
                <a:tableStyleId>{2D5ABB26-0587-4C30-8999-92F81FD0307C}</a:tableStyleId>
              </a:tblPr>
              <a:tblGrid>
                <a:gridCol w="1797977">
                  <a:extLst>
                    <a:ext uri="{9D8B030D-6E8A-4147-A177-3AD203B41FA5}">
                      <a16:colId xmlns:a16="http://schemas.microsoft.com/office/drawing/2014/main" val="416313154"/>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3865732"/>
                  </a:ext>
                </a:extLst>
              </a:tr>
              <a:tr h="370840">
                <a:tc>
                  <a:txBody>
                    <a:bodyPr/>
                    <a:lstStyle/>
                    <a:p>
                      <a:r>
                        <a:rPr lang="en-US" altLang="zh-CN" dirty="0"/>
                        <a:t>11122223333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19977357"/>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79154153"/>
                  </a:ext>
                </a:extLst>
              </a:tr>
              <a:tr h="370840">
                <a:tc>
                  <a:txBody>
                    <a:bodyPr/>
                    <a:lstStyle/>
                    <a:p>
                      <a:r>
                        <a:rPr lang="en-US" altLang="zh-CN" dirty="0"/>
                        <a:t>12313423452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8599476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6256662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6891989"/>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8755871"/>
                  </a:ext>
                </a:extLst>
              </a:tr>
              <a:tr h="370840">
                <a:tc>
                  <a:txBody>
                    <a:bodyPr/>
                    <a:lstStyle/>
                    <a:p>
                      <a:r>
                        <a:rPr lang="en-US" altLang="zh-CN" dirty="0"/>
                        <a:t>33322221111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12733324"/>
                  </a:ext>
                </a:extLst>
              </a:tr>
            </a:tbl>
          </a:graphicData>
        </a:graphic>
      </p:graphicFrame>
      <p:sp>
        <p:nvSpPr>
          <p:cNvPr id="24" name="文本框 23">
            <a:extLst>
              <a:ext uri="{FF2B5EF4-FFF2-40B4-BE49-F238E27FC236}">
                <a16:creationId xmlns:a16="http://schemas.microsoft.com/office/drawing/2014/main" id="{A9F9A41F-2F30-98C4-2450-369E77D51532}"/>
              </a:ext>
            </a:extLst>
          </p:cNvPr>
          <p:cNvSpPr txBox="1"/>
          <p:nvPr/>
        </p:nvSpPr>
        <p:spPr>
          <a:xfrm>
            <a:off x="9639616" y="2086865"/>
            <a:ext cx="1683474" cy="369332"/>
          </a:xfrm>
          <a:prstGeom prst="rect">
            <a:avLst/>
          </a:prstGeom>
          <a:noFill/>
        </p:spPr>
        <p:txBody>
          <a:bodyPr wrap="none" rtlCol="0">
            <a:spAutoFit/>
          </a:bodyPr>
          <a:lstStyle/>
          <a:p>
            <a:r>
              <a:rPr lang="en-US" altLang="zh-CN" b="1" dirty="0"/>
              <a:t>Hash Function</a:t>
            </a:r>
            <a:endParaRPr lang="zh-CN" altLang="en-US" b="1" dirty="0"/>
          </a:p>
        </p:txBody>
      </p:sp>
      <p:sp>
        <p:nvSpPr>
          <p:cNvPr id="25" name="矩形 24">
            <a:extLst>
              <a:ext uri="{FF2B5EF4-FFF2-40B4-BE49-F238E27FC236}">
                <a16:creationId xmlns:a16="http://schemas.microsoft.com/office/drawing/2014/main" id="{B0B1536A-569A-D0B7-574E-244DD6CF81A4}"/>
              </a:ext>
            </a:extLst>
          </p:cNvPr>
          <p:cNvSpPr/>
          <p:nvPr/>
        </p:nvSpPr>
        <p:spPr>
          <a:xfrm>
            <a:off x="9133727" y="2911327"/>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00</a:t>
            </a:r>
            <a:endParaRPr lang="zh-CN" altLang="en-US" sz="1600" dirty="0">
              <a:solidFill>
                <a:schemeClr val="tx1"/>
              </a:solidFill>
            </a:endParaRPr>
          </a:p>
        </p:txBody>
      </p:sp>
      <p:sp>
        <p:nvSpPr>
          <p:cNvPr id="26" name="矩形 25">
            <a:extLst>
              <a:ext uri="{FF2B5EF4-FFF2-40B4-BE49-F238E27FC236}">
                <a16:creationId xmlns:a16="http://schemas.microsoft.com/office/drawing/2014/main" id="{532ACD9C-57FF-6ABA-CAD1-D163674A3C8B}"/>
              </a:ext>
            </a:extLst>
          </p:cNvPr>
          <p:cNvSpPr/>
          <p:nvPr/>
        </p:nvSpPr>
        <p:spPr>
          <a:xfrm>
            <a:off x="9133727" y="3291158"/>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01</a:t>
            </a:r>
            <a:endParaRPr lang="zh-CN" altLang="en-US" sz="1600" dirty="0">
              <a:solidFill>
                <a:schemeClr val="tx1"/>
              </a:solidFill>
            </a:endParaRPr>
          </a:p>
        </p:txBody>
      </p:sp>
      <p:sp>
        <p:nvSpPr>
          <p:cNvPr id="27" name="矩形 26">
            <a:extLst>
              <a:ext uri="{FF2B5EF4-FFF2-40B4-BE49-F238E27FC236}">
                <a16:creationId xmlns:a16="http://schemas.microsoft.com/office/drawing/2014/main" id="{9405ED56-FE2B-4463-22BE-5E5D5F2B2F64}"/>
              </a:ext>
            </a:extLst>
          </p:cNvPr>
          <p:cNvSpPr/>
          <p:nvPr/>
        </p:nvSpPr>
        <p:spPr>
          <a:xfrm>
            <a:off x="9133727" y="3682021"/>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02</a:t>
            </a:r>
            <a:endParaRPr lang="zh-CN" altLang="en-US" sz="1600" dirty="0">
              <a:solidFill>
                <a:schemeClr val="tx1"/>
              </a:solidFill>
            </a:endParaRPr>
          </a:p>
        </p:txBody>
      </p:sp>
      <p:sp>
        <p:nvSpPr>
          <p:cNvPr id="28" name="矩形 27">
            <a:extLst>
              <a:ext uri="{FF2B5EF4-FFF2-40B4-BE49-F238E27FC236}">
                <a16:creationId xmlns:a16="http://schemas.microsoft.com/office/drawing/2014/main" id="{6F1D8908-3766-E820-15A6-D9569C74E754}"/>
              </a:ext>
            </a:extLst>
          </p:cNvPr>
          <p:cNvSpPr/>
          <p:nvPr/>
        </p:nvSpPr>
        <p:spPr>
          <a:xfrm>
            <a:off x="9133727" y="4061852"/>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03</a:t>
            </a:r>
            <a:endParaRPr lang="zh-CN" altLang="en-US" sz="1600" dirty="0">
              <a:solidFill>
                <a:schemeClr val="tx1"/>
              </a:solidFill>
            </a:endParaRPr>
          </a:p>
        </p:txBody>
      </p:sp>
      <p:sp>
        <p:nvSpPr>
          <p:cNvPr id="29" name="文本框 28">
            <a:extLst>
              <a:ext uri="{FF2B5EF4-FFF2-40B4-BE49-F238E27FC236}">
                <a16:creationId xmlns:a16="http://schemas.microsoft.com/office/drawing/2014/main" id="{4EFC8372-7C25-AC06-D9A1-662CD335C4DF}"/>
              </a:ext>
            </a:extLst>
          </p:cNvPr>
          <p:cNvSpPr txBox="1"/>
          <p:nvPr/>
        </p:nvSpPr>
        <p:spPr>
          <a:xfrm>
            <a:off x="9216092" y="4463292"/>
            <a:ext cx="235962" cy="330347"/>
          </a:xfrm>
          <a:prstGeom prst="rect">
            <a:avLst/>
          </a:prstGeom>
          <a:noFill/>
        </p:spPr>
        <p:txBody>
          <a:bodyPr wrap="none" rtlCol="0">
            <a:spAutoFit/>
          </a:bodyPr>
          <a:lstStyle/>
          <a:p>
            <a:pPr>
              <a:lnSpc>
                <a:spcPts val="500"/>
              </a:lnSpc>
            </a:pPr>
            <a:r>
              <a:rPr lang="en-US" altLang="zh-CN" dirty="0"/>
              <a:t>·</a:t>
            </a:r>
          </a:p>
          <a:p>
            <a:pPr>
              <a:lnSpc>
                <a:spcPts val="500"/>
              </a:lnSpc>
            </a:pPr>
            <a:r>
              <a:rPr lang="en-US" altLang="zh-CN" dirty="0"/>
              <a:t>·</a:t>
            </a:r>
          </a:p>
          <a:p>
            <a:pPr>
              <a:lnSpc>
                <a:spcPts val="500"/>
              </a:lnSpc>
            </a:pPr>
            <a:r>
              <a:rPr lang="en-US" altLang="zh-CN" dirty="0"/>
              <a:t>·</a:t>
            </a:r>
            <a:endParaRPr lang="zh-CN" altLang="en-US" dirty="0"/>
          </a:p>
        </p:txBody>
      </p:sp>
      <p:sp>
        <p:nvSpPr>
          <p:cNvPr id="30" name="矩形 29">
            <a:extLst>
              <a:ext uri="{FF2B5EF4-FFF2-40B4-BE49-F238E27FC236}">
                <a16:creationId xmlns:a16="http://schemas.microsoft.com/office/drawing/2014/main" id="{782C17DE-1FDD-C9A0-C337-632C006275D9}"/>
              </a:ext>
            </a:extLst>
          </p:cNvPr>
          <p:cNvSpPr/>
          <p:nvPr/>
        </p:nvSpPr>
        <p:spPr>
          <a:xfrm>
            <a:off x="9134956" y="4747390"/>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32</a:t>
            </a:r>
            <a:endParaRPr lang="zh-CN" altLang="en-US" sz="1600" dirty="0">
              <a:solidFill>
                <a:schemeClr val="tx1"/>
              </a:solidFill>
            </a:endParaRPr>
          </a:p>
        </p:txBody>
      </p:sp>
      <p:sp>
        <p:nvSpPr>
          <p:cNvPr id="31" name="矩形 30">
            <a:extLst>
              <a:ext uri="{FF2B5EF4-FFF2-40B4-BE49-F238E27FC236}">
                <a16:creationId xmlns:a16="http://schemas.microsoft.com/office/drawing/2014/main" id="{5C67C325-211D-370D-AAD7-2735AF228080}"/>
              </a:ext>
            </a:extLst>
          </p:cNvPr>
          <p:cNvSpPr/>
          <p:nvPr/>
        </p:nvSpPr>
        <p:spPr>
          <a:xfrm>
            <a:off x="9134956" y="5127221"/>
            <a:ext cx="400692" cy="3327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33</a:t>
            </a:r>
            <a:endParaRPr lang="zh-CN" altLang="en-US" sz="1600" dirty="0">
              <a:solidFill>
                <a:schemeClr val="tx1"/>
              </a:solidFill>
            </a:endParaRPr>
          </a:p>
        </p:txBody>
      </p:sp>
      <p:sp>
        <p:nvSpPr>
          <p:cNvPr id="32" name="矩形 31">
            <a:extLst>
              <a:ext uri="{FF2B5EF4-FFF2-40B4-BE49-F238E27FC236}">
                <a16:creationId xmlns:a16="http://schemas.microsoft.com/office/drawing/2014/main" id="{874EF727-4D41-6F20-262F-E8AEA6BA0E3E}"/>
              </a:ext>
            </a:extLst>
          </p:cNvPr>
          <p:cNvSpPr/>
          <p:nvPr/>
        </p:nvSpPr>
        <p:spPr>
          <a:xfrm>
            <a:off x="9134956" y="5518084"/>
            <a:ext cx="400692" cy="3327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34</a:t>
            </a:r>
            <a:endParaRPr lang="zh-CN" altLang="en-US" sz="1600" dirty="0">
              <a:solidFill>
                <a:schemeClr val="tx1"/>
              </a:solidFill>
            </a:endParaRPr>
          </a:p>
        </p:txBody>
      </p:sp>
      <p:cxnSp>
        <p:nvCxnSpPr>
          <p:cNvPr id="35" name="直接箭头连接符 34">
            <a:extLst>
              <a:ext uri="{FF2B5EF4-FFF2-40B4-BE49-F238E27FC236}">
                <a16:creationId xmlns:a16="http://schemas.microsoft.com/office/drawing/2014/main" id="{5B3E3244-B0D6-17F8-5ECA-A6110802BEAB}"/>
              </a:ext>
            </a:extLst>
          </p:cNvPr>
          <p:cNvCxnSpPr/>
          <p:nvPr/>
        </p:nvCxnSpPr>
        <p:spPr>
          <a:xfrm>
            <a:off x="3061699" y="4664470"/>
            <a:ext cx="6577917" cy="1019985"/>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86EB656-2991-E184-58BE-4A65611EF450}"/>
              </a:ext>
            </a:extLst>
          </p:cNvPr>
          <p:cNvCxnSpPr/>
          <p:nvPr/>
        </p:nvCxnSpPr>
        <p:spPr>
          <a:xfrm>
            <a:off x="3061699" y="3113072"/>
            <a:ext cx="29384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6D1714D-7548-B73B-3265-3B73912EBDCA}"/>
              </a:ext>
            </a:extLst>
          </p:cNvPr>
          <p:cNvCxnSpPr>
            <a:cxnSpLocks/>
            <a:endCxn id="26" idx="1"/>
          </p:cNvCxnSpPr>
          <p:nvPr/>
        </p:nvCxnSpPr>
        <p:spPr>
          <a:xfrm>
            <a:off x="6000108" y="3113072"/>
            <a:ext cx="3133619" cy="34445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DCA0841F-F1F6-BE58-5673-082B3E99B293}"/>
              </a:ext>
            </a:extLst>
          </p:cNvPr>
          <p:cNvCxnSpPr>
            <a:cxnSpLocks/>
          </p:cNvCxnSpPr>
          <p:nvPr/>
        </p:nvCxnSpPr>
        <p:spPr>
          <a:xfrm>
            <a:off x="3061699" y="3369926"/>
            <a:ext cx="6577917" cy="87603"/>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D28AFA90-C7F9-CB4B-2449-3A562CEA85C6}"/>
              </a:ext>
            </a:extLst>
          </p:cNvPr>
          <p:cNvCxnSpPr/>
          <p:nvPr/>
        </p:nvCxnSpPr>
        <p:spPr>
          <a:xfrm>
            <a:off x="3061699" y="4394593"/>
            <a:ext cx="293840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5B70E530-A5E0-6210-38D2-9B6AD5447673}"/>
              </a:ext>
            </a:extLst>
          </p:cNvPr>
          <p:cNvCxnSpPr>
            <a:endCxn id="32" idx="1"/>
          </p:cNvCxnSpPr>
          <p:nvPr/>
        </p:nvCxnSpPr>
        <p:spPr>
          <a:xfrm>
            <a:off x="6000108" y="4394593"/>
            <a:ext cx="3134848" cy="12898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03762C5F-ABB9-C24C-30C4-6582A9875E4D}"/>
              </a:ext>
            </a:extLst>
          </p:cNvPr>
          <p:cNvCxnSpPr/>
          <p:nvPr/>
        </p:nvCxnSpPr>
        <p:spPr>
          <a:xfrm>
            <a:off x="3061699" y="5684455"/>
            <a:ext cx="293840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55630663-FEB6-8AEE-15AB-D8759355BE56}"/>
              </a:ext>
            </a:extLst>
          </p:cNvPr>
          <p:cNvCxnSpPr>
            <a:endCxn id="28" idx="1"/>
          </p:cNvCxnSpPr>
          <p:nvPr/>
        </p:nvCxnSpPr>
        <p:spPr>
          <a:xfrm flipV="1">
            <a:off x="6000108" y="4228223"/>
            <a:ext cx="3133619" cy="14562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44B3962C-515A-380E-F43A-FBE44A1482AD}"/>
              </a:ext>
            </a:extLst>
          </p:cNvPr>
          <p:cNvCxnSpPr/>
          <p:nvPr/>
        </p:nvCxnSpPr>
        <p:spPr>
          <a:xfrm flipV="1">
            <a:off x="3061699" y="4228223"/>
            <a:ext cx="6577917" cy="1720517"/>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83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859" y="234852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595" y="4118137"/>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445" y="3637949"/>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312" y="4591100"/>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662" y="244575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7172" y="5148838"/>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Spatial </a:t>
            </a:r>
            <a:r>
              <a:rPr lang="en-US" b="1" dirty="0"/>
              <a:t>Hash</a:t>
            </a:r>
            <a:r>
              <a:rPr lang="en-CN" b="1" dirty="0"/>
              <a:t>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4</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t>In </a:t>
            </a:r>
            <a:r>
              <a:rPr lang="en-US" sz="2400" dirty="0"/>
              <a:t>a spatial hash we are dealing with locations in space, and locality is very important, so our hash function will not change the distribution of the inputs. Spatial hashing divides the space by a grid and stores objects into grid cells.</a:t>
            </a:r>
            <a:endParaRPr lang="en-CN" sz="2400" dirty="0"/>
          </a:p>
        </p:txBody>
      </p:sp>
      <p:sp>
        <p:nvSpPr>
          <p:cNvPr id="10" name="Rectangle 9">
            <a:extLst>
              <a:ext uri="{FF2B5EF4-FFF2-40B4-BE49-F238E27FC236}">
                <a16:creationId xmlns:a16="http://schemas.microsoft.com/office/drawing/2014/main" id="{91C1D515-1118-C645-8E68-D41CFA34D93C}"/>
              </a:ext>
            </a:extLst>
          </p:cNvPr>
          <p:cNvSpPr/>
          <p:nvPr/>
        </p:nvSpPr>
        <p:spPr>
          <a:xfrm>
            <a:off x="647048"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7050"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7048"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7047"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703"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705"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703"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702"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8360"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8362"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8360"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8359"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9015"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9017"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9015"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9014"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7E63128-0514-524A-9C1E-6BA35ACEE610}"/>
                  </a:ext>
                </a:extLst>
              </p:cNvPr>
              <p:cNvSpPr txBox="1"/>
              <p:nvPr/>
            </p:nvSpPr>
            <p:spPr>
              <a:xfrm>
                <a:off x="1039229" y="4829679"/>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0</m:t>
                          </m:r>
                        </m:sub>
                      </m:sSub>
                    </m:oMath>
                  </m:oMathPara>
                </a14:m>
                <a:endParaRPr lang="en-CN" sz="3200" i="1" dirty="0">
                  <a:solidFill>
                    <a:schemeClr val="tx1"/>
                  </a:solidFill>
                </a:endParaRPr>
              </a:p>
            </p:txBody>
          </p:sp>
        </mc:Choice>
        <mc:Fallback xmlns="">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229" y="4829679"/>
                <a:ext cx="486013" cy="492443"/>
              </a:xfrm>
              <a:prstGeom prst="rect">
                <a:avLst/>
              </a:prstGeom>
              <a:blipFill>
                <a:blip r:embed="rId3"/>
                <a:stretch>
                  <a:fillRect l="-10000" b="-15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8450503-A7E6-AF4B-9828-BB20351F52AB}"/>
                  </a:ext>
                </a:extLst>
              </p:cNvPr>
              <p:cNvSpPr txBox="1"/>
              <p:nvPr/>
            </p:nvSpPr>
            <p:spPr>
              <a:xfrm>
                <a:off x="3859667" y="54055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1</m:t>
                          </m:r>
                        </m:sub>
                      </m:sSub>
                    </m:oMath>
                  </m:oMathPara>
                </a14:m>
                <a:endParaRPr lang="en-CN" sz="3200" i="1" dirty="0">
                  <a:solidFill>
                    <a:schemeClr val="tx1"/>
                  </a:solidFill>
                </a:endParaRPr>
              </a:p>
            </p:txBody>
          </p:sp>
        </mc:Choice>
        <mc:Fallback xmlns="">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667" y="5405593"/>
                <a:ext cx="486013" cy="492443"/>
              </a:xfrm>
              <a:prstGeom prst="rect">
                <a:avLst/>
              </a:prstGeom>
              <a:blipFill>
                <a:blip r:embed="rId4"/>
                <a:stretch>
                  <a:fillRect l="-7500"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93009304-63F2-C64A-97A2-6708CA583945}"/>
                  </a:ext>
                </a:extLst>
              </p:cNvPr>
              <p:cNvSpPr txBox="1"/>
              <p:nvPr/>
            </p:nvSpPr>
            <p:spPr>
              <a:xfrm>
                <a:off x="1066756" y="37519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2</m:t>
                          </m:r>
                        </m:sub>
                      </m:sSub>
                    </m:oMath>
                  </m:oMathPara>
                </a14:m>
                <a:endParaRPr lang="en-CN" sz="3200" i="1" dirty="0">
                  <a:solidFill>
                    <a:schemeClr val="tx1"/>
                  </a:solidFill>
                </a:endParaRPr>
              </a:p>
            </p:txBody>
          </p:sp>
        </mc:Choice>
        <mc:Fallback xmlns="">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756" y="3751993"/>
                <a:ext cx="486013" cy="492443"/>
              </a:xfrm>
              <a:prstGeom prst="rect">
                <a:avLst/>
              </a:prstGeom>
              <a:blipFill>
                <a:blip r:embed="rId5"/>
                <a:stretch>
                  <a:fillRect l="-12821"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32CF7B4-CDDE-5A49-BD2E-233CE4218C58}"/>
                  </a:ext>
                </a:extLst>
              </p:cNvPr>
              <p:cNvSpPr txBox="1"/>
              <p:nvPr/>
            </p:nvSpPr>
            <p:spPr>
              <a:xfrm>
                <a:off x="2795086" y="419173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3</m:t>
                          </m:r>
                        </m:sub>
                      </m:sSub>
                    </m:oMath>
                  </m:oMathPara>
                </a14:m>
                <a:endParaRPr lang="en-CN" sz="3200" i="1" dirty="0">
                  <a:solidFill>
                    <a:schemeClr val="tx1"/>
                  </a:solidFill>
                </a:endParaRPr>
              </a:p>
            </p:txBody>
          </p:sp>
        </mc:Choice>
        <mc:Fallback xmlns="">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5086" y="4191733"/>
                <a:ext cx="486013" cy="492443"/>
              </a:xfrm>
              <a:prstGeom prst="rect">
                <a:avLst/>
              </a:prstGeom>
              <a:blipFill>
                <a:blip r:embed="rId6"/>
                <a:stretch>
                  <a:fillRect l="-10256" r="-2564" b="-1794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0CF4F1E-2713-0B47-AC1B-0EFCBDE26507}"/>
                  </a:ext>
                </a:extLst>
              </p:cNvPr>
              <p:cNvSpPr txBox="1"/>
              <p:nvPr/>
            </p:nvSpPr>
            <p:spPr>
              <a:xfrm>
                <a:off x="3281099" y="2672290"/>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5</m:t>
                          </m:r>
                        </m:sub>
                      </m:sSub>
                    </m:oMath>
                  </m:oMathPara>
                </a14:m>
                <a:endParaRPr lang="en-CN" sz="3200" i="1" dirty="0">
                  <a:solidFill>
                    <a:schemeClr val="tx1"/>
                  </a:solidFill>
                </a:endParaRPr>
              </a:p>
            </p:txBody>
          </p:sp>
        </mc:Choice>
        <mc:Fallback xmlns="">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1099" y="2672290"/>
                <a:ext cx="486013" cy="492443"/>
              </a:xfrm>
              <a:prstGeom prst="rect">
                <a:avLst/>
              </a:prstGeom>
              <a:blipFill>
                <a:blip r:embed="rId7"/>
                <a:stretch>
                  <a:fillRect l="-10256" r="-5128" b="-17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C86A227-37D2-AB4D-99AF-DDA34F72F0F7}"/>
                  </a:ext>
                </a:extLst>
              </p:cNvPr>
              <p:cNvSpPr txBox="1"/>
              <p:nvPr/>
            </p:nvSpPr>
            <p:spPr>
              <a:xfrm>
                <a:off x="1672477" y="2299858"/>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4</m:t>
                          </m:r>
                        </m:sub>
                      </m:sSub>
                    </m:oMath>
                  </m:oMathPara>
                </a14:m>
                <a:endParaRPr lang="en-CN" sz="3200" i="1" dirty="0">
                  <a:solidFill>
                    <a:schemeClr val="tx1"/>
                  </a:solidFill>
                </a:endParaRPr>
              </a:p>
            </p:txBody>
          </p:sp>
        </mc:Choice>
        <mc:Fallback xmlns="">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477" y="2299858"/>
                <a:ext cx="486013" cy="492443"/>
              </a:xfrm>
              <a:prstGeom prst="rect">
                <a:avLst/>
              </a:prstGeom>
              <a:blipFill>
                <a:blip r:embed="rId8"/>
                <a:stretch>
                  <a:fillRect l="-10256" r="-2564"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FF0B521-D92A-5C4B-9249-F31057B50FD8}"/>
                  </a:ext>
                </a:extLst>
              </p:cNvPr>
              <p:cNvSpPr/>
              <p:nvPr/>
            </p:nvSpPr>
            <p:spPr>
              <a:xfrm>
                <a:off x="5195754" y="5641580"/>
                <a:ext cx="1278170" cy="461665"/>
              </a:xfrm>
              <a:prstGeom prst="rect">
                <a:avLst/>
              </a:prstGeom>
            </p:spPr>
            <p:txBody>
              <a:bodyPr wrap="none">
                <a:spAutoFit/>
              </a:bodyPr>
              <a:lstStyle/>
              <a:p>
                <a:r>
                  <a:rPr lang="en-US" sz="2400" dirty="0">
                    <a:solidFill>
                      <a:schemeClr val="tx1">
                        <a:lumMod val="50000"/>
                        <a:lumOff val="50000"/>
                      </a:schemeClr>
                    </a:solidFill>
                    <a:latin typeface="+mj-lt"/>
                  </a:rPr>
                  <a:t>Cell 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oMath>
                </a14:m>
                <a:endParaRPr lang="en-CN" sz="2400" i="1" dirty="0">
                  <a:latin typeface="+mj-lt"/>
                </a:endParaRPr>
              </a:p>
            </p:txBody>
          </p:sp>
        </mc:Choice>
        <mc:Fallback xmlns="">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95754" y="5641580"/>
                <a:ext cx="1278170" cy="461665"/>
              </a:xfrm>
              <a:prstGeom prst="rect">
                <a:avLst/>
              </a:prstGeom>
              <a:blipFill>
                <a:blip r:embed="rId9"/>
                <a:stretch>
                  <a:fillRect l="-6863" t="-8108" b="-29730"/>
                </a:stretch>
              </a:blipFill>
            </p:spPr>
            <p:txBody>
              <a:bodyPr/>
              <a:lstStyle/>
              <a:p>
                <a:r>
                  <a:rPr lang="en-CN">
                    <a:noFill/>
                  </a:rPr>
                  <a:t> </a:t>
                </a:r>
              </a:p>
            </p:txBody>
          </p:sp>
        </mc:Fallback>
      </mc:AlternateContent>
      <p:sp>
        <p:nvSpPr>
          <p:cNvPr id="111" name="Rectangle 110">
            <a:extLst>
              <a:ext uri="{FF2B5EF4-FFF2-40B4-BE49-F238E27FC236}">
                <a16:creationId xmlns:a16="http://schemas.microsoft.com/office/drawing/2014/main" id="{BB132539-BD5A-9F46-8D78-75669DE41B87}"/>
              </a:ext>
            </a:extLst>
          </p:cNvPr>
          <p:cNvSpPr/>
          <p:nvPr/>
        </p:nvSpPr>
        <p:spPr>
          <a:xfrm>
            <a:off x="6882835" y="5641580"/>
            <a:ext cx="941283" cy="461665"/>
          </a:xfrm>
          <a:prstGeom prst="rect">
            <a:avLst/>
          </a:prstGeom>
        </p:spPr>
        <p:txBody>
          <a:bodyPr wrap="none">
            <a:spAutoFit/>
          </a:bodyPr>
          <a:lstStyle/>
          <a:p>
            <a:r>
              <a:rPr lang="en-US" sz="2400" dirty="0">
                <a:solidFill>
                  <a:schemeClr val="tx1">
                    <a:lumMod val="50000"/>
                    <a:lumOff val="50000"/>
                  </a:schemeClr>
                </a:solidFill>
                <a:latin typeface="+mj-lt"/>
              </a:rPr>
              <a:t>Cell 1:</a:t>
            </a:r>
            <a:endParaRPr lang="en-CN" sz="2400" i="1" dirty="0">
              <a:latin typeface="+mj-lt"/>
            </a:endParaRPr>
          </a:p>
        </p:txBody>
      </p:sp>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D100C1EE-3FF0-664B-9875-374222BAF7AC}"/>
                  </a:ext>
                </a:extLst>
              </p:cNvPr>
              <p:cNvSpPr/>
              <p:nvPr/>
            </p:nvSpPr>
            <p:spPr>
              <a:xfrm>
                <a:off x="8486386" y="5641580"/>
                <a:ext cx="1265346" cy="461665"/>
              </a:xfrm>
              <a:prstGeom prst="rect">
                <a:avLst/>
              </a:prstGeom>
            </p:spPr>
            <p:txBody>
              <a:bodyPr wrap="none">
                <a:spAutoFit/>
              </a:bodyPr>
              <a:lstStyle/>
              <a:p>
                <a:r>
                  <a:rPr lang="en-US" sz="2400" dirty="0">
                    <a:solidFill>
                      <a:schemeClr val="tx1">
                        <a:lumMod val="50000"/>
                        <a:lumOff val="50000"/>
                      </a:schemeClr>
                    </a:solidFill>
                    <a:latin typeface="+mj-lt"/>
                  </a:rPr>
                  <a:t>Cell 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1</m:t>
                        </m:r>
                      </m:sub>
                    </m:sSub>
                  </m:oMath>
                </a14:m>
                <a:endParaRPr lang="en-CN" sz="2400" i="1" dirty="0">
                  <a:latin typeface="+mj-lt"/>
                </a:endParaRPr>
              </a:p>
            </p:txBody>
          </p:sp>
        </mc:Choice>
        <mc:Fallback xmlns="">
          <p:sp>
            <p:nvSpPr>
              <p:cNvPr id="112" name="Rectangle 111">
                <a:extLst>
                  <a:ext uri="{FF2B5EF4-FFF2-40B4-BE49-F238E27FC236}">
                    <a16:creationId xmlns:a16="http://schemas.microsoft.com/office/drawing/2014/main" id="{D100C1EE-3FF0-664B-9875-374222BAF7AC}"/>
                  </a:ext>
                </a:extLst>
              </p:cNvPr>
              <p:cNvSpPr>
                <a:spLocks noRot="1" noChangeAspect="1" noMove="1" noResize="1" noEditPoints="1" noAdjustHandles="1" noChangeArrowheads="1" noChangeShapeType="1" noTextEdit="1"/>
              </p:cNvSpPr>
              <p:nvPr/>
            </p:nvSpPr>
            <p:spPr>
              <a:xfrm>
                <a:off x="8486386" y="5641580"/>
                <a:ext cx="1265346" cy="461665"/>
              </a:xfrm>
              <a:prstGeom prst="rect">
                <a:avLst/>
              </a:prstGeom>
              <a:blipFill>
                <a:blip r:embed="rId10"/>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67524EB9-FF51-F443-9C51-DCBF96CC9995}"/>
                  </a:ext>
                </a:extLst>
              </p:cNvPr>
              <p:cNvSpPr/>
              <p:nvPr/>
            </p:nvSpPr>
            <p:spPr>
              <a:xfrm>
                <a:off x="10227643" y="5631216"/>
                <a:ext cx="1265346" cy="461665"/>
              </a:xfrm>
              <a:prstGeom prst="rect">
                <a:avLst/>
              </a:prstGeom>
            </p:spPr>
            <p:txBody>
              <a:bodyPr wrap="none">
                <a:spAutoFit/>
              </a:bodyPr>
              <a:lstStyle/>
              <a:p>
                <a:r>
                  <a:rPr lang="en-US" sz="2400" dirty="0">
                    <a:solidFill>
                      <a:schemeClr val="tx1">
                        <a:lumMod val="50000"/>
                        <a:lumOff val="50000"/>
                      </a:schemeClr>
                    </a:solidFill>
                    <a:latin typeface="+mj-lt"/>
                  </a:rPr>
                  <a:t>Cell 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1</m:t>
                        </m:r>
                      </m:sub>
                    </m:sSub>
                  </m:oMath>
                </a14:m>
                <a:endParaRPr lang="en-CN" sz="2400" i="1" dirty="0">
                  <a:latin typeface="+mj-lt"/>
                </a:endParaRPr>
              </a:p>
            </p:txBody>
          </p:sp>
        </mc:Choice>
        <mc:Fallback xmlns="">
          <p:sp>
            <p:nvSpPr>
              <p:cNvPr id="113" name="Rectangle 112">
                <a:extLst>
                  <a:ext uri="{FF2B5EF4-FFF2-40B4-BE49-F238E27FC236}">
                    <a16:creationId xmlns:a16="http://schemas.microsoft.com/office/drawing/2014/main" id="{67524EB9-FF51-F443-9C51-DCBF96CC9995}"/>
                  </a:ext>
                </a:extLst>
              </p:cNvPr>
              <p:cNvSpPr>
                <a:spLocks noRot="1" noChangeAspect="1" noMove="1" noResize="1" noEditPoints="1" noAdjustHandles="1" noChangeArrowheads="1" noChangeShapeType="1" noTextEdit="1"/>
              </p:cNvSpPr>
              <p:nvPr/>
            </p:nvSpPr>
            <p:spPr>
              <a:xfrm>
                <a:off x="10227643" y="5631216"/>
                <a:ext cx="1265346" cy="461665"/>
              </a:xfrm>
              <a:prstGeom prst="rect">
                <a:avLst/>
              </a:prstGeom>
              <a:blipFill>
                <a:blip r:embed="rId11"/>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489E098F-5D60-6741-9282-050FDC09B6D0}"/>
                  </a:ext>
                </a:extLst>
              </p:cNvPr>
              <p:cNvSpPr/>
              <p:nvPr/>
            </p:nvSpPr>
            <p:spPr>
              <a:xfrm>
                <a:off x="5195754" y="4561877"/>
                <a:ext cx="1639103" cy="461665"/>
              </a:xfrm>
              <a:prstGeom prst="rect">
                <a:avLst/>
              </a:prstGeom>
            </p:spPr>
            <p:txBody>
              <a:bodyPr wrap="none">
                <a:spAutoFit/>
              </a:bodyPr>
              <a:lstStyle/>
              <a:p>
                <a:r>
                  <a:rPr lang="en-US" sz="2400" dirty="0">
                    <a:solidFill>
                      <a:schemeClr val="tx1">
                        <a:lumMod val="50000"/>
                        <a:lumOff val="50000"/>
                      </a:schemeClr>
                    </a:solidFill>
                    <a:latin typeface="+mj-lt"/>
                  </a:rPr>
                  <a:t>Cell 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2</m:t>
                        </m:r>
                      </m:sub>
                    </m:sSub>
                  </m:oMath>
                </a14:m>
                <a:endParaRPr lang="en-CN" sz="2400" i="1" dirty="0">
                  <a:latin typeface="+mj-lt"/>
                </a:endParaRPr>
              </a:p>
            </p:txBody>
          </p:sp>
        </mc:Choice>
        <mc:Fallback xmlns="">
          <p:sp>
            <p:nvSpPr>
              <p:cNvPr id="114" name="Rectangle 113">
                <a:extLst>
                  <a:ext uri="{FF2B5EF4-FFF2-40B4-BE49-F238E27FC236}">
                    <a16:creationId xmlns:a16="http://schemas.microsoft.com/office/drawing/2014/main" id="{489E098F-5D60-6741-9282-050FDC09B6D0}"/>
                  </a:ext>
                </a:extLst>
              </p:cNvPr>
              <p:cNvSpPr>
                <a:spLocks noRot="1" noChangeAspect="1" noMove="1" noResize="1" noEditPoints="1" noAdjustHandles="1" noChangeArrowheads="1" noChangeShapeType="1" noTextEdit="1"/>
              </p:cNvSpPr>
              <p:nvPr/>
            </p:nvSpPr>
            <p:spPr>
              <a:xfrm>
                <a:off x="5195754" y="4561877"/>
                <a:ext cx="1639103" cy="461665"/>
              </a:xfrm>
              <a:prstGeom prst="rect">
                <a:avLst/>
              </a:prstGeom>
              <a:blipFill>
                <a:blip r:embed="rId12"/>
                <a:stretch>
                  <a:fillRect l="-5344"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AF03A3AE-ABA3-BE41-BED5-18BFA07AA209}"/>
                  </a:ext>
                </a:extLst>
              </p:cNvPr>
              <p:cNvSpPr/>
              <p:nvPr/>
            </p:nvSpPr>
            <p:spPr>
              <a:xfrm>
                <a:off x="6882835" y="4561877"/>
                <a:ext cx="1643912" cy="461665"/>
              </a:xfrm>
              <a:prstGeom prst="rect">
                <a:avLst/>
              </a:prstGeom>
            </p:spPr>
            <p:txBody>
              <a:bodyPr wrap="none">
                <a:spAutoFit/>
              </a:bodyPr>
              <a:lstStyle/>
              <a:p>
                <a:r>
                  <a:rPr lang="en-US" sz="2400" dirty="0">
                    <a:solidFill>
                      <a:schemeClr val="tx1">
                        <a:lumMod val="50000"/>
                        <a:lumOff val="50000"/>
                      </a:schemeClr>
                    </a:solidFill>
                    <a:latin typeface="+mj-lt"/>
                  </a:rPr>
                  <a:t>Cell 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0</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3</m:t>
                        </m:r>
                      </m:sub>
                    </m:sSub>
                  </m:oMath>
                </a14:m>
                <a:endParaRPr lang="en-CN" sz="2400" i="1" dirty="0">
                  <a:latin typeface="+mj-lt"/>
                </a:endParaRPr>
              </a:p>
            </p:txBody>
          </p:sp>
        </mc:Choice>
        <mc:Fallback xmlns="">
          <p:sp>
            <p:nvSpPr>
              <p:cNvPr id="115" name="Rectangle 114">
                <a:extLst>
                  <a:ext uri="{FF2B5EF4-FFF2-40B4-BE49-F238E27FC236}">
                    <a16:creationId xmlns:a16="http://schemas.microsoft.com/office/drawing/2014/main" id="{AF03A3AE-ABA3-BE41-BED5-18BFA07AA209}"/>
                  </a:ext>
                </a:extLst>
              </p:cNvPr>
              <p:cNvSpPr>
                <a:spLocks noRot="1" noChangeAspect="1" noMove="1" noResize="1" noEditPoints="1" noAdjustHandles="1" noChangeArrowheads="1" noChangeShapeType="1" noTextEdit="1"/>
              </p:cNvSpPr>
              <p:nvPr/>
            </p:nvSpPr>
            <p:spPr>
              <a:xfrm>
                <a:off x="6882835" y="4561877"/>
                <a:ext cx="1643912" cy="461665"/>
              </a:xfrm>
              <a:prstGeom prst="rect">
                <a:avLst/>
              </a:prstGeom>
              <a:blipFill>
                <a:blip r:embed="rId13"/>
                <a:stretch>
                  <a:fillRect l="-5344"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6" name="Rectangle 115">
                <a:extLst>
                  <a:ext uri="{FF2B5EF4-FFF2-40B4-BE49-F238E27FC236}">
                    <a16:creationId xmlns:a16="http://schemas.microsoft.com/office/drawing/2014/main" id="{3461F41C-7900-9445-9E49-BE9601F753AD}"/>
                  </a:ext>
                </a:extLst>
              </p:cNvPr>
              <p:cNvSpPr/>
              <p:nvPr/>
            </p:nvSpPr>
            <p:spPr>
              <a:xfrm>
                <a:off x="8486386" y="4561877"/>
                <a:ext cx="1270156" cy="461665"/>
              </a:xfrm>
              <a:prstGeom prst="rect">
                <a:avLst/>
              </a:prstGeom>
            </p:spPr>
            <p:txBody>
              <a:bodyPr wrap="none">
                <a:spAutoFit/>
              </a:bodyPr>
              <a:lstStyle/>
              <a:p>
                <a:r>
                  <a:rPr lang="en-US" sz="2400" dirty="0">
                    <a:solidFill>
                      <a:schemeClr val="tx1">
                        <a:lumMod val="50000"/>
                        <a:lumOff val="50000"/>
                      </a:schemeClr>
                    </a:solidFill>
                    <a:latin typeface="+mj-lt"/>
                  </a:rPr>
                  <a:t>Cell 6: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3</m:t>
                        </m:r>
                      </m:sub>
                    </m:sSub>
                  </m:oMath>
                </a14:m>
                <a:endParaRPr lang="en-CN" sz="2400" i="1" dirty="0">
                  <a:latin typeface="+mj-lt"/>
                </a:endParaRPr>
              </a:p>
            </p:txBody>
          </p:sp>
        </mc:Choice>
        <mc:Fallback xmlns="">
          <p:sp>
            <p:nvSpPr>
              <p:cNvPr id="116" name="Rectangle 115">
                <a:extLst>
                  <a:ext uri="{FF2B5EF4-FFF2-40B4-BE49-F238E27FC236}">
                    <a16:creationId xmlns:a16="http://schemas.microsoft.com/office/drawing/2014/main" id="{3461F41C-7900-9445-9E49-BE9601F753AD}"/>
                  </a:ext>
                </a:extLst>
              </p:cNvPr>
              <p:cNvSpPr>
                <a:spLocks noRot="1" noChangeAspect="1" noMove="1" noResize="1" noEditPoints="1" noAdjustHandles="1" noChangeArrowheads="1" noChangeShapeType="1" noTextEdit="1"/>
              </p:cNvSpPr>
              <p:nvPr/>
            </p:nvSpPr>
            <p:spPr>
              <a:xfrm>
                <a:off x="8486386" y="4561877"/>
                <a:ext cx="1270156" cy="461665"/>
              </a:xfrm>
              <a:prstGeom prst="rect">
                <a:avLst/>
              </a:prstGeom>
              <a:blipFill>
                <a:blip r:embed="rId14"/>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26BED686-D0D6-8D42-89E1-D6314B4A9DB3}"/>
                  </a:ext>
                </a:extLst>
              </p:cNvPr>
              <p:cNvSpPr/>
              <p:nvPr/>
            </p:nvSpPr>
            <p:spPr>
              <a:xfrm>
                <a:off x="10227643" y="4551513"/>
                <a:ext cx="1263038" cy="461665"/>
              </a:xfrm>
              <a:prstGeom prst="rect">
                <a:avLst/>
              </a:prstGeom>
            </p:spPr>
            <p:txBody>
              <a:bodyPr wrap="none">
                <a:spAutoFit/>
              </a:bodyPr>
              <a:lstStyle/>
              <a:p>
                <a:r>
                  <a:rPr lang="en-US" sz="2400" dirty="0">
                    <a:solidFill>
                      <a:schemeClr val="tx1">
                        <a:lumMod val="50000"/>
                        <a:lumOff val="50000"/>
                      </a:schemeClr>
                    </a:solidFill>
                    <a:latin typeface="+mj-lt"/>
                  </a:rPr>
                  <a:t>Cell 7: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sub>
                    </m:sSub>
                  </m:oMath>
                </a14:m>
                <a:endParaRPr lang="en-CN" sz="2400" i="1" dirty="0">
                  <a:latin typeface="+mj-lt"/>
                </a:endParaRPr>
              </a:p>
            </p:txBody>
          </p:sp>
        </mc:Choice>
        <mc:Fallback xmlns="">
          <p:sp>
            <p:nvSpPr>
              <p:cNvPr id="117" name="Rectangle 116">
                <a:extLst>
                  <a:ext uri="{FF2B5EF4-FFF2-40B4-BE49-F238E27FC236}">
                    <a16:creationId xmlns:a16="http://schemas.microsoft.com/office/drawing/2014/main" id="{26BED686-D0D6-8D42-89E1-D6314B4A9DB3}"/>
                  </a:ext>
                </a:extLst>
              </p:cNvPr>
              <p:cNvSpPr>
                <a:spLocks noRot="1" noChangeAspect="1" noMove="1" noResize="1" noEditPoints="1" noAdjustHandles="1" noChangeArrowheads="1" noChangeShapeType="1" noTextEdit="1"/>
              </p:cNvSpPr>
              <p:nvPr/>
            </p:nvSpPr>
            <p:spPr>
              <a:xfrm>
                <a:off x="10227643" y="4551513"/>
                <a:ext cx="1263038" cy="461665"/>
              </a:xfrm>
              <a:prstGeom prst="rect">
                <a:avLst/>
              </a:prstGeom>
              <a:blipFill>
                <a:blip r:embed="rId15"/>
                <a:stretch>
                  <a:fillRect l="-8000"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743561E4-023A-744F-94FC-99B9D95A1914}"/>
                  </a:ext>
                </a:extLst>
              </p:cNvPr>
              <p:cNvSpPr/>
              <p:nvPr/>
            </p:nvSpPr>
            <p:spPr>
              <a:xfrm>
                <a:off x="5195754" y="3471810"/>
                <a:ext cx="1270156" cy="461665"/>
              </a:xfrm>
              <a:prstGeom prst="rect">
                <a:avLst/>
              </a:prstGeom>
            </p:spPr>
            <p:txBody>
              <a:bodyPr wrap="none">
                <a:spAutoFit/>
              </a:bodyPr>
              <a:lstStyle/>
              <a:p>
                <a:r>
                  <a:rPr lang="en-US" sz="2400" dirty="0">
                    <a:solidFill>
                      <a:schemeClr val="tx1">
                        <a:lumMod val="50000"/>
                        <a:lumOff val="50000"/>
                      </a:schemeClr>
                    </a:solidFill>
                    <a:latin typeface="+mj-lt"/>
                  </a:rPr>
                  <a:t>Cell 8: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2</m:t>
                        </m:r>
                      </m:sub>
                    </m:sSub>
                  </m:oMath>
                </a14:m>
                <a:endParaRPr lang="en-CN" sz="2400" i="1" dirty="0">
                  <a:latin typeface="+mj-lt"/>
                </a:endParaRPr>
              </a:p>
            </p:txBody>
          </p:sp>
        </mc:Choice>
        <mc:Fallback xmlns="">
          <p:sp>
            <p:nvSpPr>
              <p:cNvPr id="118" name="Rectangle 117">
                <a:extLst>
                  <a:ext uri="{FF2B5EF4-FFF2-40B4-BE49-F238E27FC236}">
                    <a16:creationId xmlns:a16="http://schemas.microsoft.com/office/drawing/2014/main" id="{743561E4-023A-744F-94FC-99B9D95A1914}"/>
                  </a:ext>
                </a:extLst>
              </p:cNvPr>
              <p:cNvSpPr>
                <a:spLocks noRot="1" noChangeAspect="1" noMove="1" noResize="1" noEditPoints="1" noAdjustHandles="1" noChangeArrowheads="1" noChangeShapeType="1" noTextEdit="1"/>
              </p:cNvSpPr>
              <p:nvPr/>
            </p:nvSpPr>
            <p:spPr>
              <a:xfrm>
                <a:off x="5195754" y="3471810"/>
                <a:ext cx="1270156" cy="461665"/>
              </a:xfrm>
              <a:prstGeom prst="rect">
                <a:avLst/>
              </a:prstGeom>
              <a:blipFill>
                <a:blip r:embed="rId16"/>
                <a:stretch>
                  <a:fillRect l="-6863"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C15FB4B0-6853-C743-ADA6-94E31F4ABCA6}"/>
                  </a:ext>
                </a:extLst>
              </p:cNvPr>
              <p:cNvSpPr/>
              <p:nvPr/>
            </p:nvSpPr>
            <p:spPr>
              <a:xfrm>
                <a:off x="6882835" y="3471810"/>
                <a:ext cx="1270156" cy="461665"/>
              </a:xfrm>
              <a:prstGeom prst="rect">
                <a:avLst/>
              </a:prstGeom>
            </p:spPr>
            <p:txBody>
              <a:bodyPr wrap="none">
                <a:spAutoFit/>
              </a:bodyPr>
              <a:lstStyle/>
              <a:p>
                <a:r>
                  <a:rPr lang="en-US" sz="2400" dirty="0">
                    <a:solidFill>
                      <a:schemeClr val="tx1">
                        <a:lumMod val="50000"/>
                        <a:lumOff val="50000"/>
                      </a:schemeClr>
                    </a:solidFill>
                    <a:latin typeface="+mj-lt"/>
                  </a:rPr>
                  <a:t>Cell 9: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3</m:t>
                        </m:r>
                      </m:sub>
                    </m:sSub>
                  </m:oMath>
                </a14:m>
                <a:endParaRPr lang="en-CN" sz="2400" i="1" dirty="0">
                  <a:latin typeface="+mj-lt"/>
                </a:endParaRPr>
              </a:p>
            </p:txBody>
          </p:sp>
        </mc:Choice>
        <mc:Fallback xmlns="">
          <p:sp>
            <p:nvSpPr>
              <p:cNvPr id="119" name="Rectangle 118">
                <a:extLst>
                  <a:ext uri="{FF2B5EF4-FFF2-40B4-BE49-F238E27FC236}">
                    <a16:creationId xmlns:a16="http://schemas.microsoft.com/office/drawing/2014/main" id="{C15FB4B0-6853-C743-ADA6-94E31F4ABCA6}"/>
                  </a:ext>
                </a:extLst>
              </p:cNvPr>
              <p:cNvSpPr>
                <a:spLocks noRot="1" noChangeAspect="1" noMove="1" noResize="1" noEditPoints="1" noAdjustHandles="1" noChangeArrowheads="1" noChangeShapeType="1" noTextEdit="1"/>
              </p:cNvSpPr>
              <p:nvPr/>
            </p:nvSpPr>
            <p:spPr>
              <a:xfrm>
                <a:off x="6882835" y="3471810"/>
                <a:ext cx="1270156" cy="461665"/>
              </a:xfrm>
              <a:prstGeom prst="rect">
                <a:avLst/>
              </a:prstGeom>
              <a:blipFill>
                <a:blip r:embed="rId17"/>
                <a:stretch>
                  <a:fillRect l="-6931" t="-8108" b="-2973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AD054C76-A830-D24A-8580-1894740EB35E}"/>
                  </a:ext>
                </a:extLst>
              </p:cNvPr>
              <p:cNvSpPr/>
              <p:nvPr/>
            </p:nvSpPr>
            <p:spPr>
              <a:xfrm>
                <a:off x="8486386" y="3471810"/>
                <a:ext cx="1799403" cy="461665"/>
              </a:xfrm>
              <a:prstGeom prst="rect">
                <a:avLst/>
              </a:prstGeom>
            </p:spPr>
            <p:txBody>
              <a:bodyPr wrap="none">
                <a:spAutoFit/>
              </a:bodyPr>
              <a:lstStyle/>
              <a:p>
                <a:r>
                  <a:rPr lang="en-US" sz="2400" dirty="0">
                    <a:solidFill>
                      <a:schemeClr val="tx1">
                        <a:lumMod val="50000"/>
                        <a:lumOff val="50000"/>
                      </a:schemeClr>
                    </a:solidFill>
                    <a:latin typeface="+mj-lt"/>
                  </a:rPr>
                  <a:t>Cell 10: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0" name="Rectangle 119">
                <a:extLst>
                  <a:ext uri="{FF2B5EF4-FFF2-40B4-BE49-F238E27FC236}">
                    <a16:creationId xmlns:a16="http://schemas.microsoft.com/office/drawing/2014/main" id="{AD054C76-A830-D24A-8580-1894740EB35E}"/>
                  </a:ext>
                </a:extLst>
              </p:cNvPr>
              <p:cNvSpPr>
                <a:spLocks noRot="1" noChangeAspect="1" noMove="1" noResize="1" noEditPoints="1" noAdjustHandles="1" noChangeArrowheads="1" noChangeShapeType="1" noTextEdit="1"/>
              </p:cNvSpPr>
              <p:nvPr/>
            </p:nvSpPr>
            <p:spPr>
              <a:xfrm>
                <a:off x="8486386" y="3471810"/>
                <a:ext cx="1799403" cy="461665"/>
              </a:xfrm>
              <a:prstGeom prst="rect">
                <a:avLst/>
              </a:prstGeom>
              <a:blipFill>
                <a:blip r:embed="rId18"/>
                <a:stretch>
                  <a:fillRect l="-5634" t="-8108" b="-29730"/>
                </a:stretch>
              </a:blipFill>
            </p:spPr>
            <p:txBody>
              <a:bodyPr/>
              <a:lstStyle/>
              <a:p>
                <a:r>
                  <a:rPr lang="en-CN">
                    <a:noFill/>
                  </a:rPr>
                  <a:t> </a:t>
                </a:r>
              </a:p>
            </p:txBody>
          </p:sp>
        </mc:Fallback>
      </mc:AlternateContent>
      <p:sp>
        <p:nvSpPr>
          <p:cNvPr id="121" name="Rectangle 120">
            <a:extLst>
              <a:ext uri="{FF2B5EF4-FFF2-40B4-BE49-F238E27FC236}">
                <a16:creationId xmlns:a16="http://schemas.microsoft.com/office/drawing/2014/main" id="{B271FFF1-BDC0-C141-8009-0EE1CB9B100B}"/>
              </a:ext>
            </a:extLst>
          </p:cNvPr>
          <p:cNvSpPr/>
          <p:nvPr/>
        </p:nvSpPr>
        <p:spPr>
          <a:xfrm>
            <a:off x="10227643" y="3461446"/>
            <a:ext cx="1096775" cy="461665"/>
          </a:xfrm>
          <a:prstGeom prst="rect">
            <a:avLst/>
          </a:prstGeom>
        </p:spPr>
        <p:txBody>
          <a:bodyPr wrap="none">
            <a:spAutoFit/>
          </a:bodyPr>
          <a:lstStyle/>
          <a:p>
            <a:r>
              <a:rPr lang="en-US" sz="2400" dirty="0">
                <a:solidFill>
                  <a:schemeClr val="tx1">
                    <a:lumMod val="50000"/>
                    <a:lumOff val="50000"/>
                  </a:schemeClr>
                </a:solidFill>
                <a:latin typeface="+mj-lt"/>
              </a:rPr>
              <a:t>Cell 11:</a:t>
            </a:r>
            <a:endParaRPr lang="en-CN" sz="2400" i="1" dirty="0">
              <a:latin typeface="+mj-lt"/>
            </a:endParaRPr>
          </a:p>
        </p:txBody>
      </p:sp>
      <mc:AlternateContent xmlns:mc="http://schemas.openxmlformats.org/markup-compatibility/2006" xmlns:a14="http://schemas.microsoft.com/office/drawing/2010/main">
        <mc:Choice Requires="a14">
          <p:sp>
            <p:nvSpPr>
              <p:cNvPr id="126" name="Rectangle 125">
                <a:extLst>
                  <a:ext uri="{FF2B5EF4-FFF2-40B4-BE49-F238E27FC236}">
                    <a16:creationId xmlns:a16="http://schemas.microsoft.com/office/drawing/2014/main" id="{106ACA0B-DE57-584D-9F8F-5497375522A7}"/>
                  </a:ext>
                </a:extLst>
              </p:cNvPr>
              <p:cNvSpPr/>
              <p:nvPr/>
            </p:nvSpPr>
            <p:spPr>
              <a:xfrm>
                <a:off x="5195754" y="2407751"/>
                <a:ext cx="1420838" cy="461665"/>
              </a:xfrm>
              <a:prstGeom prst="rect">
                <a:avLst/>
              </a:prstGeom>
            </p:spPr>
            <p:txBody>
              <a:bodyPr wrap="none">
                <a:spAutoFit/>
              </a:bodyPr>
              <a:lstStyle/>
              <a:p>
                <a:r>
                  <a:rPr lang="en-US" sz="2400" dirty="0">
                    <a:solidFill>
                      <a:schemeClr val="tx1">
                        <a:lumMod val="50000"/>
                        <a:lumOff val="50000"/>
                      </a:schemeClr>
                    </a:solidFill>
                    <a:latin typeface="+mj-lt"/>
                  </a:rPr>
                  <a:t>Cell 12: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4</m:t>
                        </m:r>
                      </m:sub>
                    </m:sSub>
                  </m:oMath>
                </a14:m>
                <a:endParaRPr lang="en-CN" sz="2400" i="1" dirty="0">
                  <a:latin typeface="+mj-lt"/>
                </a:endParaRPr>
              </a:p>
            </p:txBody>
          </p:sp>
        </mc:Choice>
        <mc:Fallback xmlns="">
          <p:sp>
            <p:nvSpPr>
              <p:cNvPr id="126" name="Rectangle 125">
                <a:extLst>
                  <a:ext uri="{FF2B5EF4-FFF2-40B4-BE49-F238E27FC236}">
                    <a16:creationId xmlns:a16="http://schemas.microsoft.com/office/drawing/2014/main" id="{106ACA0B-DE57-584D-9F8F-5497375522A7}"/>
                  </a:ext>
                </a:extLst>
              </p:cNvPr>
              <p:cNvSpPr>
                <a:spLocks noRot="1" noChangeAspect="1" noMove="1" noResize="1" noEditPoints="1" noAdjustHandles="1" noChangeArrowheads="1" noChangeShapeType="1" noTextEdit="1"/>
              </p:cNvSpPr>
              <p:nvPr/>
            </p:nvSpPr>
            <p:spPr>
              <a:xfrm>
                <a:off x="5195754" y="2407751"/>
                <a:ext cx="1420838" cy="461665"/>
              </a:xfrm>
              <a:prstGeom prst="rect">
                <a:avLst/>
              </a:prstGeom>
              <a:blipFill>
                <a:blip r:embed="rId19"/>
                <a:stretch>
                  <a:fillRect l="-6195"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0AED7F41-0FE3-2A45-8F55-8A245C21BA46}"/>
                  </a:ext>
                </a:extLst>
              </p:cNvPr>
              <p:cNvSpPr/>
              <p:nvPr/>
            </p:nvSpPr>
            <p:spPr>
              <a:xfrm>
                <a:off x="6882835" y="2407751"/>
                <a:ext cx="1425647" cy="461665"/>
              </a:xfrm>
              <a:prstGeom prst="rect">
                <a:avLst/>
              </a:prstGeom>
            </p:spPr>
            <p:txBody>
              <a:bodyPr wrap="none">
                <a:spAutoFit/>
              </a:bodyPr>
              <a:lstStyle/>
              <a:p>
                <a:r>
                  <a:rPr lang="en-US" sz="2400" dirty="0">
                    <a:solidFill>
                      <a:schemeClr val="tx1">
                        <a:lumMod val="50000"/>
                        <a:lumOff val="50000"/>
                      </a:schemeClr>
                    </a:solidFill>
                    <a:latin typeface="+mj-lt"/>
                  </a:rPr>
                  <a:t>Cell 13: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4</m:t>
                        </m:r>
                      </m:sub>
                    </m:sSub>
                  </m:oMath>
                </a14:m>
                <a:endParaRPr lang="en-CN" sz="2400" i="1" dirty="0">
                  <a:latin typeface="+mj-lt"/>
                </a:endParaRPr>
              </a:p>
            </p:txBody>
          </p:sp>
        </mc:Choice>
        <mc:Fallback xmlns="">
          <p:sp>
            <p:nvSpPr>
              <p:cNvPr id="127" name="Rectangle 126">
                <a:extLst>
                  <a:ext uri="{FF2B5EF4-FFF2-40B4-BE49-F238E27FC236}">
                    <a16:creationId xmlns:a16="http://schemas.microsoft.com/office/drawing/2014/main" id="{0AED7F41-0FE3-2A45-8F55-8A245C21BA46}"/>
                  </a:ext>
                </a:extLst>
              </p:cNvPr>
              <p:cNvSpPr>
                <a:spLocks noRot="1" noChangeAspect="1" noMove="1" noResize="1" noEditPoints="1" noAdjustHandles="1" noChangeArrowheads="1" noChangeShapeType="1" noTextEdit="1"/>
              </p:cNvSpPr>
              <p:nvPr/>
            </p:nvSpPr>
            <p:spPr>
              <a:xfrm>
                <a:off x="6882835" y="2407751"/>
                <a:ext cx="1425647" cy="461665"/>
              </a:xfrm>
              <a:prstGeom prst="rect">
                <a:avLst/>
              </a:prstGeom>
              <a:blipFill>
                <a:blip r:embed="rId20"/>
                <a:stretch>
                  <a:fillRect l="-6140"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3F9CE6A9-BB23-5345-9454-7F05C6D6EC91}"/>
                  </a:ext>
                </a:extLst>
              </p:cNvPr>
              <p:cNvSpPr/>
              <p:nvPr/>
            </p:nvSpPr>
            <p:spPr>
              <a:xfrm>
                <a:off x="8486386" y="2407751"/>
                <a:ext cx="1418530" cy="461665"/>
              </a:xfrm>
              <a:prstGeom prst="rect">
                <a:avLst/>
              </a:prstGeom>
            </p:spPr>
            <p:txBody>
              <a:bodyPr wrap="none">
                <a:spAutoFit/>
              </a:bodyPr>
              <a:lstStyle/>
              <a:p>
                <a:r>
                  <a:rPr lang="en-US" sz="2400" dirty="0">
                    <a:solidFill>
                      <a:schemeClr val="tx1">
                        <a:lumMod val="50000"/>
                        <a:lumOff val="50000"/>
                      </a:schemeClr>
                    </a:solidFill>
                    <a:latin typeface="+mj-lt"/>
                  </a:rPr>
                  <a:t>Cell 14: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8" name="Rectangle 127">
                <a:extLst>
                  <a:ext uri="{FF2B5EF4-FFF2-40B4-BE49-F238E27FC236}">
                    <a16:creationId xmlns:a16="http://schemas.microsoft.com/office/drawing/2014/main" id="{3F9CE6A9-BB23-5345-9454-7F05C6D6EC91}"/>
                  </a:ext>
                </a:extLst>
              </p:cNvPr>
              <p:cNvSpPr>
                <a:spLocks noRot="1" noChangeAspect="1" noMove="1" noResize="1" noEditPoints="1" noAdjustHandles="1" noChangeArrowheads="1" noChangeShapeType="1" noTextEdit="1"/>
              </p:cNvSpPr>
              <p:nvPr/>
            </p:nvSpPr>
            <p:spPr>
              <a:xfrm>
                <a:off x="8486386" y="2407751"/>
                <a:ext cx="1418530" cy="461665"/>
              </a:xfrm>
              <a:prstGeom prst="rect">
                <a:avLst/>
              </a:prstGeom>
              <a:blipFill>
                <a:blip r:embed="rId21"/>
                <a:stretch>
                  <a:fillRect l="-7143" t="-7895" b="-2894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9" name="Rectangle 128">
                <a:extLst>
                  <a:ext uri="{FF2B5EF4-FFF2-40B4-BE49-F238E27FC236}">
                    <a16:creationId xmlns:a16="http://schemas.microsoft.com/office/drawing/2014/main" id="{C354DEEF-5D15-9F4E-8A2A-C3EBDA2BC4D1}"/>
                  </a:ext>
                </a:extLst>
              </p:cNvPr>
              <p:cNvSpPr/>
              <p:nvPr/>
            </p:nvSpPr>
            <p:spPr>
              <a:xfrm>
                <a:off x="10227643" y="2397387"/>
                <a:ext cx="1418530" cy="461665"/>
              </a:xfrm>
              <a:prstGeom prst="rect">
                <a:avLst/>
              </a:prstGeom>
            </p:spPr>
            <p:txBody>
              <a:bodyPr wrap="none">
                <a:spAutoFit/>
              </a:bodyPr>
              <a:lstStyle/>
              <a:p>
                <a:r>
                  <a:rPr lang="en-US" sz="2400" dirty="0">
                    <a:solidFill>
                      <a:schemeClr val="tx1">
                        <a:lumMod val="50000"/>
                        <a:lumOff val="50000"/>
                      </a:schemeClr>
                    </a:solidFill>
                    <a:latin typeface="+mj-lt"/>
                  </a:rPr>
                  <a:t>Cell 15: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5</m:t>
                        </m:r>
                      </m:sub>
                    </m:sSub>
                  </m:oMath>
                </a14:m>
                <a:endParaRPr lang="en-CN" sz="2400" i="1" dirty="0">
                  <a:latin typeface="+mj-lt"/>
                </a:endParaRPr>
              </a:p>
            </p:txBody>
          </p:sp>
        </mc:Choice>
        <mc:Fallback xmlns="">
          <p:sp>
            <p:nvSpPr>
              <p:cNvPr id="129" name="Rectangle 128">
                <a:extLst>
                  <a:ext uri="{FF2B5EF4-FFF2-40B4-BE49-F238E27FC236}">
                    <a16:creationId xmlns:a16="http://schemas.microsoft.com/office/drawing/2014/main" id="{C354DEEF-5D15-9F4E-8A2A-C3EBDA2BC4D1}"/>
                  </a:ext>
                </a:extLst>
              </p:cNvPr>
              <p:cNvSpPr>
                <a:spLocks noRot="1" noChangeAspect="1" noMove="1" noResize="1" noEditPoints="1" noAdjustHandles="1" noChangeArrowheads="1" noChangeShapeType="1" noTextEdit="1"/>
              </p:cNvSpPr>
              <p:nvPr/>
            </p:nvSpPr>
            <p:spPr>
              <a:xfrm>
                <a:off x="10227643" y="2397387"/>
                <a:ext cx="1418530" cy="461665"/>
              </a:xfrm>
              <a:prstGeom prst="rect">
                <a:avLst/>
              </a:prstGeom>
              <a:blipFill>
                <a:blip r:embed="rId22"/>
                <a:stretch>
                  <a:fillRect l="-7143" t="-7895" b="-28947"/>
                </a:stretch>
              </a:blipFill>
            </p:spPr>
            <p:txBody>
              <a:bodyPr/>
              <a:lstStyle/>
              <a:p>
                <a:r>
                  <a:rPr lang="en-CN">
                    <a:noFill/>
                  </a:rPr>
                  <a:t> </a:t>
                </a:r>
              </a:p>
            </p:txBody>
          </p:sp>
        </mc:Fallback>
      </mc:AlternateContent>
      <p:sp>
        <p:nvSpPr>
          <p:cNvPr id="3" name="矩形: 圆角 2">
            <a:extLst>
              <a:ext uri="{FF2B5EF4-FFF2-40B4-BE49-F238E27FC236}">
                <a16:creationId xmlns:a16="http://schemas.microsoft.com/office/drawing/2014/main" id="{8A572878-1F05-8162-A90E-6CBAB80CEF1C}"/>
              </a:ext>
            </a:extLst>
          </p:cNvPr>
          <p:cNvSpPr/>
          <p:nvPr/>
        </p:nvSpPr>
        <p:spPr>
          <a:xfrm>
            <a:off x="6834855" y="3412585"/>
            <a:ext cx="3450932" cy="1759449"/>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328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A9766EC1-0236-2747-937C-0B0416C6B4D8}"/>
              </a:ext>
            </a:extLst>
          </p:cNvPr>
          <p:cNvSpPr/>
          <p:nvPr/>
        </p:nvSpPr>
        <p:spPr>
          <a:xfrm>
            <a:off x="1217859" y="234852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8" name="Freeform 97">
            <a:extLst>
              <a:ext uri="{FF2B5EF4-FFF2-40B4-BE49-F238E27FC236}">
                <a16:creationId xmlns:a16="http://schemas.microsoft.com/office/drawing/2014/main" id="{6E8C98B1-D9D2-2A44-8D5B-EB9783040990}"/>
              </a:ext>
            </a:extLst>
          </p:cNvPr>
          <p:cNvSpPr/>
          <p:nvPr/>
        </p:nvSpPr>
        <p:spPr>
          <a:xfrm rot="1928562">
            <a:off x="2344595" y="4118137"/>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99" name="Freeform 98">
            <a:extLst>
              <a:ext uri="{FF2B5EF4-FFF2-40B4-BE49-F238E27FC236}">
                <a16:creationId xmlns:a16="http://schemas.microsoft.com/office/drawing/2014/main" id="{761D10C4-12CF-8843-9767-219AB7A224F6}"/>
              </a:ext>
            </a:extLst>
          </p:cNvPr>
          <p:cNvSpPr/>
          <p:nvPr/>
        </p:nvSpPr>
        <p:spPr>
          <a:xfrm rot="5400000">
            <a:off x="679445" y="3637949"/>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0" name="Freeform 99">
            <a:extLst>
              <a:ext uri="{FF2B5EF4-FFF2-40B4-BE49-F238E27FC236}">
                <a16:creationId xmlns:a16="http://schemas.microsoft.com/office/drawing/2014/main" id="{0A7D6A7F-9172-834D-91CA-5040A793F87C}"/>
              </a:ext>
            </a:extLst>
          </p:cNvPr>
          <p:cNvSpPr/>
          <p:nvPr/>
        </p:nvSpPr>
        <p:spPr>
          <a:xfrm rot="8621610">
            <a:off x="894312" y="4591100"/>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dirty="0">
              <a:solidFill>
                <a:schemeClr val="tx1">
                  <a:lumMod val="50000"/>
                  <a:lumOff val="50000"/>
                </a:schemeClr>
              </a:solidFill>
            </a:endParaRPr>
          </a:p>
        </p:txBody>
      </p:sp>
      <p:sp>
        <p:nvSpPr>
          <p:cNvPr id="101" name="Freeform 100">
            <a:extLst>
              <a:ext uri="{FF2B5EF4-FFF2-40B4-BE49-F238E27FC236}">
                <a16:creationId xmlns:a16="http://schemas.microsoft.com/office/drawing/2014/main" id="{1AF99356-C5B1-A047-A400-195004A2D26A}"/>
              </a:ext>
            </a:extLst>
          </p:cNvPr>
          <p:cNvSpPr/>
          <p:nvPr/>
        </p:nvSpPr>
        <p:spPr>
          <a:xfrm rot="7813197">
            <a:off x="3062662" y="2445751"/>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102" name="Freeform 101">
            <a:extLst>
              <a:ext uri="{FF2B5EF4-FFF2-40B4-BE49-F238E27FC236}">
                <a16:creationId xmlns:a16="http://schemas.microsoft.com/office/drawing/2014/main" id="{34A035BE-167C-AB46-B020-2C1055E60591}"/>
              </a:ext>
            </a:extLst>
          </p:cNvPr>
          <p:cNvSpPr/>
          <p:nvPr/>
        </p:nvSpPr>
        <p:spPr>
          <a:xfrm rot="6183030">
            <a:off x="3557172" y="5148838"/>
            <a:ext cx="953199" cy="683843"/>
          </a:xfrm>
          <a:custGeom>
            <a:avLst/>
            <a:gdLst>
              <a:gd name="connsiteX0" fmla="*/ 0 w 790832"/>
              <a:gd name="connsiteY0" fmla="*/ 0 h 593124"/>
              <a:gd name="connsiteX1" fmla="*/ 790832 w 790832"/>
              <a:gd name="connsiteY1" fmla="*/ 37070 h 593124"/>
              <a:gd name="connsiteX2" fmla="*/ 679622 w 790832"/>
              <a:gd name="connsiteY2" fmla="*/ 593124 h 593124"/>
              <a:gd name="connsiteX3" fmla="*/ 0 w 790832"/>
              <a:gd name="connsiteY3" fmla="*/ 0 h 593124"/>
            </a:gdLst>
            <a:ahLst/>
            <a:cxnLst>
              <a:cxn ang="0">
                <a:pos x="connsiteX0" y="connsiteY0"/>
              </a:cxn>
              <a:cxn ang="0">
                <a:pos x="connsiteX1" y="connsiteY1"/>
              </a:cxn>
              <a:cxn ang="0">
                <a:pos x="connsiteX2" y="connsiteY2"/>
              </a:cxn>
              <a:cxn ang="0">
                <a:pos x="connsiteX3" y="connsiteY3"/>
              </a:cxn>
            </a:cxnLst>
            <a:rect l="l" t="t" r="r" b="b"/>
            <a:pathLst>
              <a:path w="790832" h="593124">
                <a:moveTo>
                  <a:pt x="0" y="0"/>
                </a:moveTo>
                <a:lnTo>
                  <a:pt x="790832" y="37070"/>
                </a:lnTo>
                <a:lnTo>
                  <a:pt x="679622" y="593124"/>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4000">
              <a:solidFill>
                <a:schemeClr val="tx1">
                  <a:lumMod val="50000"/>
                  <a:lumOff val="50000"/>
                </a:schemeClr>
              </a:solidFill>
            </a:endParaRPr>
          </a:p>
        </p:txBody>
      </p: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Spatial </a:t>
            </a:r>
            <a:r>
              <a:rPr lang="en-US" altLang="zh-CN" b="1" dirty="0"/>
              <a:t>Hash</a:t>
            </a:r>
            <a:r>
              <a:rPr lang="en-CN" b="1" dirty="0"/>
              <a:t>ing</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5</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Instead of allocating memories to cells, we can build an object-cell list and then sort them. </a:t>
            </a:r>
            <a:r>
              <a:rPr lang="en-US" sz="2400" dirty="0"/>
              <a:t>T</a:t>
            </a:r>
            <a:r>
              <a:rPr lang="en-CN" sz="2400" dirty="0"/>
              <a:t>his avoids memories wasted in empty cells.</a:t>
            </a:r>
          </a:p>
        </p:txBody>
      </p:sp>
      <p:sp>
        <p:nvSpPr>
          <p:cNvPr id="10" name="Rectangle 9">
            <a:extLst>
              <a:ext uri="{FF2B5EF4-FFF2-40B4-BE49-F238E27FC236}">
                <a16:creationId xmlns:a16="http://schemas.microsoft.com/office/drawing/2014/main" id="{91C1D515-1118-C645-8E68-D41CFA34D93C}"/>
              </a:ext>
            </a:extLst>
          </p:cNvPr>
          <p:cNvSpPr/>
          <p:nvPr/>
        </p:nvSpPr>
        <p:spPr>
          <a:xfrm>
            <a:off x="647048"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12</a:t>
            </a:r>
            <a:endParaRPr lang="en-CN" sz="4000" dirty="0">
              <a:solidFill>
                <a:schemeClr val="tx1">
                  <a:lumMod val="50000"/>
                  <a:lumOff val="50000"/>
                </a:schemeClr>
              </a:solidFill>
            </a:endParaRPr>
          </a:p>
        </p:txBody>
      </p:sp>
      <p:sp>
        <p:nvSpPr>
          <p:cNvPr id="47" name="Rectangle 46">
            <a:extLst>
              <a:ext uri="{FF2B5EF4-FFF2-40B4-BE49-F238E27FC236}">
                <a16:creationId xmlns:a16="http://schemas.microsoft.com/office/drawing/2014/main" id="{6D4BA0B2-6E84-A04F-8719-6B2FBEFD599B}"/>
              </a:ext>
            </a:extLst>
          </p:cNvPr>
          <p:cNvSpPr/>
          <p:nvPr/>
        </p:nvSpPr>
        <p:spPr>
          <a:xfrm>
            <a:off x="647050"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8</a:t>
            </a:r>
            <a:endParaRPr lang="en-CN" sz="4000" dirty="0">
              <a:solidFill>
                <a:schemeClr val="tx1">
                  <a:lumMod val="50000"/>
                  <a:lumOff val="50000"/>
                </a:schemeClr>
              </a:solidFill>
            </a:endParaRPr>
          </a:p>
        </p:txBody>
      </p:sp>
      <p:sp>
        <p:nvSpPr>
          <p:cNvPr id="51" name="Rectangle 50">
            <a:extLst>
              <a:ext uri="{FF2B5EF4-FFF2-40B4-BE49-F238E27FC236}">
                <a16:creationId xmlns:a16="http://schemas.microsoft.com/office/drawing/2014/main" id="{826FDBDA-2E3C-574F-9B6A-15A2417688DF}"/>
              </a:ext>
            </a:extLst>
          </p:cNvPr>
          <p:cNvSpPr/>
          <p:nvPr/>
        </p:nvSpPr>
        <p:spPr>
          <a:xfrm>
            <a:off x="647048"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4</a:t>
            </a:r>
            <a:endParaRPr lang="en-CN" sz="4000" dirty="0">
              <a:solidFill>
                <a:schemeClr val="tx1">
                  <a:lumMod val="50000"/>
                  <a:lumOff val="50000"/>
                </a:schemeClr>
              </a:solidFill>
            </a:endParaRPr>
          </a:p>
        </p:txBody>
      </p:sp>
      <p:sp>
        <p:nvSpPr>
          <p:cNvPr id="52" name="Rectangle 51">
            <a:extLst>
              <a:ext uri="{FF2B5EF4-FFF2-40B4-BE49-F238E27FC236}">
                <a16:creationId xmlns:a16="http://schemas.microsoft.com/office/drawing/2014/main" id="{1679CE2A-B2AA-964E-BBA8-8D5B52212606}"/>
              </a:ext>
            </a:extLst>
          </p:cNvPr>
          <p:cNvSpPr/>
          <p:nvPr/>
        </p:nvSpPr>
        <p:spPr>
          <a:xfrm>
            <a:off x="647047"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0</a:t>
            </a:r>
            <a:endParaRPr lang="en-CN" sz="4000" dirty="0">
              <a:solidFill>
                <a:schemeClr val="tx1">
                  <a:lumMod val="50000"/>
                  <a:lumOff val="50000"/>
                </a:schemeClr>
              </a:solidFill>
            </a:endParaRPr>
          </a:p>
        </p:txBody>
      </p:sp>
      <p:sp>
        <p:nvSpPr>
          <p:cNvPr id="53" name="Rectangle 52">
            <a:extLst>
              <a:ext uri="{FF2B5EF4-FFF2-40B4-BE49-F238E27FC236}">
                <a16:creationId xmlns:a16="http://schemas.microsoft.com/office/drawing/2014/main" id="{F331EF3F-4E19-4448-AA51-E593D014B2BE}"/>
              </a:ext>
            </a:extLst>
          </p:cNvPr>
          <p:cNvSpPr/>
          <p:nvPr/>
        </p:nvSpPr>
        <p:spPr>
          <a:xfrm>
            <a:off x="1727703" y="209155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13</a:t>
            </a:r>
            <a:endParaRPr lang="en-CN" sz="4000" dirty="0">
              <a:solidFill>
                <a:schemeClr val="tx1">
                  <a:lumMod val="50000"/>
                  <a:lumOff val="50000"/>
                </a:schemeClr>
              </a:solidFill>
            </a:endParaRPr>
          </a:p>
        </p:txBody>
      </p:sp>
      <p:sp>
        <p:nvSpPr>
          <p:cNvPr id="54" name="Rectangle 53">
            <a:extLst>
              <a:ext uri="{FF2B5EF4-FFF2-40B4-BE49-F238E27FC236}">
                <a16:creationId xmlns:a16="http://schemas.microsoft.com/office/drawing/2014/main" id="{40B84773-1B13-B347-9B84-C1BF0EF465A9}"/>
              </a:ext>
            </a:extLst>
          </p:cNvPr>
          <p:cNvSpPr/>
          <p:nvPr/>
        </p:nvSpPr>
        <p:spPr>
          <a:xfrm>
            <a:off x="1727705" y="316473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9</a:t>
            </a:r>
            <a:endParaRPr lang="en-CN" sz="4000" dirty="0">
              <a:solidFill>
                <a:schemeClr val="tx1">
                  <a:lumMod val="50000"/>
                  <a:lumOff val="50000"/>
                </a:schemeClr>
              </a:solidFill>
            </a:endParaRPr>
          </a:p>
        </p:txBody>
      </p:sp>
      <p:sp>
        <p:nvSpPr>
          <p:cNvPr id="55" name="Rectangle 54">
            <a:extLst>
              <a:ext uri="{FF2B5EF4-FFF2-40B4-BE49-F238E27FC236}">
                <a16:creationId xmlns:a16="http://schemas.microsoft.com/office/drawing/2014/main" id="{26B81CEB-7650-2F47-B0AC-C03630F588B0}"/>
              </a:ext>
            </a:extLst>
          </p:cNvPr>
          <p:cNvSpPr/>
          <p:nvPr/>
        </p:nvSpPr>
        <p:spPr>
          <a:xfrm>
            <a:off x="1727703" y="424241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5</a:t>
            </a:r>
            <a:endParaRPr lang="en-CN" sz="4000" dirty="0">
              <a:solidFill>
                <a:schemeClr val="tx1">
                  <a:lumMod val="50000"/>
                  <a:lumOff val="50000"/>
                </a:schemeClr>
              </a:solidFill>
            </a:endParaRPr>
          </a:p>
        </p:txBody>
      </p:sp>
      <p:sp>
        <p:nvSpPr>
          <p:cNvPr id="56" name="Rectangle 55">
            <a:extLst>
              <a:ext uri="{FF2B5EF4-FFF2-40B4-BE49-F238E27FC236}">
                <a16:creationId xmlns:a16="http://schemas.microsoft.com/office/drawing/2014/main" id="{2C0BADCC-8019-2841-B99E-067CF664442B}"/>
              </a:ext>
            </a:extLst>
          </p:cNvPr>
          <p:cNvSpPr/>
          <p:nvPr/>
        </p:nvSpPr>
        <p:spPr>
          <a:xfrm>
            <a:off x="1727702" y="5322122"/>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a:t>
            </a:r>
            <a:endParaRPr lang="en-CN" sz="4000" dirty="0">
              <a:solidFill>
                <a:schemeClr val="tx1">
                  <a:lumMod val="50000"/>
                  <a:lumOff val="50000"/>
                </a:schemeClr>
              </a:solidFill>
            </a:endParaRPr>
          </a:p>
        </p:txBody>
      </p:sp>
      <p:sp>
        <p:nvSpPr>
          <p:cNvPr id="57" name="Rectangle 56">
            <a:extLst>
              <a:ext uri="{FF2B5EF4-FFF2-40B4-BE49-F238E27FC236}">
                <a16:creationId xmlns:a16="http://schemas.microsoft.com/office/drawing/2014/main" id="{F00B7836-6566-D84B-B0CD-3B3F433C0A9E}"/>
              </a:ext>
            </a:extLst>
          </p:cNvPr>
          <p:cNvSpPr/>
          <p:nvPr/>
        </p:nvSpPr>
        <p:spPr>
          <a:xfrm>
            <a:off x="2808360"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14</a:t>
            </a:r>
            <a:endParaRPr lang="en-CN" sz="4000" dirty="0">
              <a:solidFill>
                <a:schemeClr val="tx1">
                  <a:lumMod val="50000"/>
                  <a:lumOff val="50000"/>
                </a:schemeClr>
              </a:solidFill>
            </a:endParaRPr>
          </a:p>
        </p:txBody>
      </p:sp>
      <p:sp>
        <p:nvSpPr>
          <p:cNvPr id="60" name="Rectangle 59">
            <a:extLst>
              <a:ext uri="{FF2B5EF4-FFF2-40B4-BE49-F238E27FC236}">
                <a16:creationId xmlns:a16="http://schemas.microsoft.com/office/drawing/2014/main" id="{040832A3-601A-2543-9A83-09C83E13DC4A}"/>
              </a:ext>
            </a:extLst>
          </p:cNvPr>
          <p:cNvSpPr/>
          <p:nvPr/>
        </p:nvSpPr>
        <p:spPr>
          <a:xfrm>
            <a:off x="2808362"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10</a:t>
            </a:r>
            <a:endParaRPr lang="en-CN" sz="4000" dirty="0">
              <a:solidFill>
                <a:schemeClr val="tx1">
                  <a:lumMod val="50000"/>
                  <a:lumOff val="50000"/>
                </a:schemeClr>
              </a:solidFill>
            </a:endParaRPr>
          </a:p>
        </p:txBody>
      </p:sp>
      <p:sp>
        <p:nvSpPr>
          <p:cNvPr id="64" name="Rectangle 63">
            <a:extLst>
              <a:ext uri="{FF2B5EF4-FFF2-40B4-BE49-F238E27FC236}">
                <a16:creationId xmlns:a16="http://schemas.microsoft.com/office/drawing/2014/main" id="{8D310DC8-1E7E-4E42-902E-D25A7F3B7194}"/>
              </a:ext>
            </a:extLst>
          </p:cNvPr>
          <p:cNvSpPr/>
          <p:nvPr/>
        </p:nvSpPr>
        <p:spPr>
          <a:xfrm>
            <a:off x="2808360"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6</a:t>
            </a:r>
            <a:endParaRPr lang="en-CN" sz="4000" dirty="0">
              <a:solidFill>
                <a:schemeClr val="tx1">
                  <a:lumMod val="50000"/>
                  <a:lumOff val="50000"/>
                </a:schemeClr>
              </a:solidFill>
            </a:endParaRPr>
          </a:p>
        </p:txBody>
      </p:sp>
      <p:sp>
        <p:nvSpPr>
          <p:cNvPr id="77" name="Rectangle 76">
            <a:extLst>
              <a:ext uri="{FF2B5EF4-FFF2-40B4-BE49-F238E27FC236}">
                <a16:creationId xmlns:a16="http://schemas.microsoft.com/office/drawing/2014/main" id="{3AD6B41C-B63F-3B4B-8B1B-CCA823296F42}"/>
              </a:ext>
            </a:extLst>
          </p:cNvPr>
          <p:cNvSpPr/>
          <p:nvPr/>
        </p:nvSpPr>
        <p:spPr>
          <a:xfrm>
            <a:off x="2808359"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2</a:t>
            </a:r>
            <a:endParaRPr lang="en-CN" sz="4000" dirty="0">
              <a:solidFill>
                <a:schemeClr val="tx1">
                  <a:lumMod val="50000"/>
                  <a:lumOff val="50000"/>
                </a:schemeClr>
              </a:solidFill>
            </a:endParaRPr>
          </a:p>
        </p:txBody>
      </p:sp>
      <p:sp>
        <p:nvSpPr>
          <p:cNvPr id="86" name="Rectangle 85">
            <a:extLst>
              <a:ext uri="{FF2B5EF4-FFF2-40B4-BE49-F238E27FC236}">
                <a16:creationId xmlns:a16="http://schemas.microsoft.com/office/drawing/2014/main" id="{9657CD32-065E-EC4B-900E-4F7BEC7A6221}"/>
              </a:ext>
            </a:extLst>
          </p:cNvPr>
          <p:cNvSpPr/>
          <p:nvPr/>
        </p:nvSpPr>
        <p:spPr>
          <a:xfrm>
            <a:off x="3889015" y="2093573"/>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15</a:t>
            </a:r>
            <a:endParaRPr lang="en-CN" sz="4000" dirty="0">
              <a:solidFill>
                <a:schemeClr val="tx1">
                  <a:lumMod val="50000"/>
                  <a:lumOff val="50000"/>
                </a:schemeClr>
              </a:solidFill>
            </a:endParaRPr>
          </a:p>
        </p:txBody>
      </p:sp>
      <p:sp>
        <p:nvSpPr>
          <p:cNvPr id="87" name="Rectangle 86">
            <a:extLst>
              <a:ext uri="{FF2B5EF4-FFF2-40B4-BE49-F238E27FC236}">
                <a16:creationId xmlns:a16="http://schemas.microsoft.com/office/drawing/2014/main" id="{D504288A-3670-8947-A9BF-3DB2CA877966}"/>
              </a:ext>
            </a:extLst>
          </p:cNvPr>
          <p:cNvSpPr/>
          <p:nvPr/>
        </p:nvSpPr>
        <p:spPr>
          <a:xfrm>
            <a:off x="3889017" y="3166750"/>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11</a:t>
            </a:r>
            <a:endParaRPr lang="en-CN" sz="4000" dirty="0">
              <a:solidFill>
                <a:schemeClr val="tx1">
                  <a:lumMod val="50000"/>
                  <a:lumOff val="50000"/>
                </a:schemeClr>
              </a:solidFill>
            </a:endParaRPr>
          </a:p>
        </p:txBody>
      </p:sp>
      <p:sp>
        <p:nvSpPr>
          <p:cNvPr id="88" name="Rectangle 87">
            <a:extLst>
              <a:ext uri="{FF2B5EF4-FFF2-40B4-BE49-F238E27FC236}">
                <a16:creationId xmlns:a16="http://schemas.microsoft.com/office/drawing/2014/main" id="{11C6497C-782F-594E-8682-116D5D2672EE}"/>
              </a:ext>
            </a:extLst>
          </p:cNvPr>
          <p:cNvSpPr/>
          <p:nvPr/>
        </p:nvSpPr>
        <p:spPr>
          <a:xfrm>
            <a:off x="3889015" y="4244436"/>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7</a:t>
            </a:r>
            <a:endParaRPr lang="en-CN" sz="4000" dirty="0">
              <a:solidFill>
                <a:schemeClr val="tx1">
                  <a:lumMod val="50000"/>
                  <a:lumOff val="50000"/>
                </a:schemeClr>
              </a:solidFill>
            </a:endParaRPr>
          </a:p>
        </p:txBody>
      </p:sp>
      <p:sp>
        <p:nvSpPr>
          <p:cNvPr id="89" name="Rectangle 88">
            <a:extLst>
              <a:ext uri="{FF2B5EF4-FFF2-40B4-BE49-F238E27FC236}">
                <a16:creationId xmlns:a16="http://schemas.microsoft.com/office/drawing/2014/main" id="{15FA2532-7954-1C43-8CE4-75F2DA8C9FB6}"/>
              </a:ext>
            </a:extLst>
          </p:cNvPr>
          <p:cNvSpPr/>
          <p:nvPr/>
        </p:nvSpPr>
        <p:spPr>
          <a:xfrm>
            <a:off x="3889014" y="5324139"/>
            <a:ext cx="1080655" cy="1077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lumMod val="50000"/>
                    <a:lumOff val="50000"/>
                  </a:schemeClr>
                </a:solidFill>
              </a:rPr>
              <a:t>3</a:t>
            </a:r>
            <a:endParaRPr lang="en-CN" sz="40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7E63128-0514-524A-9C1E-6BA35ACEE610}"/>
                  </a:ext>
                </a:extLst>
              </p:cNvPr>
              <p:cNvSpPr txBox="1"/>
              <p:nvPr/>
            </p:nvSpPr>
            <p:spPr>
              <a:xfrm>
                <a:off x="1039229" y="4829679"/>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0</m:t>
                          </m:r>
                        </m:sub>
                      </m:sSub>
                    </m:oMath>
                  </m:oMathPara>
                </a14:m>
                <a:endParaRPr lang="en-CN" sz="3200" i="1" dirty="0">
                  <a:solidFill>
                    <a:schemeClr val="tx1"/>
                  </a:solidFill>
                </a:endParaRPr>
              </a:p>
            </p:txBody>
          </p:sp>
        </mc:Choice>
        <mc:Fallback xmlns="">
          <p:sp>
            <p:nvSpPr>
              <p:cNvPr id="104" name="TextBox 103">
                <a:extLst>
                  <a:ext uri="{FF2B5EF4-FFF2-40B4-BE49-F238E27FC236}">
                    <a16:creationId xmlns:a16="http://schemas.microsoft.com/office/drawing/2014/main" id="{67E63128-0514-524A-9C1E-6BA35ACEE610}"/>
                  </a:ext>
                </a:extLst>
              </p:cNvPr>
              <p:cNvSpPr txBox="1">
                <a:spLocks noRot="1" noChangeAspect="1" noMove="1" noResize="1" noEditPoints="1" noAdjustHandles="1" noChangeArrowheads="1" noChangeShapeType="1" noTextEdit="1"/>
              </p:cNvSpPr>
              <p:nvPr/>
            </p:nvSpPr>
            <p:spPr>
              <a:xfrm>
                <a:off x="1039229" y="4829679"/>
                <a:ext cx="486013" cy="492443"/>
              </a:xfrm>
              <a:prstGeom prst="rect">
                <a:avLst/>
              </a:prstGeom>
              <a:blipFill>
                <a:blip r:embed="rId2"/>
                <a:stretch>
                  <a:fillRect l="-10000" b="-15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8450503-A7E6-AF4B-9828-BB20351F52AB}"/>
                  </a:ext>
                </a:extLst>
              </p:cNvPr>
              <p:cNvSpPr txBox="1"/>
              <p:nvPr/>
            </p:nvSpPr>
            <p:spPr>
              <a:xfrm>
                <a:off x="3859667" y="54055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1</m:t>
                          </m:r>
                        </m:sub>
                      </m:sSub>
                    </m:oMath>
                  </m:oMathPara>
                </a14:m>
                <a:endParaRPr lang="en-CN" sz="3200" i="1" dirty="0">
                  <a:solidFill>
                    <a:schemeClr val="tx1"/>
                  </a:solidFill>
                </a:endParaRPr>
              </a:p>
            </p:txBody>
          </p:sp>
        </mc:Choice>
        <mc:Fallback xmlns="">
          <p:sp>
            <p:nvSpPr>
              <p:cNvPr id="106" name="TextBox 105">
                <a:extLst>
                  <a:ext uri="{FF2B5EF4-FFF2-40B4-BE49-F238E27FC236}">
                    <a16:creationId xmlns:a16="http://schemas.microsoft.com/office/drawing/2014/main" id="{68450503-A7E6-AF4B-9828-BB20351F52AB}"/>
                  </a:ext>
                </a:extLst>
              </p:cNvPr>
              <p:cNvSpPr txBox="1">
                <a:spLocks noRot="1" noChangeAspect="1" noMove="1" noResize="1" noEditPoints="1" noAdjustHandles="1" noChangeArrowheads="1" noChangeShapeType="1" noTextEdit="1"/>
              </p:cNvSpPr>
              <p:nvPr/>
            </p:nvSpPr>
            <p:spPr>
              <a:xfrm>
                <a:off x="3859667" y="5405593"/>
                <a:ext cx="486013" cy="492443"/>
              </a:xfrm>
              <a:prstGeom prst="rect">
                <a:avLst/>
              </a:prstGeom>
              <a:blipFill>
                <a:blip r:embed="rId3"/>
                <a:stretch>
                  <a:fillRect l="-7500"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93009304-63F2-C64A-97A2-6708CA583945}"/>
                  </a:ext>
                </a:extLst>
              </p:cNvPr>
              <p:cNvSpPr txBox="1"/>
              <p:nvPr/>
            </p:nvSpPr>
            <p:spPr>
              <a:xfrm>
                <a:off x="1066756" y="375199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2</m:t>
                          </m:r>
                        </m:sub>
                      </m:sSub>
                    </m:oMath>
                  </m:oMathPara>
                </a14:m>
                <a:endParaRPr lang="en-CN" sz="3200" i="1" dirty="0">
                  <a:solidFill>
                    <a:schemeClr val="tx1"/>
                  </a:solidFill>
                </a:endParaRPr>
              </a:p>
            </p:txBody>
          </p:sp>
        </mc:Choice>
        <mc:Fallback xmlns="">
          <p:sp>
            <p:nvSpPr>
              <p:cNvPr id="107" name="TextBox 106">
                <a:extLst>
                  <a:ext uri="{FF2B5EF4-FFF2-40B4-BE49-F238E27FC236}">
                    <a16:creationId xmlns:a16="http://schemas.microsoft.com/office/drawing/2014/main" id="{93009304-63F2-C64A-97A2-6708CA583945}"/>
                  </a:ext>
                </a:extLst>
              </p:cNvPr>
              <p:cNvSpPr txBox="1">
                <a:spLocks noRot="1" noChangeAspect="1" noMove="1" noResize="1" noEditPoints="1" noAdjustHandles="1" noChangeArrowheads="1" noChangeShapeType="1" noTextEdit="1"/>
              </p:cNvSpPr>
              <p:nvPr/>
            </p:nvSpPr>
            <p:spPr>
              <a:xfrm>
                <a:off x="1066756" y="3751993"/>
                <a:ext cx="486013" cy="492443"/>
              </a:xfrm>
              <a:prstGeom prst="rect">
                <a:avLst/>
              </a:prstGeom>
              <a:blipFill>
                <a:blip r:embed="rId4"/>
                <a:stretch>
                  <a:fillRect l="-12821"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732CF7B4-CDDE-5A49-BD2E-233CE4218C58}"/>
                  </a:ext>
                </a:extLst>
              </p:cNvPr>
              <p:cNvSpPr txBox="1"/>
              <p:nvPr/>
            </p:nvSpPr>
            <p:spPr>
              <a:xfrm>
                <a:off x="2795086" y="4191733"/>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3</m:t>
                          </m:r>
                        </m:sub>
                      </m:sSub>
                    </m:oMath>
                  </m:oMathPara>
                </a14:m>
                <a:endParaRPr lang="en-CN" sz="3200" i="1" dirty="0">
                  <a:solidFill>
                    <a:schemeClr val="tx1"/>
                  </a:solidFill>
                </a:endParaRPr>
              </a:p>
            </p:txBody>
          </p:sp>
        </mc:Choice>
        <mc:Fallback xmlns="">
          <p:sp>
            <p:nvSpPr>
              <p:cNvPr id="108" name="TextBox 107">
                <a:extLst>
                  <a:ext uri="{FF2B5EF4-FFF2-40B4-BE49-F238E27FC236}">
                    <a16:creationId xmlns:a16="http://schemas.microsoft.com/office/drawing/2014/main" id="{732CF7B4-CDDE-5A49-BD2E-233CE4218C58}"/>
                  </a:ext>
                </a:extLst>
              </p:cNvPr>
              <p:cNvSpPr txBox="1">
                <a:spLocks noRot="1" noChangeAspect="1" noMove="1" noResize="1" noEditPoints="1" noAdjustHandles="1" noChangeArrowheads="1" noChangeShapeType="1" noTextEdit="1"/>
              </p:cNvSpPr>
              <p:nvPr/>
            </p:nvSpPr>
            <p:spPr>
              <a:xfrm>
                <a:off x="2795086" y="4191733"/>
                <a:ext cx="486013" cy="492443"/>
              </a:xfrm>
              <a:prstGeom prst="rect">
                <a:avLst/>
              </a:prstGeom>
              <a:blipFill>
                <a:blip r:embed="rId5"/>
                <a:stretch>
                  <a:fillRect l="-10256" r="-2564" b="-1794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90CF4F1E-2713-0B47-AC1B-0EFCBDE26507}"/>
                  </a:ext>
                </a:extLst>
              </p:cNvPr>
              <p:cNvSpPr txBox="1"/>
              <p:nvPr/>
            </p:nvSpPr>
            <p:spPr>
              <a:xfrm>
                <a:off x="3281099" y="2672290"/>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5</m:t>
                          </m:r>
                        </m:sub>
                      </m:sSub>
                    </m:oMath>
                  </m:oMathPara>
                </a14:m>
                <a:endParaRPr lang="en-CN" sz="3200" i="1" dirty="0">
                  <a:solidFill>
                    <a:schemeClr val="tx1"/>
                  </a:solidFill>
                </a:endParaRPr>
              </a:p>
            </p:txBody>
          </p:sp>
        </mc:Choice>
        <mc:Fallback xmlns="">
          <p:sp>
            <p:nvSpPr>
              <p:cNvPr id="109" name="TextBox 108">
                <a:extLst>
                  <a:ext uri="{FF2B5EF4-FFF2-40B4-BE49-F238E27FC236}">
                    <a16:creationId xmlns:a16="http://schemas.microsoft.com/office/drawing/2014/main" id="{90CF4F1E-2713-0B47-AC1B-0EFCBDE26507}"/>
                  </a:ext>
                </a:extLst>
              </p:cNvPr>
              <p:cNvSpPr txBox="1">
                <a:spLocks noRot="1" noChangeAspect="1" noMove="1" noResize="1" noEditPoints="1" noAdjustHandles="1" noChangeArrowheads="1" noChangeShapeType="1" noTextEdit="1"/>
              </p:cNvSpPr>
              <p:nvPr/>
            </p:nvSpPr>
            <p:spPr>
              <a:xfrm>
                <a:off x="3281099" y="2672290"/>
                <a:ext cx="486013" cy="492443"/>
              </a:xfrm>
              <a:prstGeom prst="rect">
                <a:avLst/>
              </a:prstGeom>
              <a:blipFill>
                <a:blip r:embed="rId6"/>
                <a:stretch>
                  <a:fillRect l="-10256" r="-5128" b="-17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C86A227-37D2-AB4D-99AF-DDA34F72F0F7}"/>
                  </a:ext>
                </a:extLst>
              </p:cNvPr>
              <p:cNvSpPr txBox="1"/>
              <p:nvPr/>
            </p:nvSpPr>
            <p:spPr>
              <a:xfrm>
                <a:off x="1672477" y="2299858"/>
                <a:ext cx="48601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𝑡</m:t>
                          </m:r>
                        </m:e>
                        <m:sub>
                          <m:r>
                            <a:rPr lang="en-US" sz="3200" b="0" i="1" smtClean="0">
                              <a:solidFill>
                                <a:schemeClr val="tx1"/>
                              </a:solidFill>
                              <a:latin typeface="Cambria Math" panose="02040503050406030204" pitchFamily="18" charset="0"/>
                            </a:rPr>
                            <m:t>4</m:t>
                          </m:r>
                        </m:sub>
                      </m:sSub>
                    </m:oMath>
                  </m:oMathPara>
                </a14:m>
                <a:endParaRPr lang="en-CN" sz="3200" i="1" dirty="0">
                  <a:solidFill>
                    <a:schemeClr val="tx1"/>
                  </a:solidFill>
                </a:endParaRPr>
              </a:p>
            </p:txBody>
          </p:sp>
        </mc:Choice>
        <mc:Fallback xmlns="">
          <p:sp>
            <p:nvSpPr>
              <p:cNvPr id="110" name="TextBox 109">
                <a:extLst>
                  <a:ext uri="{FF2B5EF4-FFF2-40B4-BE49-F238E27FC236}">
                    <a16:creationId xmlns:a16="http://schemas.microsoft.com/office/drawing/2014/main" id="{3C86A227-37D2-AB4D-99AF-DDA34F72F0F7}"/>
                  </a:ext>
                </a:extLst>
              </p:cNvPr>
              <p:cNvSpPr txBox="1">
                <a:spLocks noRot="1" noChangeAspect="1" noMove="1" noResize="1" noEditPoints="1" noAdjustHandles="1" noChangeArrowheads="1" noChangeShapeType="1" noTextEdit="1"/>
              </p:cNvSpPr>
              <p:nvPr/>
            </p:nvSpPr>
            <p:spPr>
              <a:xfrm>
                <a:off x="1672477" y="2299858"/>
                <a:ext cx="486013" cy="492443"/>
              </a:xfrm>
              <a:prstGeom prst="rect">
                <a:avLst/>
              </a:prstGeom>
              <a:blipFill>
                <a:blip r:embed="rId7"/>
                <a:stretch>
                  <a:fillRect l="-10256" r="-2564" b="-1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FF0B521-D92A-5C4B-9249-F31057B50FD8}"/>
                  </a:ext>
                </a:extLst>
              </p:cNvPr>
              <p:cNvSpPr/>
              <p:nvPr/>
            </p:nvSpPr>
            <p:spPr>
              <a:xfrm>
                <a:off x="5182260" y="2172733"/>
                <a:ext cx="6746061"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0, 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b="0" i="1" smtClean="0">
                          <a:solidFill>
                            <a:schemeClr val="accent6"/>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4</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solidFill>
                            <a:schemeClr val="accent6"/>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5</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latin typeface="Cambria Math" panose="02040503050406030204" pitchFamily="18" charset="0"/>
                        </a:rPr>
                        <m:t>;</m:t>
                      </m:r>
                      <m:d>
                        <m:dPr>
                          <m:begChr m:val="{"/>
                          <m:endChr m:val="}"/>
                          <m:ctrlPr>
                            <a:rPr lang="en-US" sz="2400" i="1" smtClean="0">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2</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solidFill>
                            <a:schemeClr val="accent5"/>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3</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solidFill>
                            <a:schemeClr val="accent5"/>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7</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smtClean="0">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4</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solidFill>
                            <a:schemeClr val="accent2"/>
                          </a:solidFill>
                          <a:latin typeface="Cambria Math" panose="02040503050406030204" pitchFamily="18" charset="0"/>
                        </a:rPr>
                        <m:t>;</m:t>
                      </m:r>
                    </m:oMath>
                  </m:oMathPara>
                </a14:m>
                <a:endParaRPr lang="en-US" sz="2400" i="1" dirty="0">
                  <a:solidFill>
                    <a:schemeClr val="accent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8</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smtClean="0">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5</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6</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9</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solidFill>
                            <a:schemeClr val="accent4"/>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1</m:t>
                          </m:r>
                          <m:r>
                            <a:rPr lang="en-US" sz="2400" i="1">
                              <a:solidFill>
                                <a:schemeClr val="accent4"/>
                              </a:solidFill>
                              <a:latin typeface="Cambria Math" panose="02040503050406030204" pitchFamily="18" charset="0"/>
                            </a:rPr>
                            <m:t>0, 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12</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solidFill>
                            <a:schemeClr val="tx2"/>
                          </a:solidFill>
                          <a:latin typeface="Cambria Math" panose="02040503050406030204" pitchFamily="18" charset="0"/>
                        </a:rPr>
                        <m:t>; </m:t>
                      </m:r>
                    </m:oMath>
                  </m:oMathPara>
                </a14:m>
                <a:endParaRPr lang="en-US" sz="2400" i="1" dirty="0">
                  <a:solidFill>
                    <a:schemeClr val="tx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13</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latin typeface="Cambria Math" panose="02040503050406030204" pitchFamily="18" charset="0"/>
                        </a:rPr>
                        <m:t>;</m:t>
                      </m:r>
                      <m:d>
                        <m:dPr>
                          <m:begChr m:val="{"/>
                          <m:endChr m:val="}"/>
                          <m:ctrlPr>
                            <a:rPr lang="en-US" sz="240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m:t>
                          </m:r>
                          <m:r>
                            <a:rPr lang="en-US" sz="2400" i="1">
                              <a:solidFill>
                                <a:srgbClr val="7030A0"/>
                              </a:solidFill>
                              <a:latin typeface="Cambria Math" panose="02040503050406030204" pitchFamily="18" charset="0"/>
                            </a:rPr>
                            <m:t>0, 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a:solidFill>
                            <a:srgbClr val="7030A0"/>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14</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a:solidFill>
                            <a:srgbClr val="7030A0"/>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15</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oMath>
                  </m:oMathPara>
                </a14:m>
                <a:endParaRPr lang="en-US" sz="2400"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7FF0B521-D92A-5C4B-9249-F31057B50FD8}"/>
                  </a:ext>
                </a:extLst>
              </p:cNvPr>
              <p:cNvSpPr>
                <a:spLocks noRot="1" noChangeAspect="1" noMove="1" noResize="1" noEditPoints="1" noAdjustHandles="1" noChangeArrowheads="1" noChangeShapeType="1" noTextEdit="1"/>
              </p:cNvSpPr>
              <p:nvPr/>
            </p:nvSpPr>
            <p:spPr>
              <a:xfrm>
                <a:off x="5182260" y="2172733"/>
                <a:ext cx="6746061" cy="1200329"/>
              </a:xfrm>
              <a:prstGeom prst="rect">
                <a:avLst/>
              </a:prstGeom>
              <a:blipFill>
                <a:blip r:embed="rId8"/>
                <a:stretch>
                  <a:fillRect/>
                </a:stretch>
              </a:blipFill>
            </p:spPr>
            <p:txBody>
              <a:bodyPr/>
              <a:lstStyle/>
              <a:p>
                <a:r>
                  <a:rPr lang="en-CN">
                    <a:noFill/>
                  </a:rPr>
                  <a:t> </a:t>
                </a:r>
              </a:p>
            </p:txBody>
          </p:sp>
        </mc:Fallback>
      </mc:AlternateContent>
      <p:sp>
        <p:nvSpPr>
          <p:cNvPr id="3" name="Down Arrow 2">
            <a:extLst>
              <a:ext uri="{FF2B5EF4-FFF2-40B4-BE49-F238E27FC236}">
                <a16:creationId xmlns:a16="http://schemas.microsoft.com/office/drawing/2014/main" id="{2BC2EFDE-25A4-4747-916A-29298A4343BF}"/>
              </a:ext>
            </a:extLst>
          </p:cNvPr>
          <p:cNvSpPr/>
          <p:nvPr/>
        </p:nvSpPr>
        <p:spPr>
          <a:xfrm>
            <a:off x="6521088" y="3600446"/>
            <a:ext cx="3435179" cy="68846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N" dirty="0"/>
              <a:t>Sort by cell ID</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C4243C1E-8647-3046-82CA-7D1BE4E74AC1}"/>
                  </a:ext>
                </a:extLst>
              </p:cNvPr>
              <p:cNvSpPr/>
              <p:nvPr/>
            </p:nvSpPr>
            <p:spPr>
              <a:xfrm>
                <a:off x="5265623" y="4516292"/>
                <a:ext cx="6746061"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0, 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b="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2, 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i="1">
                                  <a:solidFill>
                                    <a:schemeClr val="accent5"/>
                                  </a:solidFill>
                                  <a:latin typeface="Cambria Math" panose="02040503050406030204" pitchFamily="18" charset="0"/>
                                </a:rPr>
                                <m:t>1</m:t>
                              </m:r>
                            </m:sub>
                          </m:sSub>
                        </m:e>
                      </m:d>
                      <m:r>
                        <a:rPr lang="en-US" sz="2400" b="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i="1">
                              <a:solidFill>
                                <a:schemeClr val="accent5"/>
                              </a:solidFill>
                              <a:latin typeface="Cambria Math" panose="02040503050406030204" pitchFamily="18" charset="0"/>
                            </a:rPr>
                            <m:t>3, 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i="1">
                                  <a:solidFill>
                                    <a:schemeClr val="accent5"/>
                                  </a:solidFill>
                                  <a:latin typeface="Cambria Math" panose="02040503050406030204" pitchFamily="18" charset="0"/>
                                </a:rPr>
                                <m:t>1</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4</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2"/>
                              </a:solidFill>
                              <a:latin typeface="Cambria Math" panose="02040503050406030204" pitchFamily="18" charset="0"/>
                            </a:rPr>
                          </m:ctrlPr>
                        </m:dPr>
                        <m:e>
                          <m:r>
                            <a:rPr lang="en-US" sz="2400" i="1">
                              <a:solidFill>
                                <a:schemeClr val="accent2"/>
                              </a:solidFill>
                              <a:latin typeface="Cambria Math" panose="02040503050406030204" pitchFamily="18" charset="0"/>
                            </a:rPr>
                            <m:t>4, 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i="1">
                                  <a:solidFill>
                                    <a:schemeClr val="accent2"/>
                                  </a:solidFill>
                                  <a:latin typeface="Cambria Math" panose="02040503050406030204" pitchFamily="18" charset="0"/>
                                </a:rPr>
                                <m:t>2</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6"/>
                              </a:solidFill>
                              <a:latin typeface="Cambria Math" panose="02040503050406030204" pitchFamily="18" charset="0"/>
                            </a:rPr>
                          </m:ctrlPr>
                        </m:dPr>
                        <m:e>
                          <m:r>
                            <a:rPr lang="en-US" sz="2400" b="0" i="1" smtClean="0">
                              <a:solidFill>
                                <a:schemeClr val="accent6"/>
                              </a:solidFill>
                              <a:latin typeface="Cambria Math" panose="02040503050406030204" pitchFamily="18" charset="0"/>
                            </a:rPr>
                            <m:t>5</m:t>
                          </m:r>
                          <m:r>
                            <a:rPr lang="en-US" sz="2400" i="1">
                              <a:solidFill>
                                <a:schemeClr val="accent6"/>
                              </a:solidFill>
                              <a:latin typeface="Cambria Math" panose="02040503050406030204" pitchFamily="18" charset="0"/>
                            </a:rPr>
                            <m:t>, </m:t>
                          </m:r>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𝑡</m:t>
                              </m:r>
                            </m:e>
                            <m:sub>
                              <m:r>
                                <a:rPr lang="en-US" sz="2400" i="1">
                                  <a:solidFill>
                                    <a:schemeClr val="accent6"/>
                                  </a:solidFill>
                                  <a:latin typeface="Cambria Math" panose="02040503050406030204" pitchFamily="18" charset="0"/>
                                </a:rPr>
                                <m:t>0</m:t>
                              </m:r>
                            </m:sub>
                          </m:sSub>
                        </m:e>
                      </m:d>
                      <m:r>
                        <a:rPr lang="en-US" sz="2400" i="1">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i="1">
                              <a:solidFill>
                                <a:schemeClr val="accent4"/>
                              </a:solidFill>
                              <a:latin typeface="Cambria Math" panose="02040503050406030204" pitchFamily="18" charset="0"/>
                            </a:rPr>
                            <m:t>5, 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i="1">
                                  <a:solidFill>
                                    <a:schemeClr val="accent4"/>
                                  </a:solidFill>
                                  <a:latin typeface="Cambria Math" panose="02040503050406030204" pitchFamily="18" charset="0"/>
                                </a:rPr>
                                <m:t>3</m:t>
                              </m:r>
                            </m:sub>
                          </m:sSub>
                        </m:e>
                      </m:d>
                      <m:r>
                        <a:rPr lang="en-US" sz="2400" i="1">
                          <a:latin typeface="Cambria Math" panose="02040503050406030204" pitchFamily="18" charset="0"/>
                        </a:rPr>
                        <m:t>;</m:t>
                      </m:r>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a:solidFill>
                                <a:schemeClr val="accent4"/>
                              </a:solidFill>
                              <a:latin typeface="Cambria Math" panose="02040503050406030204" pitchFamily="18" charset="0"/>
                            </a:rPr>
                          </m:ctrlPr>
                        </m:dPr>
                        <m:e>
                          <m:r>
                            <a:rPr lang="en-US" sz="2400" i="1">
                              <a:solidFill>
                                <a:schemeClr val="accent4"/>
                              </a:solidFill>
                              <a:latin typeface="Cambria Math" panose="02040503050406030204" pitchFamily="18" charset="0"/>
                            </a:rPr>
                            <m:t>6, 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i="1">
                                  <a:solidFill>
                                    <a:schemeClr val="accent4"/>
                                  </a:solidFill>
                                  <a:latin typeface="Cambria Math" panose="02040503050406030204" pitchFamily="18" charset="0"/>
                                </a:rPr>
                                <m:t>3</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5"/>
                              </a:solidFill>
                              <a:latin typeface="Cambria Math" panose="02040503050406030204" pitchFamily="18" charset="0"/>
                            </a:rPr>
                          </m:ctrlPr>
                        </m:dPr>
                        <m:e>
                          <m:r>
                            <a:rPr lang="en-US" sz="2400" b="0" i="1" smtClean="0">
                              <a:solidFill>
                                <a:schemeClr val="accent5"/>
                              </a:solidFill>
                              <a:latin typeface="Cambria Math" panose="02040503050406030204" pitchFamily="18" charset="0"/>
                            </a:rPr>
                            <m:t>7</m:t>
                          </m:r>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𝑡</m:t>
                              </m:r>
                            </m:e>
                            <m:sub>
                              <m:r>
                                <a:rPr lang="en-US" sz="2400" b="0" i="1" smtClean="0">
                                  <a:solidFill>
                                    <a:schemeClr val="accent5"/>
                                  </a:solidFill>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8</m:t>
                          </m:r>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𝑡</m:t>
                              </m:r>
                            </m:e>
                            <m:sub>
                              <m:r>
                                <a:rPr lang="en-US" sz="2400" b="0" i="1" smtClean="0">
                                  <a:solidFill>
                                    <a:schemeClr val="accent2"/>
                                  </a:solidFill>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9</m:t>
                          </m:r>
                          <m:r>
                            <a:rPr lang="en-US" sz="2400" i="1">
                              <a:solidFill>
                                <a:schemeClr val="accent4"/>
                              </a:solidFill>
                              <a:latin typeface="Cambria Math" panose="02040503050406030204" pitchFamily="18" charset="0"/>
                            </a:rPr>
                            <m:t>,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accent4"/>
                              </a:solidFill>
                              <a:latin typeface="Cambria Math" panose="02040503050406030204" pitchFamily="18" charset="0"/>
                            </a:rPr>
                          </m:ctrlPr>
                        </m:dPr>
                        <m:e>
                          <m:r>
                            <a:rPr lang="en-US" sz="2400" b="0" i="1" smtClean="0">
                              <a:solidFill>
                                <a:schemeClr val="accent4"/>
                              </a:solidFill>
                              <a:latin typeface="Cambria Math" panose="02040503050406030204" pitchFamily="18" charset="0"/>
                            </a:rPr>
                            <m:t>1</m:t>
                          </m:r>
                          <m:r>
                            <a:rPr lang="en-US" sz="2400" i="1">
                              <a:solidFill>
                                <a:schemeClr val="accent4"/>
                              </a:solidFill>
                              <a:latin typeface="Cambria Math" panose="02040503050406030204" pitchFamily="18" charset="0"/>
                            </a:rPr>
                            <m:t>0, </m:t>
                          </m:r>
                          <m:sSub>
                            <m:sSubPr>
                              <m:ctrlPr>
                                <a:rPr lang="en-US" sz="2400" i="1">
                                  <a:solidFill>
                                    <a:schemeClr val="accent4"/>
                                  </a:solidFill>
                                  <a:latin typeface="Cambria Math" panose="02040503050406030204" pitchFamily="18" charset="0"/>
                                </a:rPr>
                              </m:ctrlPr>
                            </m:sSubPr>
                            <m:e>
                              <m:r>
                                <a:rPr lang="en-US" sz="2400" i="1">
                                  <a:solidFill>
                                    <a:schemeClr val="accent4"/>
                                  </a:solidFill>
                                  <a:latin typeface="Cambria Math" panose="02040503050406030204" pitchFamily="18" charset="0"/>
                                </a:rPr>
                                <m:t>𝑡</m:t>
                              </m:r>
                            </m:e>
                            <m:sub>
                              <m:r>
                                <a:rPr lang="en-US" sz="2400" b="0" i="1" smtClean="0">
                                  <a:solidFill>
                                    <a:schemeClr val="accent4"/>
                                  </a:solidFill>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10, 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i="1">
                                  <a:solidFill>
                                    <a:srgbClr val="7030A0"/>
                                  </a:solidFill>
                                  <a:latin typeface="Cambria Math" panose="02040503050406030204" pitchFamily="18" charset="0"/>
                                </a:rPr>
                                <m:t>5</m:t>
                              </m:r>
                            </m:sub>
                          </m:sSub>
                        </m:e>
                      </m:d>
                      <m:r>
                        <a:rPr lang="en-US" sz="2400" i="1" smtClean="0">
                          <a:solidFill>
                            <a:schemeClr val="tx1"/>
                          </a:solidFill>
                          <a:latin typeface="Cambria Math" panose="02040503050406030204" pitchFamily="18" charset="0"/>
                        </a:rPr>
                        <m:t>;</m:t>
                      </m:r>
                    </m:oMath>
                  </m:oMathPara>
                </a14:m>
                <a:endParaRPr lang="en-US" sz="2400" i="1" dirty="0">
                  <a:solidFill>
                    <a:srgbClr val="7030A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sz="240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12</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smtClean="0">
                          <a:solidFill>
                            <a:schemeClr val="tx1"/>
                          </a:solidFill>
                          <a:latin typeface="Cambria Math" panose="02040503050406030204" pitchFamily="18" charset="0"/>
                        </a:rPr>
                        <m:t>;</m:t>
                      </m:r>
                      <m:d>
                        <m:dPr>
                          <m:begChr m:val="{"/>
                          <m:endChr m:val="}"/>
                          <m:ctrlPr>
                            <a:rPr lang="en-US" sz="2400" i="1">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13</m:t>
                          </m:r>
                          <m:r>
                            <a:rPr lang="en-US" sz="2400" i="1">
                              <a:solidFill>
                                <a:schemeClr val="tx2"/>
                              </a:solidFill>
                              <a:latin typeface="Cambria Math" panose="02040503050406030204" pitchFamily="18" charset="0"/>
                            </a:rPr>
                            <m:t>,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4</m:t>
                              </m:r>
                            </m:sub>
                          </m:sSub>
                        </m:e>
                      </m:d>
                      <m:r>
                        <a:rPr lang="en-US" sz="2400" i="1">
                          <a:latin typeface="Cambria Math" panose="02040503050406030204" pitchFamily="18" charset="0"/>
                        </a:rPr>
                        <m:t>;</m:t>
                      </m:r>
                      <m:r>
                        <a:rPr lang="en-US" sz="2400" i="1" smtClean="0">
                          <a:solidFill>
                            <a:srgbClr val="7030A0"/>
                          </a:solidFill>
                          <a:latin typeface="Cambria Math" panose="02040503050406030204" pitchFamily="18" charset="0"/>
                        </a:rPr>
                        <m:t> </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14</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r>
                        <a:rPr lang="en-US" sz="2400" i="1" smtClean="0">
                          <a:solidFill>
                            <a:schemeClr val="tx1"/>
                          </a:solidFill>
                          <a:latin typeface="Cambria Math" panose="02040503050406030204" pitchFamily="18" charset="0"/>
                        </a:rPr>
                        <m:t>;</m:t>
                      </m:r>
                      <m:d>
                        <m:dPr>
                          <m:begChr m:val="{"/>
                          <m:endChr m:val="}"/>
                          <m:ctrlPr>
                            <a:rPr lang="en-US" sz="2400" i="1">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15</m:t>
                          </m:r>
                          <m:r>
                            <a:rPr lang="en-US" sz="2400" i="1">
                              <a:solidFill>
                                <a:srgbClr val="7030A0"/>
                              </a:solidFill>
                              <a:latin typeface="Cambria Math" panose="02040503050406030204" pitchFamily="18" charset="0"/>
                            </a:rPr>
                            <m:t>, </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5</m:t>
                              </m:r>
                            </m:sub>
                          </m:sSub>
                        </m:e>
                      </m:d>
                    </m:oMath>
                  </m:oMathPara>
                </a14:m>
                <a:endParaRPr lang="en-US" sz="2400" i="1" dirty="0">
                  <a:latin typeface="Cambria Math" panose="02040503050406030204" pitchFamily="18" charset="0"/>
                </a:endParaRPr>
              </a:p>
            </p:txBody>
          </p:sp>
        </mc:Choice>
        <mc:Fallback xmlns="">
          <p:sp>
            <p:nvSpPr>
              <p:cNvPr id="59" name="Rectangle 58">
                <a:extLst>
                  <a:ext uri="{FF2B5EF4-FFF2-40B4-BE49-F238E27FC236}">
                    <a16:creationId xmlns:a16="http://schemas.microsoft.com/office/drawing/2014/main" id="{C4243C1E-8647-3046-82CA-7D1BE4E74AC1}"/>
                  </a:ext>
                </a:extLst>
              </p:cNvPr>
              <p:cNvSpPr>
                <a:spLocks noRot="1" noChangeAspect="1" noMove="1" noResize="1" noEditPoints="1" noAdjustHandles="1" noChangeArrowheads="1" noChangeShapeType="1" noTextEdit="1"/>
              </p:cNvSpPr>
              <p:nvPr/>
            </p:nvSpPr>
            <p:spPr>
              <a:xfrm>
                <a:off x="5265623" y="4516292"/>
                <a:ext cx="6746061" cy="1200329"/>
              </a:xfrm>
              <a:prstGeom prst="rect">
                <a:avLst/>
              </a:prstGeom>
              <a:blipFill>
                <a:blip r:embed="rId9"/>
                <a:stretch>
                  <a:fillRect b="-6250"/>
                </a:stretch>
              </a:blipFill>
            </p:spPr>
            <p:txBody>
              <a:bodyPr/>
              <a:lstStyle/>
              <a:p>
                <a:r>
                  <a:rPr lang="en-CN">
                    <a:noFill/>
                  </a:rPr>
                  <a:t> </a:t>
                </a:r>
              </a:p>
            </p:txBody>
          </p:sp>
        </mc:Fallback>
      </mc:AlternateContent>
      <p:sp>
        <p:nvSpPr>
          <p:cNvPr id="63" name="Rounded Rectangle 62">
            <a:extLst>
              <a:ext uri="{FF2B5EF4-FFF2-40B4-BE49-F238E27FC236}">
                <a16:creationId xmlns:a16="http://schemas.microsoft.com/office/drawing/2014/main" id="{33CB1370-F8E9-0248-B9A9-FF8F9F6889F9}"/>
              </a:ext>
            </a:extLst>
          </p:cNvPr>
          <p:cNvSpPr/>
          <p:nvPr/>
        </p:nvSpPr>
        <p:spPr>
          <a:xfrm>
            <a:off x="8025890" y="4515732"/>
            <a:ext cx="171123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6" name="Rounded Rectangle 65">
            <a:extLst>
              <a:ext uri="{FF2B5EF4-FFF2-40B4-BE49-F238E27FC236}">
                <a16:creationId xmlns:a16="http://schemas.microsoft.com/office/drawing/2014/main" id="{D23B0CC4-62F8-B74C-8F23-69C349A2B42F}"/>
              </a:ext>
            </a:extLst>
          </p:cNvPr>
          <p:cNvSpPr/>
          <p:nvPr/>
        </p:nvSpPr>
        <p:spPr>
          <a:xfrm>
            <a:off x="9871880" y="4515732"/>
            <a:ext cx="171123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8" name="Rounded Rectangle 67">
            <a:extLst>
              <a:ext uri="{FF2B5EF4-FFF2-40B4-BE49-F238E27FC236}">
                <a16:creationId xmlns:a16="http://schemas.microsoft.com/office/drawing/2014/main" id="{3621C362-92B1-574E-8D4B-7006E389F97A}"/>
              </a:ext>
            </a:extLst>
          </p:cNvPr>
          <p:cNvSpPr/>
          <p:nvPr/>
        </p:nvSpPr>
        <p:spPr>
          <a:xfrm>
            <a:off x="8978320" y="4887137"/>
            <a:ext cx="1998364" cy="43296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53864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Morton</a:t>
            </a:r>
            <a:r>
              <a:rPr lang="zh-CN" altLang="en-US" b="1" dirty="0"/>
              <a:t> </a:t>
            </a:r>
            <a:r>
              <a:rPr lang="en-US" altLang="zh-CN" b="1" dirty="0"/>
              <a:t>Code</a:t>
            </a:r>
            <a:endParaRPr lang="en-CN" b="1" dirty="0"/>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6</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599072" y="982798"/>
            <a:ext cx="11046939" cy="106859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One question is how to define the cell ID. Using the grid order is not optimal, since it cannot be easily extended and it is lack of locality. Morton code uses a Z-pattern instead.</a:t>
            </a:r>
          </a:p>
        </p:txBody>
      </p:sp>
      <p:pic>
        <p:nvPicPr>
          <p:cNvPr id="1026" name="Picture 2">
            <a:extLst>
              <a:ext uri="{FF2B5EF4-FFF2-40B4-BE49-F238E27FC236}">
                <a16:creationId xmlns:a16="http://schemas.microsoft.com/office/drawing/2014/main" id="{B8FCCEB4-8106-F641-9AD6-575C7000D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163" y="2051396"/>
            <a:ext cx="4388362" cy="4388362"/>
          </a:xfrm>
          <a:prstGeom prst="rect">
            <a:avLst/>
          </a:prstGeom>
          <a:noFill/>
          <a:extLst>
            <a:ext uri="{909E8E84-426E-40DD-AFC4-6F175D3DCCD1}">
              <a14:hiddenFill xmlns:a14="http://schemas.microsoft.com/office/drawing/2010/main">
                <a:solidFill>
                  <a:srgbClr val="FFFFFF"/>
                </a:solidFill>
              </a14:hiddenFill>
            </a:ext>
          </a:extLst>
        </p:spPr>
      </p:pic>
      <p:sp>
        <p:nvSpPr>
          <p:cNvPr id="75" name="Title 1">
            <a:extLst>
              <a:ext uri="{FF2B5EF4-FFF2-40B4-BE49-F238E27FC236}">
                <a16:creationId xmlns:a16="http://schemas.microsoft.com/office/drawing/2014/main" id="{A63A9C74-4A1D-E04A-8678-20D0E0DA07C8}"/>
              </a:ext>
            </a:extLst>
          </p:cNvPr>
          <p:cNvSpPr txBox="1">
            <a:spLocks/>
          </p:cNvSpPr>
          <p:nvPr/>
        </p:nvSpPr>
        <p:spPr>
          <a:xfrm>
            <a:off x="7242086" y="6291857"/>
            <a:ext cx="2743200" cy="513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Morton</a:t>
            </a:r>
            <a:r>
              <a:rPr lang="zh-CN" altLang="en-US" sz="2400" dirty="0"/>
              <a:t> </a:t>
            </a:r>
            <a:r>
              <a:rPr lang="en-US" altLang="zh-CN" sz="2400" dirty="0"/>
              <a:t>code order</a:t>
            </a:r>
            <a:endParaRPr lang="en-CN" sz="2400" dirty="0"/>
          </a:p>
        </p:txBody>
      </p:sp>
      <p:cxnSp>
        <p:nvCxnSpPr>
          <p:cNvPr id="7" name="Straight Connector 6">
            <a:extLst>
              <a:ext uri="{FF2B5EF4-FFF2-40B4-BE49-F238E27FC236}">
                <a16:creationId xmlns:a16="http://schemas.microsoft.com/office/drawing/2014/main" id="{ED7EC53A-408E-9E4E-B877-8934833EA5FB}"/>
              </a:ext>
            </a:extLst>
          </p:cNvPr>
          <p:cNvCxnSpPr/>
          <p:nvPr/>
        </p:nvCxnSpPr>
        <p:spPr>
          <a:xfrm>
            <a:off x="1037737" y="6153664"/>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C898890-7A26-5B43-9E82-1E20FF57BFD7}"/>
              </a:ext>
            </a:extLst>
          </p:cNvPr>
          <p:cNvCxnSpPr/>
          <p:nvPr/>
        </p:nvCxnSpPr>
        <p:spPr>
          <a:xfrm>
            <a:off x="1037737" y="5527588"/>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9E54E02-29FB-4C40-BD58-DAABA45EE9B9}"/>
              </a:ext>
            </a:extLst>
          </p:cNvPr>
          <p:cNvCxnSpPr/>
          <p:nvPr/>
        </p:nvCxnSpPr>
        <p:spPr>
          <a:xfrm>
            <a:off x="1037737" y="4885037"/>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156317-C10C-354E-80F7-B5A91C695768}"/>
              </a:ext>
            </a:extLst>
          </p:cNvPr>
          <p:cNvCxnSpPr/>
          <p:nvPr/>
        </p:nvCxnSpPr>
        <p:spPr>
          <a:xfrm>
            <a:off x="1037737" y="4258961"/>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A3C2846-7D41-CC4C-A3C7-E6B8534D4681}"/>
              </a:ext>
            </a:extLst>
          </p:cNvPr>
          <p:cNvCxnSpPr/>
          <p:nvPr/>
        </p:nvCxnSpPr>
        <p:spPr>
          <a:xfrm>
            <a:off x="1037737" y="3643183"/>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3BC3BED-4ABF-9946-B155-0246CC412684}"/>
              </a:ext>
            </a:extLst>
          </p:cNvPr>
          <p:cNvCxnSpPr/>
          <p:nvPr/>
        </p:nvCxnSpPr>
        <p:spPr>
          <a:xfrm>
            <a:off x="1037737" y="3017107"/>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013835-21E1-844D-97FA-AAFCD62D615A}"/>
              </a:ext>
            </a:extLst>
          </p:cNvPr>
          <p:cNvCxnSpPr/>
          <p:nvPr/>
        </p:nvCxnSpPr>
        <p:spPr>
          <a:xfrm>
            <a:off x="1037737" y="2374556"/>
            <a:ext cx="4201298" cy="0"/>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sp>
        <p:nvSpPr>
          <p:cNvPr id="84" name="Title 1">
            <a:extLst>
              <a:ext uri="{FF2B5EF4-FFF2-40B4-BE49-F238E27FC236}">
                <a16:creationId xmlns:a16="http://schemas.microsoft.com/office/drawing/2014/main" id="{A79BE7B5-F0B4-E043-B4AF-29BC04A8D044}"/>
              </a:ext>
            </a:extLst>
          </p:cNvPr>
          <p:cNvSpPr txBox="1">
            <a:spLocks/>
          </p:cNvSpPr>
          <p:nvPr/>
        </p:nvSpPr>
        <p:spPr>
          <a:xfrm>
            <a:off x="2146874" y="6282399"/>
            <a:ext cx="2743200" cy="513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Grid order</a:t>
            </a:r>
            <a:endParaRPr lang="en-CN" sz="2400" dirty="0"/>
          </a:p>
        </p:txBody>
      </p:sp>
      <p:cxnSp>
        <p:nvCxnSpPr>
          <p:cNvPr id="9" name="Straight Connector 8">
            <a:extLst>
              <a:ext uri="{FF2B5EF4-FFF2-40B4-BE49-F238E27FC236}">
                <a16:creationId xmlns:a16="http://schemas.microsoft.com/office/drawing/2014/main" id="{27E949EE-C71C-A344-9F97-91121479F43C}"/>
              </a:ext>
            </a:extLst>
          </p:cNvPr>
          <p:cNvCxnSpPr/>
          <p:nvPr/>
        </p:nvCxnSpPr>
        <p:spPr>
          <a:xfrm flipH="1" flipV="1">
            <a:off x="1037737" y="5527588"/>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A8996B2-94D4-D348-81FF-75709EF9EFF7}"/>
              </a:ext>
            </a:extLst>
          </p:cNvPr>
          <p:cNvCxnSpPr/>
          <p:nvPr/>
        </p:nvCxnSpPr>
        <p:spPr>
          <a:xfrm flipH="1" flipV="1">
            <a:off x="1046892" y="4901512"/>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33F251-F071-FC48-BB54-8CCDB04E599A}"/>
              </a:ext>
            </a:extLst>
          </p:cNvPr>
          <p:cNvCxnSpPr/>
          <p:nvPr/>
        </p:nvCxnSpPr>
        <p:spPr>
          <a:xfrm flipH="1" flipV="1">
            <a:off x="1037737" y="4258961"/>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29CFD7-EB12-1A44-B9D5-4D10BD9193EA}"/>
              </a:ext>
            </a:extLst>
          </p:cNvPr>
          <p:cNvCxnSpPr/>
          <p:nvPr/>
        </p:nvCxnSpPr>
        <p:spPr>
          <a:xfrm flipH="1" flipV="1">
            <a:off x="1046892" y="3632885"/>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6CFE2F7-F32D-4145-A242-46A165E2BA29}"/>
              </a:ext>
            </a:extLst>
          </p:cNvPr>
          <p:cNvCxnSpPr/>
          <p:nvPr/>
        </p:nvCxnSpPr>
        <p:spPr>
          <a:xfrm flipH="1" flipV="1">
            <a:off x="1046892" y="3010931"/>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180C040-00FD-EC4F-A586-27422951A21F}"/>
              </a:ext>
            </a:extLst>
          </p:cNvPr>
          <p:cNvCxnSpPr/>
          <p:nvPr/>
        </p:nvCxnSpPr>
        <p:spPr>
          <a:xfrm flipH="1" flipV="1">
            <a:off x="1056047" y="2384855"/>
            <a:ext cx="4201298" cy="626076"/>
          </a:xfrm>
          <a:prstGeom prst="line">
            <a:avLst/>
          </a:prstGeom>
          <a:ln w="25400">
            <a:solidFill>
              <a:srgbClr val="950304"/>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9522CBD-B923-E9DC-C831-A9557ADDF88C}"/>
              </a:ext>
            </a:extLst>
          </p:cNvPr>
          <p:cNvSpPr txBox="1"/>
          <p:nvPr/>
        </p:nvSpPr>
        <p:spPr>
          <a:xfrm>
            <a:off x="6581951" y="2293291"/>
            <a:ext cx="306494" cy="369332"/>
          </a:xfrm>
          <a:prstGeom prst="rect">
            <a:avLst/>
          </a:prstGeom>
          <a:noFill/>
        </p:spPr>
        <p:txBody>
          <a:bodyPr wrap="none" rtlCol="0">
            <a:spAutoFit/>
          </a:bodyPr>
          <a:lstStyle/>
          <a:p>
            <a:r>
              <a:rPr lang="en-US" altLang="zh-CN" dirty="0"/>
              <a:t>0</a:t>
            </a:r>
          </a:p>
        </p:txBody>
      </p:sp>
      <p:sp>
        <p:nvSpPr>
          <p:cNvPr id="4" name="文本框 3">
            <a:extLst>
              <a:ext uri="{FF2B5EF4-FFF2-40B4-BE49-F238E27FC236}">
                <a16:creationId xmlns:a16="http://schemas.microsoft.com/office/drawing/2014/main" id="{39805158-8CA1-6096-6C1B-4C77ED6CEC47}"/>
              </a:ext>
            </a:extLst>
          </p:cNvPr>
          <p:cNvSpPr txBox="1"/>
          <p:nvPr/>
        </p:nvSpPr>
        <p:spPr>
          <a:xfrm>
            <a:off x="7718016" y="2293291"/>
            <a:ext cx="306494" cy="369332"/>
          </a:xfrm>
          <a:prstGeom prst="rect">
            <a:avLst/>
          </a:prstGeom>
          <a:noFill/>
        </p:spPr>
        <p:txBody>
          <a:bodyPr wrap="none" rtlCol="0">
            <a:spAutoFit/>
          </a:bodyPr>
          <a:lstStyle/>
          <a:p>
            <a:r>
              <a:rPr lang="en-US" altLang="zh-CN" dirty="0"/>
              <a:t>1</a:t>
            </a:r>
          </a:p>
        </p:txBody>
      </p:sp>
      <p:sp>
        <p:nvSpPr>
          <p:cNvPr id="6" name="文本框 5">
            <a:extLst>
              <a:ext uri="{FF2B5EF4-FFF2-40B4-BE49-F238E27FC236}">
                <a16:creationId xmlns:a16="http://schemas.microsoft.com/office/drawing/2014/main" id="{89575D9A-F251-3C42-D552-3F07418B255F}"/>
              </a:ext>
            </a:extLst>
          </p:cNvPr>
          <p:cNvSpPr txBox="1"/>
          <p:nvPr/>
        </p:nvSpPr>
        <p:spPr>
          <a:xfrm>
            <a:off x="6589124" y="3520446"/>
            <a:ext cx="306494" cy="369332"/>
          </a:xfrm>
          <a:prstGeom prst="rect">
            <a:avLst/>
          </a:prstGeom>
          <a:noFill/>
        </p:spPr>
        <p:txBody>
          <a:bodyPr wrap="none" rtlCol="0">
            <a:spAutoFit/>
          </a:bodyPr>
          <a:lstStyle/>
          <a:p>
            <a:r>
              <a:rPr lang="en-US" altLang="zh-CN" dirty="0"/>
              <a:t>2</a:t>
            </a:r>
          </a:p>
        </p:txBody>
      </p:sp>
      <p:sp>
        <p:nvSpPr>
          <p:cNvPr id="8" name="文本框 7">
            <a:extLst>
              <a:ext uri="{FF2B5EF4-FFF2-40B4-BE49-F238E27FC236}">
                <a16:creationId xmlns:a16="http://schemas.microsoft.com/office/drawing/2014/main" id="{1801062B-B9F2-9EFC-6142-CAED0E6EA497}"/>
              </a:ext>
            </a:extLst>
          </p:cNvPr>
          <p:cNvSpPr txBox="1"/>
          <p:nvPr/>
        </p:nvSpPr>
        <p:spPr>
          <a:xfrm>
            <a:off x="7718016" y="3520446"/>
            <a:ext cx="306494" cy="369332"/>
          </a:xfrm>
          <a:prstGeom prst="rect">
            <a:avLst/>
          </a:prstGeom>
          <a:noFill/>
        </p:spPr>
        <p:txBody>
          <a:bodyPr wrap="none" rtlCol="0">
            <a:spAutoFit/>
          </a:bodyPr>
          <a:lstStyle/>
          <a:p>
            <a:r>
              <a:rPr lang="en-US" altLang="zh-CN" dirty="0"/>
              <a:t>3</a:t>
            </a:r>
          </a:p>
        </p:txBody>
      </p:sp>
      <p:sp>
        <p:nvSpPr>
          <p:cNvPr id="10" name="文本框 9">
            <a:extLst>
              <a:ext uri="{FF2B5EF4-FFF2-40B4-BE49-F238E27FC236}">
                <a16:creationId xmlns:a16="http://schemas.microsoft.com/office/drawing/2014/main" id="{32860740-4C94-7A75-06FB-EDE884C6C689}"/>
              </a:ext>
            </a:extLst>
          </p:cNvPr>
          <p:cNvSpPr txBox="1"/>
          <p:nvPr/>
        </p:nvSpPr>
        <p:spPr>
          <a:xfrm>
            <a:off x="8610600" y="2164919"/>
            <a:ext cx="306494" cy="369332"/>
          </a:xfrm>
          <a:prstGeom prst="rect">
            <a:avLst/>
          </a:prstGeom>
          <a:noFill/>
        </p:spPr>
        <p:txBody>
          <a:bodyPr wrap="none" rtlCol="0">
            <a:spAutoFit/>
          </a:bodyPr>
          <a:lstStyle/>
          <a:p>
            <a:r>
              <a:rPr lang="en-US" altLang="zh-CN" dirty="0"/>
              <a:t>0</a:t>
            </a:r>
          </a:p>
        </p:txBody>
      </p:sp>
      <p:sp>
        <p:nvSpPr>
          <p:cNvPr id="11" name="文本框 10">
            <a:extLst>
              <a:ext uri="{FF2B5EF4-FFF2-40B4-BE49-F238E27FC236}">
                <a16:creationId xmlns:a16="http://schemas.microsoft.com/office/drawing/2014/main" id="{DE0F093A-2BF0-BEA2-915B-9C50C56D9BB0}"/>
              </a:ext>
            </a:extLst>
          </p:cNvPr>
          <p:cNvSpPr txBox="1"/>
          <p:nvPr/>
        </p:nvSpPr>
        <p:spPr>
          <a:xfrm>
            <a:off x="9247649" y="2164919"/>
            <a:ext cx="306494" cy="369332"/>
          </a:xfrm>
          <a:prstGeom prst="rect">
            <a:avLst/>
          </a:prstGeom>
          <a:noFill/>
        </p:spPr>
        <p:txBody>
          <a:bodyPr wrap="none" rtlCol="0">
            <a:spAutoFit/>
          </a:bodyPr>
          <a:lstStyle/>
          <a:p>
            <a:r>
              <a:rPr lang="en-US" altLang="zh-CN" dirty="0"/>
              <a:t>1</a:t>
            </a:r>
          </a:p>
        </p:txBody>
      </p:sp>
      <p:sp>
        <p:nvSpPr>
          <p:cNvPr id="12" name="文本框 11">
            <a:extLst>
              <a:ext uri="{FF2B5EF4-FFF2-40B4-BE49-F238E27FC236}">
                <a16:creationId xmlns:a16="http://schemas.microsoft.com/office/drawing/2014/main" id="{F71AD637-5302-72FD-2D09-09340336C948}"/>
              </a:ext>
            </a:extLst>
          </p:cNvPr>
          <p:cNvSpPr txBox="1"/>
          <p:nvPr/>
        </p:nvSpPr>
        <p:spPr>
          <a:xfrm>
            <a:off x="8610600" y="2785846"/>
            <a:ext cx="306494" cy="369332"/>
          </a:xfrm>
          <a:prstGeom prst="rect">
            <a:avLst/>
          </a:prstGeom>
          <a:noFill/>
        </p:spPr>
        <p:txBody>
          <a:bodyPr wrap="none" rtlCol="0">
            <a:spAutoFit/>
          </a:bodyPr>
          <a:lstStyle/>
          <a:p>
            <a:r>
              <a:rPr lang="en-US" altLang="zh-CN" dirty="0"/>
              <a:t>2</a:t>
            </a:r>
          </a:p>
        </p:txBody>
      </p:sp>
      <p:sp>
        <p:nvSpPr>
          <p:cNvPr id="13" name="文本框 12">
            <a:extLst>
              <a:ext uri="{FF2B5EF4-FFF2-40B4-BE49-F238E27FC236}">
                <a16:creationId xmlns:a16="http://schemas.microsoft.com/office/drawing/2014/main" id="{5B074DFB-6A0C-0CA0-F436-AE15738BC5FA}"/>
              </a:ext>
            </a:extLst>
          </p:cNvPr>
          <p:cNvSpPr txBox="1"/>
          <p:nvPr/>
        </p:nvSpPr>
        <p:spPr>
          <a:xfrm>
            <a:off x="9126484" y="2826265"/>
            <a:ext cx="306494" cy="369332"/>
          </a:xfrm>
          <a:prstGeom prst="rect">
            <a:avLst/>
          </a:prstGeom>
          <a:noFill/>
        </p:spPr>
        <p:txBody>
          <a:bodyPr wrap="none" rtlCol="0">
            <a:spAutoFit/>
          </a:bodyPr>
          <a:lstStyle/>
          <a:p>
            <a:r>
              <a:rPr lang="en-US" altLang="zh-CN" dirty="0"/>
              <a:t>3</a:t>
            </a:r>
          </a:p>
        </p:txBody>
      </p:sp>
      <p:sp>
        <p:nvSpPr>
          <p:cNvPr id="14" name="文本框 13">
            <a:extLst>
              <a:ext uri="{FF2B5EF4-FFF2-40B4-BE49-F238E27FC236}">
                <a16:creationId xmlns:a16="http://schemas.microsoft.com/office/drawing/2014/main" id="{9B32C251-3971-A2D7-A3DF-EAD09F5503BE}"/>
              </a:ext>
            </a:extLst>
          </p:cNvPr>
          <p:cNvSpPr txBox="1"/>
          <p:nvPr/>
        </p:nvSpPr>
        <p:spPr>
          <a:xfrm>
            <a:off x="9610286" y="2148328"/>
            <a:ext cx="306494" cy="369332"/>
          </a:xfrm>
          <a:prstGeom prst="rect">
            <a:avLst/>
          </a:prstGeom>
          <a:noFill/>
        </p:spPr>
        <p:txBody>
          <a:bodyPr wrap="none" rtlCol="0">
            <a:spAutoFit/>
          </a:bodyPr>
          <a:lstStyle/>
          <a:p>
            <a:r>
              <a:rPr lang="en-US" altLang="zh-CN" dirty="0"/>
              <a:t>4</a:t>
            </a:r>
          </a:p>
        </p:txBody>
      </p:sp>
      <p:sp>
        <p:nvSpPr>
          <p:cNvPr id="15" name="文本框 14">
            <a:extLst>
              <a:ext uri="{FF2B5EF4-FFF2-40B4-BE49-F238E27FC236}">
                <a16:creationId xmlns:a16="http://schemas.microsoft.com/office/drawing/2014/main" id="{D5DFF403-3A0F-A3E6-B4A0-C9AFE98A4DA5}"/>
              </a:ext>
            </a:extLst>
          </p:cNvPr>
          <p:cNvSpPr txBox="1"/>
          <p:nvPr/>
        </p:nvSpPr>
        <p:spPr>
          <a:xfrm>
            <a:off x="10129147" y="2160218"/>
            <a:ext cx="306494" cy="369332"/>
          </a:xfrm>
          <a:prstGeom prst="rect">
            <a:avLst/>
          </a:prstGeom>
          <a:noFill/>
        </p:spPr>
        <p:txBody>
          <a:bodyPr wrap="none" rtlCol="0">
            <a:spAutoFit/>
          </a:bodyPr>
          <a:lstStyle/>
          <a:p>
            <a:r>
              <a:rPr lang="en-US" altLang="zh-CN" dirty="0"/>
              <a:t>5</a:t>
            </a:r>
          </a:p>
        </p:txBody>
      </p:sp>
      <p:sp>
        <p:nvSpPr>
          <p:cNvPr id="16" name="文本框 15">
            <a:extLst>
              <a:ext uri="{FF2B5EF4-FFF2-40B4-BE49-F238E27FC236}">
                <a16:creationId xmlns:a16="http://schemas.microsoft.com/office/drawing/2014/main" id="{FB7BDC1C-CC10-B7BE-1C89-099AFA6E59CA}"/>
              </a:ext>
            </a:extLst>
          </p:cNvPr>
          <p:cNvSpPr txBox="1"/>
          <p:nvPr/>
        </p:nvSpPr>
        <p:spPr>
          <a:xfrm>
            <a:off x="9489121" y="2826265"/>
            <a:ext cx="306494" cy="369332"/>
          </a:xfrm>
          <a:prstGeom prst="rect">
            <a:avLst/>
          </a:prstGeom>
          <a:noFill/>
        </p:spPr>
        <p:txBody>
          <a:bodyPr wrap="none" rtlCol="0">
            <a:spAutoFit/>
          </a:bodyPr>
          <a:lstStyle/>
          <a:p>
            <a:r>
              <a:rPr lang="en-US" altLang="zh-CN" dirty="0"/>
              <a:t>6</a:t>
            </a:r>
          </a:p>
        </p:txBody>
      </p:sp>
      <p:sp>
        <p:nvSpPr>
          <p:cNvPr id="17" name="文本框 16">
            <a:extLst>
              <a:ext uri="{FF2B5EF4-FFF2-40B4-BE49-F238E27FC236}">
                <a16:creationId xmlns:a16="http://schemas.microsoft.com/office/drawing/2014/main" id="{2015CB51-8C9F-D7F1-B226-D3B2A0FC5492}"/>
              </a:ext>
            </a:extLst>
          </p:cNvPr>
          <p:cNvSpPr txBox="1"/>
          <p:nvPr/>
        </p:nvSpPr>
        <p:spPr>
          <a:xfrm>
            <a:off x="10106399" y="2785846"/>
            <a:ext cx="306494" cy="369332"/>
          </a:xfrm>
          <a:prstGeom prst="rect">
            <a:avLst/>
          </a:prstGeom>
          <a:noFill/>
        </p:spPr>
        <p:txBody>
          <a:bodyPr wrap="none" rtlCol="0">
            <a:spAutoFit/>
          </a:bodyPr>
          <a:lstStyle/>
          <a:p>
            <a:r>
              <a:rPr lang="en-US" altLang="zh-CN" dirty="0"/>
              <a:t>7</a:t>
            </a:r>
          </a:p>
        </p:txBody>
      </p:sp>
      <p:sp>
        <p:nvSpPr>
          <p:cNvPr id="18" name="文本框 17">
            <a:extLst>
              <a:ext uri="{FF2B5EF4-FFF2-40B4-BE49-F238E27FC236}">
                <a16:creationId xmlns:a16="http://schemas.microsoft.com/office/drawing/2014/main" id="{247F750F-619A-73EB-176F-BB5B665A5D75}"/>
              </a:ext>
            </a:extLst>
          </p:cNvPr>
          <p:cNvSpPr txBox="1"/>
          <p:nvPr/>
        </p:nvSpPr>
        <p:spPr>
          <a:xfrm>
            <a:off x="8610599" y="3195597"/>
            <a:ext cx="306494" cy="369332"/>
          </a:xfrm>
          <a:prstGeom prst="rect">
            <a:avLst/>
          </a:prstGeom>
          <a:noFill/>
        </p:spPr>
        <p:txBody>
          <a:bodyPr wrap="none" rtlCol="0">
            <a:spAutoFit/>
          </a:bodyPr>
          <a:lstStyle/>
          <a:p>
            <a:r>
              <a:rPr lang="en-US" altLang="zh-CN" dirty="0"/>
              <a:t>8</a:t>
            </a:r>
          </a:p>
        </p:txBody>
      </p:sp>
      <p:sp>
        <p:nvSpPr>
          <p:cNvPr id="19" name="文本框 18">
            <a:extLst>
              <a:ext uri="{FF2B5EF4-FFF2-40B4-BE49-F238E27FC236}">
                <a16:creationId xmlns:a16="http://schemas.microsoft.com/office/drawing/2014/main" id="{AF17BA14-16CD-AE4A-24D9-F4FBAB08D988}"/>
              </a:ext>
            </a:extLst>
          </p:cNvPr>
          <p:cNvSpPr txBox="1"/>
          <p:nvPr/>
        </p:nvSpPr>
        <p:spPr>
          <a:xfrm>
            <a:off x="9266882" y="3168667"/>
            <a:ext cx="306494" cy="369332"/>
          </a:xfrm>
          <a:prstGeom prst="rect">
            <a:avLst/>
          </a:prstGeom>
          <a:noFill/>
        </p:spPr>
        <p:txBody>
          <a:bodyPr wrap="none" rtlCol="0">
            <a:spAutoFit/>
          </a:bodyPr>
          <a:lstStyle/>
          <a:p>
            <a:r>
              <a:rPr lang="en-US" altLang="zh-CN" dirty="0"/>
              <a:t>9</a:t>
            </a:r>
          </a:p>
        </p:txBody>
      </p:sp>
      <p:sp>
        <p:nvSpPr>
          <p:cNvPr id="20" name="文本框 19">
            <a:extLst>
              <a:ext uri="{FF2B5EF4-FFF2-40B4-BE49-F238E27FC236}">
                <a16:creationId xmlns:a16="http://schemas.microsoft.com/office/drawing/2014/main" id="{668AAA96-A629-4069-7C6F-20B41EEEDEA6}"/>
              </a:ext>
            </a:extLst>
          </p:cNvPr>
          <p:cNvSpPr txBox="1"/>
          <p:nvPr/>
        </p:nvSpPr>
        <p:spPr>
          <a:xfrm>
            <a:off x="8598186" y="3701414"/>
            <a:ext cx="428322" cy="369332"/>
          </a:xfrm>
          <a:prstGeom prst="rect">
            <a:avLst/>
          </a:prstGeom>
          <a:noFill/>
        </p:spPr>
        <p:txBody>
          <a:bodyPr wrap="none" rtlCol="0">
            <a:spAutoFit/>
          </a:bodyPr>
          <a:lstStyle/>
          <a:p>
            <a:r>
              <a:rPr lang="en-US" altLang="zh-CN" dirty="0"/>
              <a:t>10</a:t>
            </a:r>
          </a:p>
        </p:txBody>
      </p:sp>
      <p:sp>
        <p:nvSpPr>
          <p:cNvPr id="21" name="文本框 20">
            <a:extLst>
              <a:ext uri="{FF2B5EF4-FFF2-40B4-BE49-F238E27FC236}">
                <a16:creationId xmlns:a16="http://schemas.microsoft.com/office/drawing/2014/main" id="{744BCC30-F297-8C83-77D7-F7378115D347}"/>
              </a:ext>
            </a:extLst>
          </p:cNvPr>
          <p:cNvSpPr txBox="1"/>
          <p:nvPr/>
        </p:nvSpPr>
        <p:spPr>
          <a:xfrm>
            <a:off x="9221352" y="3691579"/>
            <a:ext cx="428322" cy="369332"/>
          </a:xfrm>
          <a:prstGeom prst="rect">
            <a:avLst/>
          </a:prstGeom>
          <a:noFill/>
        </p:spPr>
        <p:txBody>
          <a:bodyPr wrap="none" rtlCol="0">
            <a:spAutoFit/>
          </a:bodyPr>
          <a:lstStyle/>
          <a:p>
            <a:r>
              <a:rPr lang="en-US" altLang="zh-CN" dirty="0"/>
              <a:t>11</a:t>
            </a:r>
          </a:p>
        </p:txBody>
      </p:sp>
      <p:sp>
        <p:nvSpPr>
          <p:cNvPr id="22" name="文本框 21">
            <a:extLst>
              <a:ext uri="{FF2B5EF4-FFF2-40B4-BE49-F238E27FC236}">
                <a16:creationId xmlns:a16="http://schemas.microsoft.com/office/drawing/2014/main" id="{9BDF7A06-C07C-4362-0670-9AE13685F358}"/>
              </a:ext>
            </a:extLst>
          </p:cNvPr>
          <p:cNvSpPr txBox="1"/>
          <p:nvPr/>
        </p:nvSpPr>
        <p:spPr>
          <a:xfrm>
            <a:off x="9584273" y="3134870"/>
            <a:ext cx="428322" cy="369332"/>
          </a:xfrm>
          <a:prstGeom prst="rect">
            <a:avLst/>
          </a:prstGeom>
          <a:noFill/>
        </p:spPr>
        <p:txBody>
          <a:bodyPr wrap="none" rtlCol="0">
            <a:spAutoFit/>
          </a:bodyPr>
          <a:lstStyle/>
          <a:p>
            <a:r>
              <a:rPr lang="en-US" altLang="zh-CN" dirty="0"/>
              <a:t>12</a:t>
            </a:r>
          </a:p>
        </p:txBody>
      </p:sp>
      <p:sp>
        <p:nvSpPr>
          <p:cNvPr id="23" name="文本框 22">
            <a:extLst>
              <a:ext uri="{FF2B5EF4-FFF2-40B4-BE49-F238E27FC236}">
                <a16:creationId xmlns:a16="http://schemas.microsoft.com/office/drawing/2014/main" id="{EA8605C1-483B-021A-408F-D2FDB506CA0F}"/>
              </a:ext>
            </a:extLst>
          </p:cNvPr>
          <p:cNvSpPr txBox="1"/>
          <p:nvPr/>
        </p:nvSpPr>
        <p:spPr>
          <a:xfrm>
            <a:off x="10109218" y="3153074"/>
            <a:ext cx="428322" cy="369332"/>
          </a:xfrm>
          <a:prstGeom prst="rect">
            <a:avLst/>
          </a:prstGeom>
          <a:noFill/>
        </p:spPr>
        <p:txBody>
          <a:bodyPr wrap="none" rtlCol="0">
            <a:spAutoFit/>
          </a:bodyPr>
          <a:lstStyle/>
          <a:p>
            <a:r>
              <a:rPr lang="en-US" altLang="zh-CN" dirty="0"/>
              <a:t>13</a:t>
            </a:r>
          </a:p>
        </p:txBody>
      </p:sp>
      <p:sp>
        <p:nvSpPr>
          <p:cNvPr id="24" name="文本框 23">
            <a:extLst>
              <a:ext uri="{FF2B5EF4-FFF2-40B4-BE49-F238E27FC236}">
                <a16:creationId xmlns:a16="http://schemas.microsoft.com/office/drawing/2014/main" id="{B8ABC421-9915-2E6C-4884-D9B87D5C09D6}"/>
              </a:ext>
            </a:extLst>
          </p:cNvPr>
          <p:cNvSpPr txBox="1"/>
          <p:nvPr/>
        </p:nvSpPr>
        <p:spPr>
          <a:xfrm>
            <a:off x="9584273" y="3694187"/>
            <a:ext cx="428322" cy="369332"/>
          </a:xfrm>
          <a:prstGeom prst="rect">
            <a:avLst/>
          </a:prstGeom>
          <a:noFill/>
        </p:spPr>
        <p:txBody>
          <a:bodyPr wrap="none" rtlCol="0">
            <a:spAutoFit/>
          </a:bodyPr>
          <a:lstStyle/>
          <a:p>
            <a:r>
              <a:rPr lang="en-US" altLang="zh-CN" dirty="0"/>
              <a:t>14</a:t>
            </a:r>
          </a:p>
        </p:txBody>
      </p:sp>
      <p:sp>
        <p:nvSpPr>
          <p:cNvPr id="25" name="文本框 24">
            <a:extLst>
              <a:ext uri="{FF2B5EF4-FFF2-40B4-BE49-F238E27FC236}">
                <a16:creationId xmlns:a16="http://schemas.microsoft.com/office/drawing/2014/main" id="{4340C329-473B-B967-0502-01E22C61B7E4}"/>
              </a:ext>
            </a:extLst>
          </p:cNvPr>
          <p:cNvSpPr txBox="1"/>
          <p:nvPr/>
        </p:nvSpPr>
        <p:spPr>
          <a:xfrm>
            <a:off x="10106399" y="3680697"/>
            <a:ext cx="428322" cy="369332"/>
          </a:xfrm>
          <a:prstGeom prst="rect">
            <a:avLst/>
          </a:prstGeom>
          <a:noFill/>
        </p:spPr>
        <p:txBody>
          <a:bodyPr wrap="none" rtlCol="0">
            <a:spAutoFit/>
          </a:bodyPr>
          <a:lstStyle/>
          <a:p>
            <a:r>
              <a:rPr lang="en-US" altLang="zh-CN" dirty="0"/>
              <a:t>15</a:t>
            </a:r>
          </a:p>
        </p:txBody>
      </p:sp>
    </p:spTree>
    <p:extLst>
      <p:ext uri="{BB962C8B-B14F-4D97-AF65-F5344CB8AC3E}">
        <p14:creationId xmlns:p14="http://schemas.microsoft.com/office/powerpoint/2010/main" val="335533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7</a:t>
            </a:fld>
            <a:endParaRPr kumimoji="1" lang="zh-CN" altLang="en-US"/>
          </a:p>
        </p:txBody>
      </p:sp>
      <p:sp>
        <p:nvSpPr>
          <p:cNvPr id="98" name="Rectangle 97">
            <a:extLst>
              <a:ext uri="{FF2B5EF4-FFF2-40B4-BE49-F238E27FC236}">
                <a16:creationId xmlns:a16="http://schemas.microsoft.com/office/drawing/2014/main" id="{B35370BD-B08A-1844-A503-1C7FF37B7C35}"/>
              </a:ext>
            </a:extLst>
          </p:cNvPr>
          <p:cNvSpPr/>
          <p:nvPr/>
        </p:nvSpPr>
        <p:spPr>
          <a:xfrm>
            <a:off x="1107973" y="4093524"/>
            <a:ext cx="2465476" cy="153498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3749983" y="2927547"/>
            <a:ext cx="1427498" cy="1803082"/>
          </a:xfrm>
          <a:prstGeom prst="rect">
            <a:avLst/>
          </a:prstGeom>
          <a:no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3" name="Title 1">
            <a:extLst>
              <a:ext uri="{FF2B5EF4-FFF2-40B4-BE49-F238E27FC236}">
                <a16:creationId xmlns:a16="http://schemas.microsoft.com/office/drawing/2014/main" id="{49AE884B-42AF-8B4B-990F-BF7D19503086}"/>
              </a:ext>
            </a:extLst>
          </p:cNvPr>
          <p:cNvSpPr txBox="1">
            <a:spLocks/>
          </p:cNvSpPr>
          <p:nvPr/>
        </p:nvSpPr>
        <p:spPr>
          <a:xfrm>
            <a:off x="636517" y="972434"/>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u="sng" dirty="0"/>
              <a:t>Axis-aligned bounding box (AABB)</a:t>
            </a:r>
            <a:r>
              <a:rPr lang="en-US" sz="2400" dirty="0"/>
              <a:t> is the most popular bounding volume.  Besides that, there are also </a:t>
            </a:r>
            <a:r>
              <a:rPr lang="en-US" sz="2400" u="sng" dirty="0"/>
              <a:t>spheres</a:t>
            </a:r>
            <a:r>
              <a:rPr lang="en-US" sz="2400" dirty="0"/>
              <a:t> and </a:t>
            </a:r>
            <a:r>
              <a:rPr lang="en-US" sz="2400" u="sng" dirty="0"/>
              <a:t>oriented bounding box (OBB)</a:t>
            </a:r>
            <a:r>
              <a:rPr lang="en-US" sz="2400" dirty="0"/>
              <a:t>.</a:t>
            </a:r>
            <a:endParaRPr lang="en-CN" sz="2400" dirty="0"/>
          </a:p>
        </p:txBody>
      </p:sp>
      <p:cxnSp>
        <p:nvCxnSpPr>
          <p:cNvPr id="8" name="Straight Arrow Connector 7">
            <a:extLst>
              <a:ext uri="{FF2B5EF4-FFF2-40B4-BE49-F238E27FC236}">
                <a16:creationId xmlns:a16="http://schemas.microsoft.com/office/drawing/2014/main" id="{CE4BCE4F-78CA-D047-9E65-A0DE9C8DD6D3}"/>
              </a:ext>
            </a:extLst>
          </p:cNvPr>
          <p:cNvCxnSpPr>
            <a:cxnSpLocks/>
          </p:cNvCxnSpPr>
          <p:nvPr/>
        </p:nvCxnSpPr>
        <p:spPr>
          <a:xfrm>
            <a:off x="667552" y="6300941"/>
            <a:ext cx="5152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D4D8A48-DDD2-D342-8A0A-754FBE032C81}"/>
              </a:ext>
            </a:extLst>
          </p:cNvPr>
          <p:cNvCxnSpPr>
            <a:cxnSpLocks/>
          </p:cNvCxnSpPr>
          <p:nvPr/>
        </p:nvCxnSpPr>
        <p:spPr>
          <a:xfrm flipV="1">
            <a:off x="667552" y="2593914"/>
            <a:ext cx="0" cy="3707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5253B600-EDD5-7C46-9739-20BA0B205011}"/>
              </a:ext>
            </a:extLst>
          </p:cNvPr>
          <p:cNvSpPr/>
          <p:nvPr/>
        </p:nvSpPr>
        <p:spPr>
          <a:xfrm>
            <a:off x="7223170" y="3828084"/>
            <a:ext cx="2465476" cy="1534981"/>
          </a:xfrm>
          <a:prstGeom prst="rect">
            <a:avLst/>
          </a:prstGeom>
          <a:noFill/>
          <a:ln w="508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8" name="Rectangle 107">
            <a:extLst>
              <a:ext uri="{FF2B5EF4-FFF2-40B4-BE49-F238E27FC236}">
                <a16:creationId xmlns:a16="http://schemas.microsoft.com/office/drawing/2014/main" id="{785DE45F-1897-014E-8D65-439E7BFE67F0}"/>
              </a:ext>
            </a:extLst>
          </p:cNvPr>
          <p:cNvSpPr/>
          <p:nvPr/>
        </p:nvSpPr>
        <p:spPr>
          <a:xfrm>
            <a:off x="9065590" y="3057933"/>
            <a:ext cx="1427498" cy="1803082"/>
          </a:xfrm>
          <a:prstGeom prst="rect">
            <a:avLst/>
          </a:prstGeom>
          <a:no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09" name="Straight Arrow Connector 108">
            <a:extLst>
              <a:ext uri="{FF2B5EF4-FFF2-40B4-BE49-F238E27FC236}">
                <a16:creationId xmlns:a16="http://schemas.microsoft.com/office/drawing/2014/main" id="{07134259-3FFE-D24F-B881-DFF52EDBEC59}"/>
              </a:ext>
            </a:extLst>
          </p:cNvPr>
          <p:cNvCxnSpPr>
            <a:cxnSpLocks/>
          </p:cNvCxnSpPr>
          <p:nvPr/>
        </p:nvCxnSpPr>
        <p:spPr>
          <a:xfrm>
            <a:off x="6479346" y="6300941"/>
            <a:ext cx="51524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0FC7B12-68A3-D74B-B0C6-269CFA3AEC55}"/>
              </a:ext>
            </a:extLst>
          </p:cNvPr>
          <p:cNvCxnSpPr>
            <a:cxnSpLocks/>
          </p:cNvCxnSpPr>
          <p:nvPr/>
        </p:nvCxnSpPr>
        <p:spPr>
          <a:xfrm flipV="1">
            <a:off x="6479346" y="2593914"/>
            <a:ext cx="0" cy="3707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385C5F-355B-B442-89D0-AC5F4E43C71A}"/>
              </a:ext>
            </a:extLst>
          </p:cNvPr>
          <p:cNvCxnSpPr>
            <a:cxnSpLocks/>
          </p:cNvCxnSpPr>
          <p:nvPr/>
        </p:nvCxnSpPr>
        <p:spPr>
          <a:xfrm>
            <a:off x="1107973" y="6244971"/>
            <a:ext cx="246547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0E0914A-EDAA-704D-80C5-6D331E3D2EA2}"/>
              </a:ext>
            </a:extLst>
          </p:cNvPr>
          <p:cNvCxnSpPr>
            <a:cxnSpLocks/>
          </p:cNvCxnSpPr>
          <p:nvPr/>
        </p:nvCxnSpPr>
        <p:spPr>
          <a:xfrm>
            <a:off x="7223170" y="6242548"/>
            <a:ext cx="246547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08FE860-34B1-BF43-A939-5B7D62FDD6BD}"/>
              </a:ext>
            </a:extLst>
          </p:cNvPr>
          <p:cNvCxnSpPr>
            <a:cxnSpLocks/>
          </p:cNvCxnSpPr>
          <p:nvPr/>
        </p:nvCxnSpPr>
        <p:spPr>
          <a:xfrm flipV="1">
            <a:off x="3749983" y="6350266"/>
            <a:ext cx="1427498" cy="100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7228ED4-2C68-9340-B569-CC61384E631A}"/>
              </a:ext>
            </a:extLst>
          </p:cNvPr>
          <p:cNvCxnSpPr>
            <a:cxnSpLocks/>
          </p:cNvCxnSpPr>
          <p:nvPr/>
        </p:nvCxnSpPr>
        <p:spPr>
          <a:xfrm flipV="1">
            <a:off x="9065590" y="6355346"/>
            <a:ext cx="1427498" cy="100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4F2EB2-1A5B-1240-BB6F-34FCEB91F48D}"/>
              </a:ext>
            </a:extLst>
          </p:cNvPr>
          <p:cNvCxnSpPr>
            <a:cxnSpLocks/>
          </p:cNvCxnSpPr>
          <p:nvPr/>
        </p:nvCxnSpPr>
        <p:spPr>
          <a:xfrm>
            <a:off x="729337" y="4093523"/>
            <a:ext cx="0" cy="1534981"/>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8E9FA40-7879-BD48-9BA8-18F2071A5486}"/>
              </a:ext>
            </a:extLst>
          </p:cNvPr>
          <p:cNvCxnSpPr>
            <a:cxnSpLocks/>
          </p:cNvCxnSpPr>
          <p:nvPr/>
        </p:nvCxnSpPr>
        <p:spPr>
          <a:xfrm>
            <a:off x="6535592" y="3828083"/>
            <a:ext cx="0" cy="1534981"/>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A8A7FC8-0396-A34C-9C47-DE29746E450E}"/>
              </a:ext>
            </a:extLst>
          </p:cNvPr>
          <p:cNvCxnSpPr>
            <a:cxnSpLocks/>
          </p:cNvCxnSpPr>
          <p:nvPr/>
        </p:nvCxnSpPr>
        <p:spPr>
          <a:xfrm>
            <a:off x="608711" y="2926542"/>
            <a:ext cx="0" cy="180308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99C031A-061D-EF42-BB06-47BC4CEB7ABB}"/>
              </a:ext>
            </a:extLst>
          </p:cNvPr>
          <p:cNvCxnSpPr>
            <a:cxnSpLocks/>
          </p:cNvCxnSpPr>
          <p:nvPr/>
        </p:nvCxnSpPr>
        <p:spPr>
          <a:xfrm>
            <a:off x="6417561" y="3057933"/>
            <a:ext cx="0" cy="180308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9" name="Title 1">
            <a:extLst>
              <a:ext uri="{FF2B5EF4-FFF2-40B4-BE49-F238E27FC236}">
                <a16:creationId xmlns:a16="http://schemas.microsoft.com/office/drawing/2014/main" id="{1817687E-8291-EA43-9B49-80D67A0F0C98}"/>
              </a:ext>
            </a:extLst>
          </p:cNvPr>
          <p:cNvSpPr txBox="1">
            <a:spLocks/>
          </p:cNvSpPr>
          <p:nvPr/>
        </p:nvSpPr>
        <p:spPr>
          <a:xfrm>
            <a:off x="636517" y="1747395"/>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N" sz="2400" dirty="0"/>
              <a:t>Two AABBs intersect if and only if they intersect in every axis.</a:t>
            </a:r>
          </a:p>
        </p:txBody>
      </p:sp>
    </p:spTree>
    <p:extLst>
      <p:ext uri="{BB962C8B-B14F-4D97-AF65-F5344CB8AC3E}">
        <p14:creationId xmlns:p14="http://schemas.microsoft.com/office/powerpoint/2010/main" val="83457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B03E309D-5405-164D-8A8D-5BFE3A26730F}"/>
              </a:ext>
            </a:extLst>
          </p:cNvPr>
          <p:cNvCxnSpPr>
            <a:cxnSpLocks/>
            <a:stCxn id="91" idx="4"/>
            <a:endCxn id="80" idx="0"/>
          </p:cNvCxnSpPr>
          <p:nvPr/>
        </p:nvCxnSpPr>
        <p:spPr>
          <a:xfrm flipH="1">
            <a:off x="5112074" y="4910943"/>
            <a:ext cx="65358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8</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80" name="Oval 79">
            <a:extLst>
              <a:ext uri="{FF2B5EF4-FFF2-40B4-BE49-F238E27FC236}">
                <a16:creationId xmlns:a16="http://schemas.microsoft.com/office/drawing/2014/main" id="{5F670AE6-5DA1-E94A-A6A1-6451979939FE}"/>
              </a:ext>
            </a:extLst>
          </p:cNvPr>
          <p:cNvSpPr/>
          <p:nvPr/>
        </p:nvSpPr>
        <p:spPr>
          <a:xfrm>
            <a:off x="489607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81" name="Oval 80">
            <a:extLst>
              <a:ext uri="{FF2B5EF4-FFF2-40B4-BE49-F238E27FC236}">
                <a16:creationId xmlns:a16="http://schemas.microsoft.com/office/drawing/2014/main" id="{04F24240-69DA-C742-AD84-EADEDA465F43}"/>
              </a:ext>
            </a:extLst>
          </p:cNvPr>
          <p:cNvSpPr/>
          <p:nvPr/>
        </p:nvSpPr>
        <p:spPr>
          <a:xfrm>
            <a:off x="55332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82" name="Oval 81">
            <a:extLst>
              <a:ext uri="{FF2B5EF4-FFF2-40B4-BE49-F238E27FC236}">
                <a16:creationId xmlns:a16="http://schemas.microsoft.com/office/drawing/2014/main" id="{4D56080B-8D05-344A-B4D9-718A1E553340}"/>
              </a:ext>
            </a:extLst>
          </p:cNvPr>
          <p:cNvSpPr/>
          <p:nvPr/>
        </p:nvSpPr>
        <p:spPr>
          <a:xfrm>
            <a:off x="7464861"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83" name="Oval 82">
            <a:extLst>
              <a:ext uri="{FF2B5EF4-FFF2-40B4-BE49-F238E27FC236}">
                <a16:creationId xmlns:a16="http://schemas.microsoft.com/office/drawing/2014/main" id="{94F62492-B2BA-CD4A-9A2B-9E65FD6F233C}"/>
              </a:ext>
            </a:extLst>
          </p:cNvPr>
          <p:cNvSpPr/>
          <p:nvPr/>
        </p:nvSpPr>
        <p:spPr>
          <a:xfrm>
            <a:off x="68374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84" name="Oval 83">
            <a:extLst>
              <a:ext uri="{FF2B5EF4-FFF2-40B4-BE49-F238E27FC236}">
                <a16:creationId xmlns:a16="http://schemas.microsoft.com/office/drawing/2014/main" id="{78F3E696-46E1-EA43-B95C-F0C453375E23}"/>
              </a:ext>
            </a:extLst>
          </p:cNvPr>
          <p:cNvSpPr/>
          <p:nvPr/>
        </p:nvSpPr>
        <p:spPr>
          <a:xfrm>
            <a:off x="619199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85" name="Oval 84">
            <a:extLst>
              <a:ext uri="{FF2B5EF4-FFF2-40B4-BE49-F238E27FC236}">
                <a16:creationId xmlns:a16="http://schemas.microsoft.com/office/drawing/2014/main" id="{BE5DE642-5ABA-CD45-97E3-832D2D655F81}"/>
              </a:ext>
            </a:extLst>
          </p:cNvPr>
          <p:cNvSpPr/>
          <p:nvPr/>
        </p:nvSpPr>
        <p:spPr>
          <a:xfrm>
            <a:off x="8141684" y="5730765"/>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92" name="Oval 91">
            <a:extLst>
              <a:ext uri="{FF2B5EF4-FFF2-40B4-BE49-F238E27FC236}">
                <a16:creationId xmlns:a16="http://schemas.microsoft.com/office/drawing/2014/main" id="{829900E7-C732-7747-BDD4-3EBBC73257FC}"/>
              </a:ext>
            </a:extLst>
          </p:cNvPr>
          <p:cNvSpPr/>
          <p:nvPr/>
        </p:nvSpPr>
        <p:spPr>
          <a:xfrm>
            <a:off x="8787169"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93" name="Oval 92">
            <a:extLst>
              <a:ext uri="{FF2B5EF4-FFF2-40B4-BE49-F238E27FC236}">
                <a16:creationId xmlns:a16="http://schemas.microsoft.com/office/drawing/2014/main" id="{0DE22AB9-8C64-A945-B2B9-0C942694232E}"/>
              </a:ext>
            </a:extLst>
          </p:cNvPr>
          <p:cNvSpPr/>
          <p:nvPr/>
        </p:nvSpPr>
        <p:spPr>
          <a:xfrm>
            <a:off x="9414546" y="5743396"/>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94" name="Oval 93">
            <a:extLst>
              <a:ext uri="{FF2B5EF4-FFF2-40B4-BE49-F238E27FC236}">
                <a16:creationId xmlns:a16="http://schemas.microsoft.com/office/drawing/2014/main" id="{D603A790-F369-0E4D-AD8D-8AD66B5BABEB}"/>
              </a:ext>
            </a:extLst>
          </p:cNvPr>
          <p:cNvSpPr/>
          <p:nvPr/>
        </p:nvSpPr>
        <p:spPr>
          <a:xfrm>
            <a:off x="10053219"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95" name="Oval 94">
            <a:extLst>
              <a:ext uri="{FF2B5EF4-FFF2-40B4-BE49-F238E27FC236}">
                <a16:creationId xmlns:a16="http://schemas.microsoft.com/office/drawing/2014/main" id="{41F42539-F127-AF4A-BC58-D1C0D13E6389}"/>
              </a:ext>
            </a:extLst>
          </p:cNvPr>
          <p:cNvSpPr/>
          <p:nvPr/>
        </p:nvSpPr>
        <p:spPr>
          <a:xfrm>
            <a:off x="10680596" y="5718134"/>
            <a:ext cx="432000" cy="432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cxnSp>
        <p:nvCxnSpPr>
          <p:cNvPr id="105" name="Straight Arrow Connector 104">
            <a:extLst>
              <a:ext uri="{FF2B5EF4-FFF2-40B4-BE49-F238E27FC236}">
                <a16:creationId xmlns:a16="http://schemas.microsoft.com/office/drawing/2014/main" id="{476A2D00-4657-D04E-83E2-3226DDC451B1}"/>
              </a:ext>
            </a:extLst>
          </p:cNvPr>
          <p:cNvCxnSpPr>
            <a:cxnSpLocks/>
            <a:stCxn id="91" idx="4"/>
          </p:cNvCxnSpPr>
          <p:nvPr/>
        </p:nvCxnSpPr>
        <p:spPr>
          <a:xfrm>
            <a:off x="5765658" y="4910943"/>
            <a:ext cx="1248790" cy="832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915DECD-A4D2-ED4C-9193-04FC6C7FB3EE}"/>
              </a:ext>
            </a:extLst>
          </p:cNvPr>
          <p:cNvSpPr/>
          <p:nvPr/>
        </p:nvSpPr>
        <p:spPr>
          <a:xfrm>
            <a:off x="5549658" y="447894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000" dirty="0">
              <a:solidFill>
                <a:schemeClr val="tx1"/>
              </a:solidFill>
            </a:endParaRPr>
          </a:p>
        </p:txBody>
      </p:sp>
      <p:cxnSp>
        <p:nvCxnSpPr>
          <p:cNvPr id="122" name="Straight Arrow Connector 121">
            <a:extLst>
              <a:ext uri="{FF2B5EF4-FFF2-40B4-BE49-F238E27FC236}">
                <a16:creationId xmlns:a16="http://schemas.microsoft.com/office/drawing/2014/main" id="{24FA9181-58F3-C942-B958-02E525F2676B}"/>
              </a:ext>
            </a:extLst>
          </p:cNvPr>
          <p:cNvCxnSpPr>
            <a:cxnSpLocks/>
          </p:cNvCxnSpPr>
          <p:nvPr/>
        </p:nvCxnSpPr>
        <p:spPr>
          <a:xfrm flipH="1">
            <a:off x="7722296" y="4799039"/>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10BC58E-928B-FB41-BEE5-28CE4209D6E6}"/>
              </a:ext>
            </a:extLst>
          </p:cNvPr>
          <p:cNvCxnSpPr>
            <a:cxnSpLocks/>
          </p:cNvCxnSpPr>
          <p:nvPr/>
        </p:nvCxnSpPr>
        <p:spPr>
          <a:xfrm>
            <a:off x="8016978" y="4745538"/>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CA4446E4-245D-354A-894B-59A4DD2B81E4}"/>
              </a:ext>
            </a:extLst>
          </p:cNvPr>
          <p:cNvSpPr/>
          <p:nvPr/>
        </p:nvSpPr>
        <p:spPr>
          <a:xfrm>
            <a:off x="7797827" y="455102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25" name="Straight Arrow Connector 124">
            <a:extLst>
              <a:ext uri="{FF2B5EF4-FFF2-40B4-BE49-F238E27FC236}">
                <a16:creationId xmlns:a16="http://schemas.microsoft.com/office/drawing/2014/main" id="{48C7818F-39CD-FA44-83CF-F9B94A6C515C}"/>
              </a:ext>
            </a:extLst>
          </p:cNvPr>
          <p:cNvCxnSpPr>
            <a:cxnSpLocks/>
          </p:cNvCxnSpPr>
          <p:nvPr/>
        </p:nvCxnSpPr>
        <p:spPr>
          <a:xfrm flipH="1">
            <a:off x="9039917" y="4803492"/>
            <a:ext cx="294682" cy="9322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7DD6BA-286D-524D-99A6-3953390DA95C}"/>
              </a:ext>
            </a:extLst>
          </p:cNvPr>
          <p:cNvCxnSpPr>
            <a:cxnSpLocks/>
          </p:cNvCxnSpPr>
          <p:nvPr/>
        </p:nvCxnSpPr>
        <p:spPr>
          <a:xfrm>
            <a:off x="9334599" y="4749991"/>
            <a:ext cx="249411" cy="997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E230FDE-E10B-6648-A1D4-C7C757AB64A8}"/>
              </a:ext>
            </a:extLst>
          </p:cNvPr>
          <p:cNvSpPr/>
          <p:nvPr/>
        </p:nvSpPr>
        <p:spPr>
          <a:xfrm>
            <a:off x="9115448" y="4543123"/>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2" name="Straight Arrow Connector 131">
            <a:extLst>
              <a:ext uri="{FF2B5EF4-FFF2-40B4-BE49-F238E27FC236}">
                <a16:creationId xmlns:a16="http://schemas.microsoft.com/office/drawing/2014/main" id="{6BA57C17-FD0A-FB46-977D-57FE83782F65}"/>
              </a:ext>
            </a:extLst>
          </p:cNvPr>
          <p:cNvCxnSpPr>
            <a:cxnSpLocks/>
          </p:cNvCxnSpPr>
          <p:nvPr/>
        </p:nvCxnSpPr>
        <p:spPr>
          <a:xfrm flipH="1">
            <a:off x="10307574" y="4758827"/>
            <a:ext cx="255985" cy="9595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3FBB20C-4C60-CA4D-98F6-DEAB4E08EAE5}"/>
              </a:ext>
            </a:extLst>
          </p:cNvPr>
          <p:cNvCxnSpPr>
            <a:cxnSpLocks/>
          </p:cNvCxnSpPr>
          <p:nvPr/>
        </p:nvCxnSpPr>
        <p:spPr>
          <a:xfrm>
            <a:off x="10602256" y="4745538"/>
            <a:ext cx="249411" cy="972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BC74939C-C480-D843-AF78-2F6031A5C7B2}"/>
              </a:ext>
            </a:extLst>
          </p:cNvPr>
          <p:cNvSpPr/>
          <p:nvPr/>
        </p:nvSpPr>
        <p:spPr>
          <a:xfrm>
            <a:off x="10358391" y="4538122"/>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35" name="Straight Arrow Connector 134">
            <a:extLst>
              <a:ext uri="{FF2B5EF4-FFF2-40B4-BE49-F238E27FC236}">
                <a16:creationId xmlns:a16="http://schemas.microsoft.com/office/drawing/2014/main" id="{7ABAE9D1-1C84-2C4F-A1F2-E4AA4D5636DE}"/>
              </a:ext>
            </a:extLst>
          </p:cNvPr>
          <p:cNvCxnSpPr>
            <a:cxnSpLocks/>
            <a:stCxn id="137" idx="4"/>
            <a:endCxn id="91" idx="0"/>
          </p:cNvCxnSpPr>
          <p:nvPr/>
        </p:nvCxnSpPr>
        <p:spPr>
          <a:xfrm flipH="1">
            <a:off x="5765658" y="3790658"/>
            <a:ext cx="832604" cy="688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8C382FE-5E93-0A45-88E2-38EA825110D2}"/>
              </a:ext>
            </a:extLst>
          </p:cNvPr>
          <p:cNvCxnSpPr>
            <a:cxnSpLocks/>
            <a:endCxn id="124" idx="1"/>
          </p:cNvCxnSpPr>
          <p:nvPr/>
        </p:nvCxnSpPr>
        <p:spPr>
          <a:xfrm>
            <a:off x="6612279" y="3553593"/>
            <a:ext cx="1248813" cy="1060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182E657-D13E-7846-9D49-AC0F9B8D2485}"/>
              </a:ext>
            </a:extLst>
          </p:cNvPr>
          <p:cNvCxnSpPr>
            <a:cxnSpLocks/>
          </p:cNvCxnSpPr>
          <p:nvPr/>
        </p:nvCxnSpPr>
        <p:spPr>
          <a:xfrm>
            <a:off x="9866079" y="3527834"/>
            <a:ext cx="629719" cy="10364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C35C24E-9CF6-864A-AB55-F2ED91DDCB82}"/>
              </a:ext>
            </a:extLst>
          </p:cNvPr>
          <p:cNvCxnSpPr>
            <a:cxnSpLocks/>
          </p:cNvCxnSpPr>
          <p:nvPr/>
        </p:nvCxnSpPr>
        <p:spPr>
          <a:xfrm flipH="1">
            <a:off x="9414546" y="3514728"/>
            <a:ext cx="451533" cy="10409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360D2D51-EB4B-D744-83DB-D8371545AA83}"/>
              </a:ext>
            </a:extLst>
          </p:cNvPr>
          <p:cNvSpPr/>
          <p:nvPr/>
        </p:nvSpPr>
        <p:spPr>
          <a:xfrm>
            <a:off x="6382262" y="3358658"/>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40" name="Oval 139">
            <a:extLst>
              <a:ext uri="{FF2B5EF4-FFF2-40B4-BE49-F238E27FC236}">
                <a16:creationId xmlns:a16="http://schemas.microsoft.com/office/drawing/2014/main" id="{3DBEEB0B-F065-B240-ADA5-DA551F445AC6}"/>
              </a:ext>
            </a:extLst>
          </p:cNvPr>
          <p:cNvSpPr/>
          <p:nvPr/>
        </p:nvSpPr>
        <p:spPr>
          <a:xfrm>
            <a:off x="9650079" y="3362877"/>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144" name="Straight Arrow Connector 143">
            <a:extLst>
              <a:ext uri="{FF2B5EF4-FFF2-40B4-BE49-F238E27FC236}">
                <a16:creationId xmlns:a16="http://schemas.microsoft.com/office/drawing/2014/main" id="{F5D06703-AF74-114E-9F7C-F6DBE13BD00C}"/>
              </a:ext>
            </a:extLst>
          </p:cNvPr>
          <p:cNvCxnSpPr>
            <a:cxnSpLocks/>
            <a:endCxn id="137" idx="7"/>
          </p:cNvCxnSpPr>
          <p:nvPr/>
        </p:nvCxnSpPr>
        <p:spPr>
          <a:xfrm flipH="1">
            <a:off x="6750997" y="2471551"/>
            <a:ext cx="1479146" cy="9503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2A865BB-69C3-8641-89CF-0F8F97CA2E69}"/>
              </a:ext>
            </a:extLst>
          </p:cNvPr>
          <p:cNvCxnSpPr>
            <a:cxnSpLocks/>
            <a:endCxn id="140" idx="1"/>
          </p:cNvCxnSpPr>
          <p:nvPr/>
        </p:nvCxnSpPr>
        <p:spPr>
          <a:xfrm>
            <a:off x="8241903" y="2459417"/>
            <a:ext cx="1471441" cy="9667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cxnSp>
        <p:nvCxnSpPr>
          <p:cNvPr id="20" name="Straight Arrow Connector 6">
            <a:extLst>
              <a:ext uri="{FF2B5EF4-FFF2-40B4-BE49-F238E27FC236}">
                <a16:creationId xmlns:a16="http://schemas.microsoft.com/office/drawing/2014/main" id="{17187DD5-823D-6341-AB7C-8B546C955F78}"/>
              </a:ext>
            </a:extLst>
          </p:cNvPr>
          <p:cNvCxnSpPr>
            <a:cxnSpLocks/>
            <a:stCxn id="91" idx="4"/>
            <a:endCxn id="81" idx="0"/>
          </p:cNvCxnSpPr>
          <p:nvPr/>
        </p:nvCxnSpPr>
        <p:spPr>
          <a:xfrm flipH="1">
            <a:off x="5749284" y="4910943"/>
            <a:ext cx="16374" cy="8198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6">
            <a:extLst>
              <a:ext uri="{FF2B5EF4-FFF2-40B4-BE49-F238E27FC236}">
                <a16:creationId xmlns:a16="http://schemas.microsoft.com/office/drawing/2014/main" id="{3C879491-8B40-21BB-DF95-E35D2B14F33B}"/>
              </a:ext>
            </a:extLst>
          </p:cNvPr>
          <p:cNvCxnSpPr>
            <a:cxnSpLocks/>
            <a:stCxn id="91" idx="4"/>
            <a:endCxn id="84" idx="0"/>
          </p:cNvCxnSpPr>
          <p:nvPr/>
        </p:nvCxnSpPr>
        <p:spPr>
          <a:xfrm>
            <a:off x="5765658" y="4910943"/>
            <a:ext cx="642341" cy="807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68">
            <a:extLst>
              <a:ext uri="{FF2B5EF4-FFF2-40B4-BE49-F238E27FC236}">
                <a16:creationId xmlns:a16="http://schemas.microsoft.com/office/drawing/2014/main" id="{CE6B5566-2F19-55DC-DA3A-CA589B4D018F}"/>
              </a:ext>
            </a:extLst>
          </p:cNvPr>
          <p:cNvSpPr/>
          <p:nvPr/>
        </p:nvSpPr>
        <p:spPr>
          <a:xfrm>
            <a:off x="1591354" y="2158464"/>
            <a:ext cx="654205" cy="65053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7" name="Rectangle 69">
            <a:extLst>
              <a:ext uri="{FF2B5EF4-FFF2-40B4-BE49-F238E27FC236}">
                <a16:creationId xmlns:a16="http://schemas.microsoft.com/office/drawing/2014/main" id="{BC1E168B-A423-10EC-D5BD-297A2E81439C}"/>
              </a:ext>
            </a:extLst>
          </p:cNvPr>
          <p:cNvSpPr/>
          <p:nvPr/>
        </p:nvSpPr>
        <p:spPr>
          <a:xfrm>
            <a:off x="1033143" y="2923671"/>
            <a:ext cx="677026" cy="856395"/>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8" name="Rectangle 70">
            <a:extLst>
              <a:ext uri="{FF2B5EF4-FFF2-40B4-BE49-F238E27FC236}">
                <a16:creationId xmlns:a16="http://schemas.microsoft.com/office/drawing/2014/main" id="{D22396B2-A079-3558-8D35-4990A431607B}"/>
              </a:ext>
            </a:extLst>
          </p:cNvPr>
          <p:cNvSpPr/>
          <p:nvPr/>
        </p:nvSpPr>
        <p:spPr>
          <a:xfrm>
            <a:off x="426104" y="3636804"/>
            <a:ext cx="877275" cy="830112"/>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9" name="Rectangle 71">
            <a:extLst>
              <a:ext uri="{FF2B5EF4-FFF2-40B4-BE49-F238E27FC236}">
                <a16:creationId xmlns:a16="http://schemas.microsoft.com/office/drawing/2014/main" id="{FCC1CEE2-DB05-6397-1EEE-AD5BE665235B}"/>
              </a:ext>
            </a:extLst>
          </p:cNvPr>
          <p:cNvSpPr/>
          <p:nvPr/>
        </p:nvSpPr>
        <p:spPr>
          <a:xfrm>
            <a:off x="2498602" y="2666842"/>
            <a:ext cx="785067" cy="476927"/>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1" name="Rectangle 72">
            <a:extLst>
              <a:ext uri="{FF2B5EF4-FFF2-40B4-BE49-F238E27FC236}">
                <a16:creationId xmlns:a16="http://schemas.microsoft.com/office/drawing/2014/main" id="{86E5F366-26CE-6B66-4FFE-C865177E19E4}"/>
              </a:ext>
            </a:extLst>
          </p:cNvPr>
          <p:cNvSpPr/>
          <p:nvPr/>
        </p:nvSpPr>
        <p:spPr>
          <a:xfrm>
            <a:off x="3092985" y="2919412"/>
            <a:ext cx="654205" cy="1059249"/>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2" name="Rectangle 73">
            <a:extLst>
              <a:ext uri="{FF2B5EF4-FFF2-40B4-BE49-F238E27FC236}">
                <a16:creationId xmlns:a16="http://schemas.microsoft.com/office/drawing/2014/main" id="{5A287CDC-7048-6232-8E34-3EA3DA06B037}"/>
              </a:ext>
            </a:extLst>
          </p:cNvPr>
          <p:cNvSpPr/>
          <p:nvPr/>
        </p:nvSpPr>
        <p:spPr>
          <a:xfrm>
            <a:off x="1628072" y="2712750"/>
            <a:ext cx="1121662" cy="1520306"/>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4" name="Rectangle 74">
            <a:extLst>
              <a:ext uri="{FF2B5EF4-FFF2-40B4-BE49-F238E27FC236}">
                <a16:creationId xmlns:a16="http://schemas.microsoft.com/office/drawing/2014/main" id="{98DC263E-8804-FC04-853D-E475F9BE9158}"/>
              </a:ext>
            </a:extLst>
          </p:cNvPr>
          <p:cNvSpPr/>
          <p:nvPr/>
        </p:nvSpPr>
        <p:spPr>
          <a:xfrm>
            <a:off x="1457138" y="4102613"/>
            <a:ext cx="714045"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25" name="Rectangle 75">
            <a:extLst>
              <a:ext uri="{FF2B5EF4-FFF2-40B4-BE49-F238E27FC236}">
                <a16:creationId xmlns:a16="http://schemas.microsoft.com/office/drawing/2014/main" id="{4998494A-745F-E0D1-BEB5-B6F6A1E199C3}"/>
              </a:ext>
            </a:extLst>
          </p:cNvPr>
          <p:cNvSpPr/>
          <p:nvPr/>
        </p:nvSpPr>
        <p:spPr>
          <a:xfrm>
            <a:off x="1079404" y="5126704"/>
            <a:ext cx="72301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0" name="Rectangle 77">
            <a:extLst>
              <a:ext uri="{FF2B5EF4-FFF2-40B4-BE49-F238E27FC236}">
                <a16:creationId xmlns:a16="http://schemas.microsoft.com/office/drawing/2014/main" id="{647F30A9-0806-9B75-81C3-3C35FDA4A6B0}"/>
              </a:ext>
            </a:extLst>
          </p:cNvPr>
          <p:cNvSpPr/>
          <p:nvPr/>
        </p:nvSpPr>
        <p:spPr>
          <a:xfrm>
            <a:off x="2406481" y="4051179"/>
            <a:ext cx="72301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31" name="Rectangle 78">
            <a:extLst>
              <a:ext uri="{FF2B5EF4-FFF2-40B4-BE49-F238E27FC236}">
                <a16:creationId xmlns:a16="http://schemas.microsoft.com/office/drawing/2014/main" id="{B64F21B1-5133-75B4-88C9-87170CF0F898}"/>
              </a:ext>
            </a:extLst>
          </p:cNvPr>
          <p:cNvSpPr/>
          <p:nvPr/>
        </p:nvSpPr>
        <p:spPr>
          <a:xfrm>
            <a:off x="2720840" y="5031790"/>
            <a:ext cx="979184" cy="1162738"/>
          </a:xfrm>
          <a:prstGeom prst="rect">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264082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FA5A-4350-5843-97F8-51487A3D14D3}"/>
              </a:ext>
            </a:extLst>
          </p:cNvPr>
          <p:cNvSpPr>
            <a:spLocks noGrp="1"/>
          </p:cNvSpPr>
          <p:nvPr>
            <p:ph type="title"/>
          </p:nvPr>
        </p:nvSpPr>
        <p:spPr>
          <a:xfrm>
            <a:off x="864742" y="18255"/>
            <a:ext cx="10515600" cy="1325563"/>
          </a:xfrm>
        </p:spPr>
        <p:txBody>
          <a:bodyPr/>
          <a:lstStyle/>
          <a:p>
            <a:r>
              <a:rPr lang="en-CN" b="1" dirty="0"/>
              <a:t>Bounding Volume Hierarchy</a:t>
            </a:r>
          </a:p>
        </p:txBody>
      </p:sp>
      <p:sp>
        <p:nvSpPr>
          <p:cNvPr id="5" name="Slide Number Placeholder 4">
            <a:extLst>
              <a:ext uri="{FF2B5EF4-FFF2-40B4-BE49-F238E27FC236}">
                <a16:creationId xmlns:a16="http://schemas.microsoft.com/office/drawing/2014/main" id="{B3A4222A-46DB-6D44-BC20-9862E8346A24}"/>
              </a:ext>
            </a:extLst>
          </p:cNvPr>
          <p:cNvSpPr>
            <a:spLocks noGrp="1"/>
          </p:cNvSpPr>
          <p:nvPr>
            <p:ph type="sldNum" sz="quarter" idx="12"/>
          </p:nvPr>
        </p:nvSpPr>
        <p:spPr/>
        <p:txBody>
          <a:bodyPr/>
          <a:lstStyle/>
          <a:p>
            <a:fld id="{4B226B15-CD18-AD48-B4A6-8B862AAA934E}" type="slidenum">
              <a:rPr kumimoji="1" lang="zh-CN" altLang="en-US" smtClean="0"/>
              <a:t>9</a:t>
            </a:fld>
            <a:endParaRPr kumimoji="1" lang="zh-CN" altLang="en-US"/>
          </a:p>
        </p:txBody>
      </p:sp>
      <p:sp>
        <p:nvSpPr>
          <p:cNvPr id="58" name="Title 1">
            <a:extLst>
              <a:ext uri="{FF2B5EF4-FFF2-40B4-BE49-F238E27FC236}">
                <a16:creationId xmlns:a16="http://schemas.microsoft.com/office/drawing/2014/main" id="{4189FCA7-B53D-1249-A2AA-6D59A3A80E00}"/>
              </a:ext>
            </a:extLst>
          </p:cNvPr>
          <p:cNvSpPr txBox="1">
            <a:spLocks/>
          </p:cNvSpPr>
          <p:nvPr/>
        </p:nvSpPr>
        <p:spPr>
          <a:xfrm>
            <a:off x="811658" y="1022958"/>
            <a:ext cx="10839785" cy="10685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Bounding volume hierarchy is built on geometric/topological proximity of objects.</a:t>
            </a:r>
            <a:endParaRPr lang="en-CN" sz="2400" dirty="0"/>
          </a:p>
        </p:txBody>
      </p:sp>
      <p:sp>
        <p:nvSpPr>
          <p:cNvPr id="3" name="Oval 2">
            <a:extLst>
              <a:ext uri="{FF2B5EF4-FFF2-40B4-BE49-F238E27FC236}">
                <a16:creationId xmlns:a16="http://schemas.microsoft.com/office/drawing/2014/main" id="{984503EF-1620-824D-9D5A-F68B8DC85DEE}"/>
              </a:ext>
            </a:extLst>
          </p:cNvPr>
          <p:cNvSpPr/>
          <p:nvPr/>
        </p:nvSpPr>
        <p:spPr>
          <a:xfrm>
            <a:off x="1615716" y="2202041"/>
            <a:ext cx="605482" cy="614574"/>
          </a:xfrm>
          <a:prstGeom prst="ellipse">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A</a:t>
            </a:r>
          </a:p>
        </p:txBody>
      </p:sp>
      <p:sp>
        <p:nvSpPr>
          <p:cNvPr id="4" name="Rectangle 3">
            <a:extLst>
              <a:ext uri="{FF2B5EF4-FFF2-40B4-BE49-F238E27FC236}">
                <a16:creationId xmlns:a16="http://schemas.microsoft.com/office/drawing/2014/main" id="{BBCD3688-B609-454E-B845-6C0AA3798DC2}"/>
              </a:ext>
            </a:extLst>
          </p:cNvPr>
          <p:cNvSpPr/>
          <p:nvPr/>
        </p:nvSpPr>
        <p:spPr>
          <a:xfrm rot="20806626">
            <a:off x="1772286" y="2798241"/>
            <a:ext cx="833234" cy="135751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B</a:t>
            </a:r>
          </a:p>
        </p:txBody>
      </p:sp>
      <p:sp>
        <p:nvSpPr>
          <p:cNvPr id="59" name="Rectangle 58">
            <a:extLst>
              <a:ext uri="{FF2B5EF4-FFF2-40B4-BE49-F238E27FC236}">
                <a16:creationId xmlns:a16="http://schemas.microsoft.com/office/drawing/2014/main" id="{041575E3-5AD7-9F44-A9C1-2E3778173C1F}"/>
              </a:ext>
            </a:extLst>
          </p:cNvPr>
          <p:cNvSpPr/>
          <p:nvPr/>
        </p:nvSpPr>
        <p:spPr>
          <a:xfrm rot="1629163">
            <a:off x="1184560" y="2987921"/>
            <a:ext cx="361835"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C</a:t>
            </a:r>
          </a:p>
        </p:txBody>
      </p:sp>
      <p:sp>
        <p:nvSpPr>
          <p:cNvPr id="61" name="Rectangle 60">
            <a:extLst>
              <a:ext uri="{FF2B5EF4-FFF2-40B4-BE49-F238E27FC236}">
                <a16:creationId xmlns:a16="http://schemas.microsoft.com/office/drawing/2014/main" id="{265CD706-14C2-3A4F-93B0-80751D1876DE}"/>
              </a:ext>
            </a:extLst>
          </p:cNvPr>
          <p:cNvSpPr/>
          <p:nvPr/>
        </p:nvSpPr>
        <p:spPr>
          <a:xfrm rot="3037960">
            <a:off x="685168" y="3633975"/>
            <a:ext cx="361835" cy="83440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D</a:t>
            </a:r>
          </a:p>
        </p:txBody>
      </p:sp>
      <p:sp>
        <p:nvSpPr>
          <p:cNvPr id="62" name="Rectangle 61">
            <a:extLst>
              <a:ext uri="{FF2B5EF4-FFF2-40B4-BE49-F238E27FC236}">
                <a16:creationId xmlns:a16="http://schemas.microsoft.com/office/drawing/2014/main" id="{851049F5-02CC-A544-95F6-9373A66B4B15}"/>
              </a:ext>
            </a:extLst>
          </p:cNvPr>
          <p:cNvSpPr/>
          <p:nvPr/>
        </p:nvSpPr>
        <p:spPr>
          <a:xfrm rot="5788479">
            <a:off x="2731025" y="2523043"/>
            <a:ext cx="344936" cy="750961"/>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E</a:t>
            </a:r>
          </a:p>
        </p:txBody>
      </p:sp>
      <p:sp>
        <p:nvSpPr>
          <p:cNvPr id="63" name="Rectangle 62">
            <a:extLst>
              <a:ext uri="{FF2B5EF4-FFF2-40B4-BE49-F238E27FC236}">
                <a16:creationId xmlns:a16="http://schemas.microsoft.com/office/drawing/2014/main" id="{E0B5E8C0-6CED-AC40-A292-8241680054CE}"/>
              </a:ext>
            </a:extLst>
          </p:cNvPr>
          <p:cNvSpPr/>
          <p:nvPr/>
        </p:nvSpPr>
        <p:spPr>
          <a:xfrm rot="20510659">
            <a:off x="3239170" y="2930101"/>
            <a:ext cx="361835" cy="996093"/>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F</a:t>
            </a:r>
          </a:p>
        </p:txBody>
      </p:sp>
      <p:sp>
        <p:nvSpPr>
          <p:cNvPr id="65" name="Rectangle 64">
            <a:extLst>
              <a:ext uri="{FF2B5EF4-FFF2-40B4-BE49-F238E27FC236}">
                <a16:creationId xmlns:a16="http://schemas.microsoft.com/office/drawing/2014/main" id="{DFB16D40-35F3-3849-B01C-E3049F98AFAB}"/>
              </a:ext>
            </a:extLst>
          </p:cNvPr>
          <p:cNvSpPr/>
          <p:nvPr/>
        </p:nvSpPr>
        <p:spPr>
          <a:xfrm rot="20510659">
            <a:off x="2568816" y="4082235"/>
            <a:ext cx="361835" cy="1099755"/>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I</a:t>
            </a:r>
          </a:p>
        </p:txBody>
      </p:sp>
      <p:sp>
        <p:nvSpPr>
          <p:cNvPr id="66" name="Rectangle 65">
            <a:extLst>
              <a:ext uri="{FF2B5EF4-FFF2-40B4-BE49-F238E27FC236}">
                <a16:creationId xmlns:a16="http://schemas.microsoft.com/office/drawing/2014/main" id="{8F0CB071-BBEA-EB4D-8D6E-238C144015BA}"/>
              </a:ext>
            </a:extLst>
          </p:cNvPr>
          <p:cNvSpPr/>
          <p:nvPr/>
        </p:nvSpPr>
        <p:spPr>
          <a:xfrm rot="19444422">
            <a:off x="3036374" y="5049823"/>
            <a:ext cx="361835" cy="114608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J</a:t>
            </a:r>
          </a:p>
        </p:txBody>
      </p:sp>
      <p:sp>
        <p:nvSpPr>
          <p:cNvPr id="67" name="Rectangle 66">
            <a:extLst>
              <a:ext uri="{FF2B5EF4-FFF2-40B4-BE49-F238E27FC236}">
                <a16:creationId xmlns:a16="http://schemas.microsoft.com/office/drawing/2014/main" id="{52BAC81A-143B-4D41-9F9B-323CE792A617}"/>
              </a:ext>
            </a:extLst>
          </p:cNvPr>
          <p:cNvSpPr/>
          <p:nvPr/>
        </p:nvSpPr>
        <p:spPr>
          <a:xfrm rot="1228460">
            <a:off x="1637728" y="4138834"/>
            <a:ext cx="361835" cy="1097914"/>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G</a:t>
            </a:r>
          </a:p>
        </p:txBody>
      </p:sp>
      <p:sp>
        <p:nvSpPr>
          <p:cNvPr id="68" name="Rectangle 67">
            <a:extLst>
              <a:ext uri="{FF2B5EF4-FFF2-40B4-BE49-F238E27FC236}">
                <a16:creationId xmlns:a16="http://schemas.microsoft.com/office/drawing/2014/main" id="{B2742A02-C0FF-E84E-8F3F-B6EC255CC412}"/>
              </a:ext>
            </a:extLst>
          </p:cNvPr>
          <p:cNvSpPr/>
          <p:nvPr/>
        </p:nvSpPr>
        <p:spPr>
          <a:xfrm rot="1228460">
            <a:off x="1255509" y="5171939"/>
            <a:ext cx="361835" cy="1072269"/>
          </a:xfrm>
          <a:prstGeom prst="rect">
            <a:avLst/>
          </a:prstGeom>
          <a:solidFill>
            <a:schemeClr val="bg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2400" dirty="0">
                <a:solidFill>
                  <a:schemeClr val="tx1"/>
                </a:solidFill>
              </a:rPr>
              <a:t>H</a:t>
            </a:r>
          </a:p>
        </p:txBody>
      </p:sp>
      <p:sp>
        <p:nvSpPr>
          <p:cNvPr id="143" name="Oval 142">
            <a:extLst>
              <a:ext uri="{FF2B5EF4-FFF2-40B4-BE49-F238E27FC236}">
                <a16:creationId xmlns:a16="http://schemas.microsoft.com/office/drawing/2014/main" id="{792CD720-74C8-684F-BE3D-9201B02D5749}"/>
              </a:ext>
            </a:extLst>
          </p:cNvPr>
          <p:cNvSpPr/>
          <p:nvPr/>
        </p:nvSpPr>
        <p:spPr>
          <a:xfrm>
            <a:off x="8025902" y="2248290"/>
            <a:ext cx="432000" cy="4320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2" name="Rectangle 101">
            <a:extLst>
              <a:ext uri="{FF2B5EF4-FFF2-40B4-BE49-F238E27FC236}">
                <a16:creationId xmlns:a16="http://schemas.microsoft.com/office/drawing/2014/main" id="{9A5C55FC-8D07-E245-AC88-E8650D00A178}"/>
              </a:ext>
            </a:extLst>
          </p:cNvPr>
          <p:cNvSpPr/>
          <p:nvPr/>
        </p:nvSpPr>
        <p:spPr>
          <a:xfrm>
            <a:off x="223297" y="2028050"/>
            <a:ext cx="3747837" cy="4471604"/>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
        <p:nvSpPr>
          <p:cNvPr id="104" name="Rectangle 103">
            <a:extLst>
              <a:ext uri="{FF2B5EF4-FFF2-40B4-BE49-F238E27FC236}">
                <a16:creationId xmlns:a16="http://schemas.microsoft.com/office/drawing/2014/main" id="{7B35CD68-8BDD-6242-9752-7C815A89F483}"/>
              </a:ext>
            </a:extLst>
          </p:cNvPr>
          <p:cNvSpPr/>
          <p:nvPr/>
        </p:nvSpPr>
        <p:spPr>
          <a:xfrm>
            <a:off x="7831095" y="2111832"/>
            <a:ext cx="839865" cy="697170"/>
          </a:xfrm>
          <a:prstGeom prst="rect">
            <a:avLst/>
          </a:prstGeom>
          <a:noFill/>
          <a:ln w="508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2400" dirty="0">
              <a:solidFill>
                <a:schemeClr val="tx1"/>
              </a:solidFill>
            </a:endParaRPr>
          </a:p>
        </p:txBody>
      </p:sp>
    </p:spTree>
    <p:extLst>
      <p:ext uri="{BB962C8B-B14F-4D97-AF65-F5344CB8AC3E}">
        <p14:creationId xmlns:p14="http://schemas.microsoft.com/office/powerpoint/2010/main" val="1915539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1971</TotalTime>
  <Words>916</Words>
  <Application>Microsoft Office PowerPoint</Application>
  <PresentationFormat>宽屏</PresentationFormat>
  <Paragraphs>290</Paragraphs>
  <Slides>16</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-apple-system</vt:lpstr>
      <vt:lpstr>等线</vt:lpstr>
      <vt:lpstr>等线 Light</vt:lpstr>
      <vt:lpstr>微软雅黑</vt:lpstr>
      <vt:lpstr>Arial</vt:lpstr>
      <vt:lpstr>Calibri</vt:lpstr>
      <vt:lpstr>Cambria Math</vt:lpstr>
      <vt:lpstr>Office 主题​​</vt:lpstr>
      <vt:lpstr>Collision Detection</vt:lpstr>
      <vt:lpstr>Outline Today</vt:lpstr>
      <vt:lpstr>Hashing Table</vt:lpstr>
      <vt:lpstr>Spatial Hashing</vt:lpstr>
      <vt:lpstr>Spatial Hashing</vt:lpstr>
      <vt:lpstr>Morton Code</vt:lpstr>
      <vt:lpstr>Bounding Volume Hierarchy</vt:lpstr>
      <vt:lpstr>Bounding Volume Hierarchy</vt:lpstr>
      <vt:lpstr>Bounding Volume Hierarchy</vt:lpstr>
      <vt:lpstr>Bounding Volume Hierarchy</vt:lpstr>
      <vt:lpstr>Bounding Volume Hierarchy</vt:lpstr>
      <vt:lpstr>Bounding Volume Hierarchy</vt:lpstr>
      <vt:lpstr>Bounding Volume Hierarchy</vt:lpstr>
      <vt:lpstr>Outline Today</vt:lpstr>
      <vt:lpstr>Gilbert–Johnson–Keerthi (GJK)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Deformable Simulation</dc:title>
  <dc:creator>T161232</dc:creator>
  <cp:lastModifiedBy>廖 承业</cp:lastModifiedBy>
  <cp:revision>53</cp:revision>
  <dcterms:created xsi:type="dcterms:W3CDTF">2022-07-20T08:41:01Z</dcterms:created>
  <dcterms:modified xsi:type="dcterms:W3CDTF">2023-03-25T14:13:01Z</dcterms:modified>
</cp:coreProperties>
</file>