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7432" autoAdjust="0"/>
  </p:normalViewPr>
  <p:slideViewPr>
    <p:cSldViewPr snapToGrid="0">
      <p:cViewPr>
        <p:scale>
          <a:sx n="100" d="100"/>
          <a:sy n="100" d="100"/>
        </p:scale>
        <p:origin x="2472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6AE79-99E6-4F29-8B80-CBE4A41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573398-DB23-4B23-A258-85D6E07AE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ECBE1-8BDD-44BC-825E-094C3711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63313-EDFC-4336-8E45-C8A588CC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556D02-E68D-41CA-8C0A-9F8E2C78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5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C3D60-F185-4661-84B5-B4E92A7A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18D78A-ED14-4B7E-B9EB-B01BB2ED3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D2250-63ED-493F-94C0-AD5366B5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6A323-E299-4579-AE79-FF548F6A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4ECC7-037E-4A23-B507-C5C3AE72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87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D0D223-7434-4F6A-87E5-E1BBA52B0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28ED22-F41E-42D1-8895-44813497D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F0C4A-2E95-450F-9A4C-7CA91371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71838-437A-486D-A6AC-9EC61CDC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E0DE2-0619-4144-8636-2CBFDD6D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9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3DDBC-2F03-4B28-BF08-EFBBA575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B3D87-66B8-43BD-96BB-CA5ADB2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D3B5E-13C2-4FE2-9E18-10C5E203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8CFCE-C4D6-440E-8AA3-DB587C8F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E8224-BB25-42F8-B705-929C3AE9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5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EA597-2567-4F4D-A1FE-845A0A84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5F106C-2793-4705-8CC9-2FC72F5C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B5E08-A30B-44D5-962E-623D5C05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392D4-E937-492D-AD40-AE6D224F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B9C6D-B2C7-4929-8483-D9501AB4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4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0397F-6EFB-490E-8070-345233CF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30165-D298-4541-8261-E1D5F3168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590495-4D80-4195-9C2D-80FC7D872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34216E-B59E-4AD6-BA71-1308891C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239459-0254-45E3-8D95-70A55CD3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7100DF-BD82-4FC1-AF52-12A81C98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44A86-B844-4CCF-B98E-DF667B52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1D147-E161-4F7F-97A8-AF33713D8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21072E-9469-4396-9CEE-5839ED075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C3BE9-F9C7-448B-9FA1-BE7BF984F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7D839B-E1B0-4CEA-B2B9-38D7080CA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189633-DE93-49D1-9FA2-70120A5D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164B4D-2BC5-41C9-8C05-7443CACA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BD2A27-9AFE-4BBA-B1A6-3AE19C58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86295-CD35-4149-A4C2-370D1A76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37CAD6-509B-4B22-A315-E28C8C97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FA812D-9107-48B4-A3F1-7A4AF8A1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D21208-98F0-419D-811B-2B91C020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1FA199-4B7E-40C4-9023-C14F73DC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AEA4FA-4023-449F-936A-51B76DC6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B702AF-7A41-4DFD-89AD-2B5F07CC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39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ECA4D-40F0-4FF7-82F5-4797A758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A6572-4195-4909-B1ED-F7155E9E2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F25AB8-6E90-4D5B-94FF-607DB10E4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8C13B4-76ED-4235-B367-652E4EA0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61422-A1F4-4C75-892B-73DC15D1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6D969-FD9B-41B1-8B82-D7CF41A0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9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94B2A-1448-4E5B-B4A6-1BC9C31A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7734B8-9291-4D2D-8D8B-BD41861CA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B9EDF7-0A02-4016-974A-E4B9ACCD0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F6F7F-CE3B-4CE4-8F7E-3BD557A3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14041-9C44-4EEC-BBBB-7093A821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EBC358-CE39-4B81-BD72-262A2931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5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2FAD4D-E0A7-4E9B-9A6B-FF7EE1B8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7E54F-71D9-4544-AE73-4ADF9BE75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4A20D-C903-468A-AC76-AB52884EA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32AA7-B28D-4936-BF16-9611EC690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17E91-5557-4FB9-99B5-7AE193C54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99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F774FB81-180B-407B-846A-4DF0C2AF1B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r="33660" b="90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200090-D218-41CE-A76C-000BACE28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4800" b="1" dirty="0"/>
              <a:t>Deformable Simulation</a:t>
            </a:r>
            <a:endParaRPr lang="zh-CN" altLang="en-US" sz="48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85E56C-A8A0-43F1-A9D8-480351185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4298415" cy="1208141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/>
              <a:t>Spatial and Temporal Discretization</a:t>
            </a:r>
            <a:endParaRPr lang="zh-CN" altLang="en-US" sz="2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840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69F51-C3B1-46EF-BC90-5C6099A1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 today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79DF8-8881-4695-940A-3B7A76AD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Integration in time</a:t>
            </a:r>
          </a:p>
          <a:p>
            <a:pPr lvl="1"/>
            <a:r>
              <a:rPr lang="en-US" altLang="zh-CN" dirty="0"/>
              <a:t>Explicit </a:t>
            </a:r>
          </a:p>
          <a:p>
            <a:pPr lvl="1"/>
            <a:r>
              <a:rPr lang="en-US" altLang="zh-CN" dirty="0"/>
              <a:t>Implicit</a:t>
            </a:r>
          </a:p>
          <a:p>
            <a:r>
              <a:rPr lang="en-US" altLang="zh-CN" dirty="0"/>
              <a:t>Integration in space</a:t>
            </a:r>
          </a:p>
          <a:p>
            <a:pPr lvl="1"/>
            <a:r>
              <a:rPr lang="en-US" altLang="zh-CN" dirty="0"/>
              <a:t>Mass-Spring system</a:t>
            </a:r>
          </a:p>
          <a:p>
            <a:pPr lvl="1"/>
            <a:r>
              <a:rPr lang="en-US" altLang="zh-CN" dirty="0"/>
              <a:t>The finite element method</a:t>
            </a:r>
          </a:p>
        </p:txBody>
      </p:sp>
    </p:spTree>
    <p:extLst>
      <p:ext uri="{BB962C8B-B14F-4D97-AF65-F5344CB8AC3E}">
        <p14:creationId xmlns:p14="http://schemas.microsoft.com/office/powerpoint/2010/main" val="390310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B0CC465-893E-401C-929E-601C0E557F6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Equations of motion (general cases)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E420A8-45A5-40FD-9165-672F60197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E420A8-45A5-40FD-9165-672F60197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290" t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CFA5BA-5A56-4746-A0A5-ED219716A0E0}"/>
                  </a:ext>
                </a:extLst>
              </p:cNvPr>
              <p:cNvSpPr txBox="1"/>
              <p:nvPr/>
            </p:nvSpPr>
            <p:spPr>
              <a:xfrm>
                <a:off x="1652016" y="5370576"/>
                <a:ext cx="3405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2">
                        <a:lumMod val="75000"/>
                      </a:schemeClr>
                    </a:solidFill>
                  </a:rPr>
                  <a:t>is the time-step size</a:t>
                </a:r>
                <a:endParaRPr lang="zh-CN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CFA5BA-5A56-4746-A0A5-ED219716A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16" y="5370576"/>
                <a:ext cx="3405997" cy="276999"/>
              </a:xfrm>
              <a:prstGeom prst="rect">
                <a:avLst/>
              </a:prstGeom>
              <a:blipFill>
                <a:blip r:embed="rId3"/>
                <a:stretch>
                  <a:fillRect l="-2504" t="-28889" r="-322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206AB30-581D-463F-A70D-6AC024B52440}"/>
              </a:ext>
            </a:extLst>
          </p:cNvPr>
          <p:cNvCxnSpPr/>
          <p:nvPr/>
        </p:nvCxnSpPr>
        <p:spPr>
          <a:xfrm>
            <a:off x="2133600" y="4669536"/>
            <a:ext cx="146304" cy="7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2142EE73-8371-4329-8101-5FF5F8AFB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79" y="2249329"/>
            <a:ext cx="3694421" cy="2861169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BD8BBD32-7AF8-4506-862E-93F174159FD4}"/>
              </a:ext>
            </a:extLst>
          </p:cNvPr>
          <p:cNvSpPr/>
          <p:nvPr/>
        </p:nvSpPr>
        <p:spPr>
          <a:xfrm>
            <a:off x="3877056" y="2901696"/>
            <a:ext cx="655566" cy="2113217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0159ECE-99FB-4625-8948-27FAA4B8CBC0}"/>
              </a:ext>
            </a:extLst>
          </p:cNvPr>
          <p:cNvSpPr/>
          <p:nvPr/>
        </p:nvSpPr>
        <p:spPr>
          <a:xfrm>
            <a:off x="5462016" y="4181856"/>
            <a:ext cx="1121664" cy="621792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8A60E29-A57A-413A-BA88-5F7A18FD87BC}"/>
                  </a:ext>
                </a:extLst>
              </p:cNvPr>
              <p:cNvSpPr txBox="1"/>
              <p:nvPr/>
            </p:nvSpPr>
            <p:spPr>
              <a:xfrm>
                <a:off x="5998464" y="5742432"/>
                <a:ext cx="46730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4472C4"/>
                    </a:solidFill>
                  </a:rPr>
                  <a:t>We don’t know how to integrate this quantity</a:t>
                </a:r>
              </a:p>
              <a:p>
                <a:r>
                  <a:rPr lang="en-US" altLang="zh-CN" dirty="0">
                    <a:solidFill>
                      <a:srgbClr val="ED7D31"/>
                    </a:solidFill>
                  </a:rPr>
                  <a:t>We don’t know anything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dirty="0">
                  <a:solidFill>
                    <a:srgbClr val="ED7D31"/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8A60E29-A57A-413A-BA88-5F7A18FD8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464" y="5742432"/>
                <a:ext cx="4673074" cy="646331"/>
              </a:xfrm>
              <a:prstGeom prst="rect">
                <a:avLst/>
              </a:prstGeom>
              <a:blipFill>
                <a:blip r:embed="rId5"/>
                <a:stretch>
                  <a:fillRect l="-1043" t="-4717" r="-391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23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 integration (Explicit)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D7169D00-3F7E-4B31-94D5-B4AA081A6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79" y="2249329"/>
            <a:ext cx="3694421" cy="28611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1-st order accurate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4C07CF-2476-4814-9BEC-A4AA7D87FAF7}"/>
              </a:ext>
            </a:extLst>
          </p:cNvPr>
          <p:cNvCxnSpPr/>
          <p:nvPr/>
        </p:nvCxnSpPr>
        <p:spPr>
          <a:xfrm>
            <a:off x="8591550" y="3559175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2B6FF51-75E7-43E0-9857-88A7A89C26DD}"/>
              </a:ext>
            </a:extLst>
          </p:cNvPr>
          <p:cNvCxnSpPr/>
          <p:nvPr/>
        </p:nvCxnSpPr>
        <p:spPr>
          <a:xfrm>
            <a:off x="8915400" y="4362450"/>
            <a:ext cx="161925" cy="1524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CC3BC1D-DAF2-448E-AF8A-3EE9B1F0D90F}"/>
              </a:ext>
            </a:extLst>
          </p:cNvPr>
          <p:cNvCxnSpPr>
            <a:cxnSpLocks/>
          </p:cNvCxnSpPr>
          <p:nvPr/>
        </p:nvCxnSpPr>
        <p:spPr>
          <a:xfrm>
            <a:off x="8915400" y="4220537"/>
            <a:ext cx="317500" cy="29431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9C6F39F-5A23-457A-95B2-59CBE947A898}"/>
              </a:ext>
            </a:extLst>
          </p:cNvPr>
          <p:cNvCxnSpPr>
            <a:cxnSpLocks/>
          </p:cNvCxnSpPr>
          <p:nvPr/>
        </p:nvCxnSpPr>
        <p:spPr>
          <a:xfrm>
            <a:off x="8915400" y="4079875"/>
            <a:ext cx="469900" cy="434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0174098-F984-47DC-AD98-399F6DCEEE73}"/>
              </a:ext>
            </a:extLst>
          </p:cNvPr>
          <p:cNvCxnSpPr>
            <a:cxnSpLocks/>
          </p:cNvCxnSpPr>
          <p:nvPr/>
        </p:nvCxnSpPr>
        <p:spPr>
          <a:xfrm>
            <a:off x="8915400" y="3941217"/>
            <a:ext cx="623887" cy="57363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2A16013-DD52-4E9C-94A8-7CDF37E7BE3A}"/>
              </a:ext>
            </a:extLst>
          </p:cNvPr>
          <p:cNvCxnSpPr>
            <a:cxnSpLocks/>
          </p:cNvCxnSpPr>
          <p:nvPr/>
        </p:nvCxnSpPr>
        <p:spPr>
          <a:xfrm>
            <a:off x="8915400" y="3805592"/>
            <a:ext cx="762000" cy="7092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12F53E9-7588-45D4-8685-346C5782A1E3}"/>
              </a:ext>
            </a:extLst>
          </p:cNvPr>
          <p:cNvCxnSpPr>
            <a:cxnSpLocks/>
          </p:cNvCxnSpPr>
          <p:nvPr/>
        </p:nvCxnSpPr>
        <p:spPr>
          <a:xfrm>
            <a:off x="8915400" y="3679913"/>
            <a:ext cx="895350" cy="8349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BEA3109-719F-4F0D-8B0D-2A8559041214}"/>
              </a:ext>
            </a:extLst>
          </p:cNvPr>
          <p:cNvCxnSpPr>
            <a:cxnSpLocks/>
          </p:cNvCxnSpPr>
          <p:nvPr/>
        </p:nvCxnSpPr>
        <p:spPr>
          <a:xfrm>
            <a:off x="8937625" y="3583825"/>
            <a:ext cx="993775" cy="93102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1C320E1-FFDD-4D0C-9BD2-C8FB0A2FB9DA}"/>
              </a:ext>
            </a:extLst>
          </p:cNvPr>
          <p:cNvCxnSpPr/>
          <p:nvPr/>
        </p:nvCxnSpPr>
        <p:spPr>
          <a:xfrm>
            <a:off x="9883775" y="3565525"/>
            <a:ext cx="161925" cy="1524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B7BEDBF-42D3-46C2-B522-9FB00A972EBF}"/>
              </a:ext>
            </a:extLst>
          </p:cNvPr>
          <p:cNvCxnSpPr>
            <a:cxnSpLocks/>
          </p:cNvCxnSpPr>
          <p:nvPr/>
        </p:nvCxnSpPr>
        <p:spPr>
          <a:xfrm>
            <a:off x="9725025" y="3560137"/>
            <a:ext cx="317500" cy="29431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C29F566-B486-4DE0-8486-0ECFAC757E54}"/>
              </a:ext>
            </a:extLst>
          </p:cNvPr>
          <p:cNvCxnSpPr>
            <a:cxnSpLocks/>
          </p:cNvCxnSpPr>
          <p:nvPr/>
        </p:nvCxnSpPr>
        <p:spPr>
          <a:xfrm>
            <a:off x="9575800" y="3559175"/>
            <a:ext cx="469900" cy="434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2DEAEF8-341D-4485-869E-8D3736B86B0B}"/>
              </a:ext>
            </a:extLst>
          </p:cNvPr>
          <p:cNvCxnSpPr>
            <a:cxnSpLocks/>
          </p:cNvCxnSpPr>
          <p:nvPr/>
        </p:nvCxnSpPr>
        <p:spPr>
          <a:xfrm>
            <a:off x="9420225" y="3560217"/>
            <a:ext cx="623887" cy="57363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FD8BC3D-4608-46F4-AA4C-1DE2517C8768}"/>
              </a:ext>
            </a:extLst>
          </p:cNvPr>
          <p:cNvCxnSpPr>
            <a:cxnSpLocks/>
          </p:cNvCxnSpPr>
          <p:nvPr/>
        </p:nvCxnSpPr>
        <p:spPr>
          <a:xfrm>
            <a:off x="9280525" y="3554767"/>
            <a:ext cx="762000" cy="7092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B3CA8D9-DB41-4B13-9ADD-F139C5CD50A4}"/>
              </a:ext>
            </a:extLst>
          </p:cNvPr>
          <p:cNvCxnSpPr>
            <a:cxnSpLocks/>
          </p:cNvCxnSpPr>
          <p:nvPr/>
        </p:nvCxnSpPr>
        <p:spPr>
          <a:xfrm>
            <a:off x="9150350" y="3559263"/>
            <a:ext cx="895350" cy="8349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D9C25F-78C1-4CFF-9496-FF11087E8586}"/>
              </a:ext>
            </a:extLst>
          </p:cNvPr>
          <p:cNvCxnSpPr>
            <a:cxnSpLocks/>
          </p:cNvCxnSpPr>
          <p:nvPr/>
        </p:nvCxnSpPr>
        <p:spPr>
          <a:xfrm>
            <a:off x="9045575" y="3558425"/>
            <a:ext cx="993775" cy="93102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26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78EC95C-4D5F-4F5B-812D-30939CCB16A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Time integration (Explicit)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Stability: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Condition of stability: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蓝色的卡通人物&#10;&#10;中度可信度描述已自动生成">
            <a:extLst>
              <a:ext uri="{FF2B5EF4-FFF2-40B4-BE49-F238E27FC236}">
                <a16:creationId xmlns:a16="http://schemas.microsoft.com/office/drawing/2014/main" id="{96C18FC9-7FAC-44B1-B873-251168522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6" y="1825625"/>
            <a:ext cx="2013698" cy="20136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5CCFDD-8985-41CE-A1BD-EAD1E2E80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99" y="4001294"/>
            <a:ext cx="5287113" cy="2686425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6D58445-48A2-45C8-97B4-E72A1A6D2126}"/>
              </a:ext>
            </a:extLst>
          </p:cNvPr>
          <p:cNvSpPr/>
          <p:nvPr/>
        </p:nvSpPr>
        <p:spPr>
          <a:xfrm>
            <a:off x="426720" y="5157216"/>
            <a:ext cx="5388864" cy="132556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322445-AB10-4C58-AF4B-BC8192F9ACF0}"/>
              </a:ext>
            </a:extLst>
          </p:cNvPr>
          <p:cNvSpPr txBox="1"/>
          <p:nvPr/>
        </p:nvSpPr>
        <p:spPr>
          <a:xfrm>
            <a:off x="685800" y="5356697"/>
            <a:ext cx="4885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Explicit Euler is </a:t>
            </a:r>
            <a:r>
              <a:rPr lang="en-US" altLang="zh-CN" b="1" dirty="0"/>
              <a:t>extremely fast</a:t>
            </a:r>
            <a:r>
              <a:rPr lang="en-US" altLang="zh-CN" dirty="0"/>
              <a:t>, but it will also increase the system energy gradually. </a:t>
            </a:r>
            <a:r>
              <a:rPr lang="en-US" altLang="zh-CN" b="1" dirty="0"/>
              <a:t>Not recommended in almost all situations.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7351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 integration (Implicit)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D7169D00-3F7E-4B31-94D5-B4AA081A6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675" y="2249329"/>
            <a:ext cx="3694421" cy="28611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1-st order accurate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−…</m:t>
                      </m:r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4C07CF-2476-4814-9BEC-A4AA7D87FAF7}"/>
              </a:ext>
            </a:extLst>
          </p:cNvPr>
          <p:cNvCxnSpPr/>
          <p:nvPr/>
        </p:nvCxnSpPr>
        <p:spPr>
          <a:xfrm>
            <a:off x="9054845" y="3315335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CF46BF1-1925-4D4C-9C81-84C5BF5C8EFC}"/>
              </a:ext>
            </a:extLst>
          </p:cNvPr>
          <p:cNvCxnSpPr>
            <a:cxnSpLocks/>
          </p:cNvCxnSpPr>
          <p:nvPr/>
        </p:nvCxnSpPr>
        <p:spPr>
          <a:xfrm>
            <a:off x="9364408" y="3120073"/>
            <a:ext cx="0" cy="1785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042B504-17F9-49D1-8CD6-3E3C53035087}"/>
              </a:ext>
            </a:extLst>
          </p:cNvPr>
          <p:cNvCxnSpPr>
            <a:cxnSpLocks/>
          </p:cNvCxnSpPr>
          <p:nvPr/>
        </p:nvCxnSpPr>
        <p:spPr>
          <a:xfrm>
            <a:off x="10507408" y="3120073"/>
            <a:ext cx="0" cy="1785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2DE0E34-DE63-4A5A-966C-8B09F770DE7E}"/>
              </a:ext>
            </a:extLst>
          </p:cNvPr>
          <p:cNvCxnSpPr/>
          <p:nvPr/>
        </p:nvCxnSpPr>
        <p:spPr>
          <a:xfrm>
            <a:off x="8973883" y="4525010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D20F6DA-BE10-4E37-8529-6415544ADEE2}"/>
                  </a:ext>
                </a:extLst>
              </p:cNvPr>
              <p:cNvSpPr txBox="1"/>
              <p:nvPr/>
            </p:nvSpPr>
            <p:spPr>
              <a:xfrm>
                <a:off x="5743575" y="5807631"/>
                <a:ext cx="2307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2"/>
                    </a:solidFill>
                  </a:rPr>
                  <a:t>Expand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D20F6DA-BE10-4E37-8529-6415544AD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75" y="5807631"/>
                <a:ext cx="2307042" cy="369332"/>
              </a:xfrm>
              <a:prstGeom prst="rect">
                <a:avLst/>
              </a:prstGeom>
              <a:blipFill>
                <a:blip r:embed="rId4"/>
                <a:stretch>
                  <a:fillRect l="-211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3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78EC95C-4D5F-4F5B-812D-30939CCB16A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 integration (Implicit)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Stability: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Condition of stability: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6D58445-48A2-45C8-97B4-E72A1A6D2126}"/>
              </a:ext>
            </a:extLst>
          </p:cNvPr>
          <p:cNvSpPr/>
          <p:nvPr/>
        </p:nvSpPr>
        <p:spPr>
          <a:xfrm>
            <a:off x="426720" y="5157216"/>
            <a:ext cx="5388864" cy="132556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322445-AB10-4C58-AF4B-BC8192F9ACF0}"/>
              </a:ext>
            </a:extLst>
          </p:cNvPr>
          <p:cNvSpPr txBox="1"/>
          <p:nvPr/>
        </p:nvSpPr>
        <p:spPr>
          <a:xfrm>
            <a:off x="537491" y="5219832"/>
            <a:ext cx="5167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Implicit Euler is often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expensive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 due to the nonlinear optimization, it is often stable for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large time steps 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and is widely used in performance centric applications. (game / MR / design / animation)</a:t>
            </a:r>
            <a:endParaRPr lang="zh-CN" altLang="en-US" b="1" dirty="0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A327FD7E-7FBB-4C60-9AF7-9136226A8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063" y="2523881"/>
            <a:ext cx="5287113" cy="269595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A579E83-5B55-437B-9A9A-37C052587CCE}"/>
              </a:ext>
            </a:extLst>
          </p:cNvPr>
          <p:cNvSpPr txBox="1"/>
          <p:nvPr/>
        </p:nvSpPr>
        <p:spPr>
          <a:xfrm>
            <a:off x="630364" y="4729350"/>
            <a:ext cx="4981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Implicit Euler integrals are unconditionally stable!</a:t>
            </a:r>
          </a:p>
        </p:txBody>
      </p:sp>
    </p:spTree>
    <p:extLst>
      <p:ext uri="{BB962C8B-B14F-4D97-AF65-F5344CB8AC3E}">
        <p14:creationId xmlns:p14="http://schemas.microsoft.com/office/powerpoint/2010/main" val="99088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352</Words>
  <Application>Microsoft Office PowerPoint</Application>
  <PresentationFormat>宽屏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Office 主题​​</vt:lpstr>
      <vt:lpstr>Deformable Simulation</vt:lpstr>
      <vt:lpstr>Outline today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Deformable Simulation</dc:title>
  <dc:creator>T161232</dc:creator>
  <cp:lastModifiedBy>T161232</cp:lastModifiedBy>
  <cp:revision>15</cp:revision>
  <dcterms:created xsi:type="dcterms:W3CDTF">2022-07-20T08:41:01Z</dcterms:created>
  <dcterms:modified xsi:type="dcterms:W3CDTF">2022-07-21T03:59:20Z</dcterms:modified>
</cp:coreProperties>
</file>