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7" d="100"/>
          <a:sy n="77" d="100"/>
        </p:scale>
        <p:origin x="-714" y="51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SHALINI.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SHALINI.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plotArea>
      <c:layout/>
      <c:pieChart>
        <c:varyColors val="1"/>
        <c:ser>
          <c:idx val="0"/>
          <c:order val="0"/>
          <c:tx>
            <c:strRef>
              <c:f>Sheet1!$G$3</c:f>
              <c:strCache>
                <c:ptCount val="1"/>
                <c:pt idx="0">
                  <c:v> Attrition %</c:v>
                </c:pt>
              </c:strCache>
            </c:strRef>
          </c:tx>
          <c:val>
            <c:numRef>
              <c:f>Sheet1!$G$4:$G$15</c:f>
              <c:numCache>
                <c:formatCode>General</c:formatCode>
                <c:ptCount val="12"/>
                <c:pt idx="0">
                  <c:v>6.25</c:v>
                </c:pt>
                <c:pt idx="1">
                  <c:v>6.28</c:v>
                </c:pt>
                <c:pt idx="2">
                  <c:v>2.75</c:v>
                </c:pt>
                <c:pt idx="3">
                  <c:v>6.4300000000000024</c:v>
                </c:pt>
                <c:pt idx="4">
                  <c:v>5.17</c:v>
                </c:pt>
                <c:pt idx="5">
                  <c:v>0.97000000000000053</c:v>
                </c:pt>
                <c:pt idx="6">
                  <c:v>3.68</c:v>
                </c:pt>
                <c:pt idx="7">
                  <c:v>0.4400000000000005</c:v>
                </c:pt>
                <c:pt idx="8">
                  <c:v>5.54</c:v>
                </c:pt>
                <c:pt idx="9">
                  <c:v>0.83000000000000063</c:v>
                </c:pt>
                <c:pt idx="10">
                  <c:v>4.74</c:v>
                </c:pt>
                <c:pt idx="11">
                  <c:v>5.03</c:v>
                </c:pt>
              </c:numCache>
            </c:numRef>
          </c:val>
        </c:ser>
        <c:firstSliceAng val="0"/>
      </c:pieChart>
    </c:plotArea>
    <c:legend>
      <c:legendPos val="r"/>
      <c:txPr>
        <a:bodyPr/>
        <a:lstStyle/>
        <a:p>
          <a:pPr rtl="0">
            <a:defRPr/>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6"/>
  <c:chart>
    <c:title/>
    <c:plotArea>
      <c:layout/>
      <c:scatterChart>
        <c:scatterStyle val="lineMarker"/>
        <c:ser>
          <c:idx val="0"/>
          <c:order val="0"/>
          <c:tx>
            <c:strRef>
              <c:f>Sheet1!$F$3</c:f>
              <c:strCache>
                <c:ptCount val="1"/>
                <c:pt idx="0">
                  <c:v>Ave no.of. Employees</c:v>
                </c:pt>
              </c:strCache>
            </c:strRef>
          </c:tx>
          <c:marker>
            <c:symbol val="none"/>
          </c:marker>
          <c:yVal>
            <c:numRef>
              <c:f>Sheet1!$F$4:$F$15</c:f>
              <c:numCache>
                <c:formatCode>General</c:formatCode>
                <c:ptCount val="12"/>
                <c:pt idx="0">
                  <c:v>160</c:v>
                </c:pt>
                <c:pt idx="1">
                  <c:v>176</c:v>
                </c:pt>
                <c:pt idx="2">
                  <c:v>182</c:v>
                </c:pt>
                <c:pt idx="3">
                  <c:v>187</c:v>
                </c:pt>
                <c:pt idx="4">
                  <c:v>194</c:v>
                </c:pt>
                <c:pt idx="5">
                  <c:v>206</c:v>
                </c:pt>
                <c:pt idx="6">
                  <c:v>218</c:v>
                </c:pt>
                <c:pt idx="7">
                  <c:v>228</c:v>
                </c:pt>
                <c:pt idx="8">
                  <c:v>235</c:v>
                </c:pt>
                <c:pt idx="9">
                  <c:v>242</c:v>
                </c:pt>
                <c:pt idx="10">
                  <c:v>253</c:v>
                </c:pt>
                <c:pt idx="11">
                  <c:v>259</c:v>
                </c:pt>
              </c:numCache>
            </c:numRef>
          </c:yVal>
        </c:ser>
        <c:axId val="110324736"/>
        <c:axId val="110437120"/>
      </c:scatterChart>
      <c:valAx>
        <c:axId val="110324736"/>
        <c:scaling>
          <c:orientation val="minMax"/>
        </c:scaling>
        <c:axPos val="b"/>
        <c:tickLblPos val="nextTo"/>
        <c:crossAx val="110437120"/>
        <c:crosses val="autoZero"/>
        <c:crossBetween val="midCat"/>
      </c:valAx>
      <c:valAx>
        <c:axId val="110437120"/>
        <c:scaling>
          <c:orientation val="minMax"/>
        </c:scaling>
        <c:axPos val="l"/>
        <c:majorGridlines/>
        <c:numFmt formatCode="General" sourceLinked="1"/>
        <c:tickLblPos val="nextTo"/>
        <c:crossAx val="110324736"/>
        <c:crosses val="autoZero"/>
        <c:crossBetween val="midCat"/>
      </c:valAx>
    </c:plotArea>
    <c:legend>
      <c:legendPos val="r"/>
    </c:legend>
    <c:plotVisOnly val="1"/>
  </c:chart>
  <c:externalData r:id="rId1"/>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F9C5C967-8EC6-4D9A-B1BF-9A29F758B569}" type="datetimeFigureOut">
              <a:rPr lang="en-US" smtClean="0"/>
              <a:pPr/>
              <a:t>8/29/2024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346EDFCF-3349-4B23-8F05-8CAEE6772F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346EDFCF-3349-4B23-8F05-8CAEE6772F8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346EDFCF-3349-4B23-8F05-8CAEE6772F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9C5C967-8EC6-4D9A-B1BF-9A29F758B569}" type="datetimeFigureOut">
              <a:rPr lang="en-US" smtClean="0"/>
              <a:pPr/>
              <a:t>8/29/2024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9C5C967-8EC6-4D9A-B1BF-9A29F758B569}" type="datetimeFigureOut">
              <a:rPr lang="en-US" smtClean="0"/>
              <a:pPr/>
              <a:t>8/29/2024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346EDFCF-3349-4B23-8F05-8CAEE6772F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aihr.com/blog/employee-misconduct/"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EMPLOYEE ATTRITION</a:t>
            </a:r>
            <a:endParaRPr lang="en-US" dirty="0"/>
          </a:p>
        </p:txBody>
      </p:sp>
      <p:sp>
        <p:nvSpPr>
          <p:cNvPr id="3" name="Subtitle 2"/>
          <p:cNvSpPr>
            <a:spLocks noGrp="1"/>
          </p:cNvSpPr>
          <p:nvPr>
            <p:ph type="subTitle" idx="1"/>
          </p:nvPr>
        </p:nvSpPr>
        <p:spPr>
          <a:xfrm>
            <a:off x="3714744" y="3500438"/>
            <a:ext cx="5003772" cy="1101248"/>
          </a:xfrm>
        </p:spPr>
        <p:txBody>
          <a:bodyPr>
            <a:normAutofit fontScale="47500" lnSpcReduction="20000"/>
          </a:bodyPr>
          <a:lstStyle/>
          <a:p>
            <a:r>
              <a:rPr lang="en-US" b="1" dirty="0" smtClean="0">
                <a:solidFill>
                  <a:schemeClr val="accent4">
                    <a:lumMod val="50000"/>
                  </a:schemeClr>
                </a:solidFill>
              </a:rPr>
              <a:t>NAME-ANNAL.J</a:t>
            </a:r>
            <a:endParaRPr lang="en-US" b="1" dirty="0" smtClean="0">
              <a:solidFill>
                <a:schemeClr val="accent4">
                  <a:lumMod val="50000"/>
                </a:schemeClr>
              </a:solidFill>
            </a:endParaRPr>
          </a:p>
          <a:p>
            <a:r>
              <a:rPr lang="en-US" b="1" dirty="0" err="1" smtClean="0">
                <a:solidFill>
                  <a:schemeClr val="accent4">
                    <a:lumMod val="50000"/>
                  </a:schemeClr>
                </a:solidFill>
              </a:rPr>
              <a:t>Reg</a:t>
            </a:r>
            <a:r>
              <a:rPr lang="en-US" b="1" smtClean="0">
                <a:solidFill>
                  <a:schemeClr val="accent4">
                    <a:lumMod val="50000"/>
                  </a:schemeClr>
                </a:solidFill>
              </a:rPr>
              <a:t> </a:t>
            </a:r>
            <a:r>
              <a:rPr lang="en-US" b="1" smtClean="0">
                <a:solidFill>
                  <a:schemeClr val="accent4">
                    <a:lumMod val="50000"/>
                  </a:schemeClr>
                </a:solidFill>
              </a:rPr>
              <a:t>no.312220675 </a:t>
            </a:r>
            <a:endParaRPr lang="en-US" b="1" dirty="0" smtClean="0">
              <a:solidFill>
                <a:schemeClr val="accent4">
                  <a:lumMod val="50000"/>
                </a:schemeClr>
              </a:solidFill>
            </a:endParaRPr>
          </a:p>
          <a:p>
            <a:r>
              <a:rPr lang="en-US" b="1" dirty="0" smtClean="0">
                <a:solidFill>
                  <a:schemeClr val="accent4">
                    <a:lumMod val="50000"/>
                  </a:schemeClr>
                </a:solidFill>
              </a:rPr>
              <a:t>DEPARTMENT-B.COM(GENERAL)</a:t>
            </a:r>
          </a:p>
          <a:p>
            <a:r>
              <a:rPr lang="en-US" b="1" dirty="0" smtClean="0">
                <a:solidFill>
                  <a:schemeClr val="accent4">
                    <a:lumMod val="50000"/>
                  </a:schemeClr>
                </a:solidFill>
              </a:rPr>
              <a:t>                                           YEAR-3</a:t>
            </a:r>
            <a:r>
              <a:rPr lang="en-US" b="1" baseline="30000" dirty="0" smtClean="0">
                <a:solidFill>
                  <a:schemeClr val="accent4">
                    <a:lumMod val="50000"/>
                  </a:schemeClr>
                </a:solidFill>
              </a:rPr>
              <a:t>RD</a:t>
            </a:r>
            <a:r>
              <a:rPr lang="en-US" b="1" dirty="0" smtClean="0">
                <a:solidFill>
                  <a:schemeClr val="accent4">
                    <a:lumMod val="50000"/>
                  </a:schemeClr>
                </a:solidFill>
              </a:rPr>
              <a:t> YEAR</a:t>
            </a:r>
          </a:p>
          <a:p>
            <a:r>
              <a:rPr lang="en-US" b="1" dirty="0" smtClean="0">
                <a:solidFill>
                  <a:schemeClr val="accent4">
                    <a:lumMod val="50000"/>
                  </a:schemeClr>
                </a:solidFill>
              </a:rPr>
              <a:t>COLLEGE-</a:t>
            </a:r>
            <a:r>
              <a:rPr lang="en-US" b="1" dirty="0" err="1" smtClean="0">
                <a:solidFill>
                  <a:schemeClr val="accent4">
                    <a:lumMod val="50000"/>
                  </a:schemeClr>
                </a:solidFill>
              </a:rPr>
              <a:t>VALLAl.pt.lee.chengalvaraya</a:t>
            </a:r>
            <a:r>
              <a:rPr lang="en-US" b="1" dirty="0" smtClean="0">
                <a:solidFill>
                  <a:schemeClr val="accent4">
                    <a:lumMod val="50000"/>
                  </a:schemeClr>
                </a:solidFill>
              </a:rPr>
              <a:t> </a:t>
            </a:r>
            <a:r>
              <a:rPr lang="en-US" b="1" dirty="0" err="1" smtClean="0">
                <a:solidFill>
                  <a:schemeClr val="accent4">
                    <a:lumMod val="50000"/>
                  </a:schemeClr>
                </a:solidFill>
              </a:rPr>
              <a:t>naicker</a:t>
            </a:r>
            <a:r>
              <a:rPr lang="en-US" b="1" dirty="0" smtClean="0">
                <a:solidFill>
                  <a:schemeClr val="accent4">
                    <a:lumMod val="50000"/>
                  </a:schemeClr>
                </a:solidFill>
              </a:rPr>
              <a:t> arts and science college				</a:t>
            </a:r>
            <a:endParaRPr lang="en-US" b="1" dirty="0">
              <a:solidFill>
                <a:schemeClr val="accent4">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57158" y="928672"/>
          <a:ext cx="8072494" cy="4714905"/>
        </p:xfrm>
        <a:graphic>
          <a:graphicData uri="http://schemas.openxmlformats.org/drawingml/2006/table">
            <a:tbl>
              <a:tblPr/>
              <a:tblGrid>
                <a:gridCol w="823886"/>
                <a:gridCol w="1299204"/>
                <a:gridCol w="938755"/>
                <a:gridCol w="1156608"/>
                <a:gridCol w="1156608"/>
                <a:gridCol w="1699264"/>
                <a:gridCol w="998169"/>
              </a:tblGrid>
              <a:tr h="362685">
                <a:tc>
                  <a:txBody>
                    <a:bodyPr/>
                    <a:lstStyle/>
                    <a:p>
                      <a:pPr algn="l" fontAlgn="b"/>
                      <a:r>
                        <a:rPr lang="en-US" sz="1000" b="1" i="0" u="none" strike="noStrike">
                          <a:solidFill>
                            <a:srgbClr val="0D0D0D"/>
                          </a:solidFill>
                          <a:latin typeface="Calibri"/>
                        </a:rPr>
                        <a:t>Month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Opening  count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New joiner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Exit employee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Balance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Ave no.of. Employees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 Attrition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Jan-21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Feb-21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Apr-21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May-21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Jul-21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Aug-21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Sep-21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Oct-21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Nov-21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Dec-21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5.03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642910" y="714356"/>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p:nvPr/>
        </p:nvGraphicFramePr>
        <p:xfrm>
          <a:off x="2357422" y="3643314"/>
          <a:ext cx="4676775" cy="28289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ATTRITION</a:t>
            </a:r>
            <a:endParaRPr lang="en-US" dirty="0"/>
          </a:p>
        </p:txBody>
      </p:sp>
      <p:sp>
        <p:nvSpPr>
          <p:cNvPr id="3" name="Content Placeholder 2"/>
          <p:cNvSpPr>
            <a:spLocks noGrp="1"/>
          </p:cNvSpPr>
          <p:nvPr>
            <p:ph idx="1"/>
          </p:nvPr>
        </p:nvSpPr>
        <p:spPr/>
        <p:txBody>
          <a:bodyPr>
            <a:normAutofit/>
          </a:bodyPr>
          <a:lstStyle/>
          <a:p>
            <a:pPr>
              <a:buNone/>
            </a:pPr>
            <a:r>
              <a:rPr lang="en-US" b="1" dirty="0" smtClean="0"/>
              <a:t>Attrition Meaning:</a:t>
            </a:r>
            <a:endParaRPr lang="en-US" b="1" dirty="0"/>
          </a:p>
          <a:p>
            <a:pPr>
              <a:buNone/>
            </a:pPr>
            <a:r>
              <a:rPr lang="en-US" dirty="0" smtClean="0"/>
              <a:t>                Attrition </a:t>
            </a:r>
            <a:r>
              <a:rPr lang="en-US" dirty="0"/>
              <a:t>is the departure of employees from the organization for any reason (voluntary or involuntary), including resignation, termination, death or retirement. Attrition rate is the rate at which employees leave an organization divided by the average number of employees at the organization over a given period of time.</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143000"/>
          </a:xfrm>
        </p:spPr>
        <p:txBody>
          <a:bodyPr>
            <a:normAutofit/>
          </a:bodyPr>
          <a:lstStyle/>
          <a:p>
            <a:r>
              <a:rPr lang="en-US" sz="2800" b="1" dirty="0" smtClean="0"/>
              <a:t>EMPLOYEE ATTRITION VS EMPLOYEE TURNOVER</a:t>
            </a:r>
            <a:endParaRPr lang="en-US" sz="2800" b="1" dirty="0"/>
          </a:p>
        </p:txBody>
      </p:sp>
      <p:sp>
        <p:nvSpPr>
          <p:cNvPr id="3" name="Content Placeholder 2"/>
          <p:cNvSpPr>
            <a:spLocks noGrp="1"/>
          </p:cNvSpPr>
          <p:nvPr>
            <p:ph idx="1"/>
          </p:nvPr>
        </p:nvSpPr>
        <p:spPr>
          <a:xfrm>
            <a:off x="914400" y="1428736"/>
            <a:ext cx="8229600" cy="4740277"/>
          </a:xfrm>
        </p:spPr>
        <p:txBody>
          <a:bodyPr>
            <a:normAutofit fontScale="92500" lnSpcReduction="20000"/>
          </a:bodyPr>
          <a:lstStyle/>
          <a:p>
            <a:pPr>
              <a:buNone/>
            </a:pPr>
            <a:endParaRPr lang="en-US" b="1" dirty="0"/>
          </a:p>
          <a:p>
            <a:pPr>
              <a:buNone/>
            </a:pPr>
            <a:endParaRPr lang="en-US" b="1" dirty="0"/>
          </a:p>
          <a:p>
            <a:r>
              <a:rPr lang="en-US" dirty="0"/>
              <a:t>Although similar, employee attrition and employee turnover are not the same. </a:t>
            </a:r>
          </a:p>
          <a:p>
            <a:r>
              <a:rPr lang="en-US" dirty="0"/>
              <a:t>The biggest difference between employee attrition and employee turnover is that turnover takes into account all terminations. This includes positions that are refilled. </a:t>
            </a:r>
          </a:p>
          <a:p>
            <a:r>
              <a:rPr lang="en-US" dirty="0"/>
              <a:t>On the other hand, employee attrition includes all long-term vacancies and position eliminations. </a:t>
            </a:r>
          </a:p>
          <a:p>
            <a:r>
              <a:rPr lang="en-US" dirty="0"/>
              <a:t>For this reason, it’s possible to have high employee turnover rates and still have a growing company. But if your attrition rates are consistently high, your company is likely shrinking in size. </a:t>
            </a:r>
          </a:p>
          <a:p>
            <a:pPr>
              <a:buNone/>
            </a:pPr>
            <a:endParaRPr lang="en-US" dirty="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T.LEE CNASC\AppData\Local\Packages\Microsoft.Windows.Photos_8wekyb3d8bbwe\TempState\ShareServiceTempFolder\Employee-Attrition-04.jpeg"/>
          <p:cNvPicPr>
            <a:picLocks noChangeAspect="1" noChangeArrowheads="1"/>
          </p:cNvPicPr>
          <p:nvPr/>
        </p:nvPicPr>
        <p:blipFill>
          <a:blip r:embed="rId2"/>
          <a:srcRect/>
          <a:stretch>
            <a:fillRect/>
          </a:stretch>
        </p:blipFill>
        <p:spPr bwMode="auto">
          <a:xfrm>
            <a:off x="714348" y="2143116"/>
            <a:ext cx="7648575" cy="2886075"/>
          </a:xfrm>
          <a:prstGeom prst="rect">
            <a:avLst/>
          </a:prstGeom>
          <a:noFill/>
        </p:spPr>
      </p:pic>
      <p:sp>
        <p:nvSpPr>
          <p:cNvPr id="4" name="Rectangle 3"/>
          <p:cNvSpPr/>
          <p:nvPr/>
        </p:nvSpPr>
        <p:spPr>
          <a:xfrm>
            <a:off x="500034" y="642918"/>
            <a:ext cx="3019737" cy="646331"/>
          </a:xfrm>
          <a:prstGeom prst="rect">
            <a:avLst/>
          </a:prstGeom>
        </p:spPr>
        <p:txBody>
          <a:bodyPr wrap="none">
            <a:spAutoFit/>
          </a:bodyPr>
          <a:lstStyle/>
          <a:p>
            <a:r>
              <a:rPr lang="en-US" sz="3600" b="1" dirty="0" smtClean="0"/>
              <a:t>Attrition Rate:</a:t>
            </a:r>
            <a:endParaRPr lang="en-US" sz="36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428860" y="1071546"/>
          <a:ext cx="4131326" cy="5563960"/>
        </p:xfrm>
        <a:graphic>
          <a:graphicData uri="http://schemas.openxmlformats.org/drawingml/2006/table">
            <a:tbl>
              <a:tblPr/>
              <a:tblGrid>
                <a:gridCol w="1500198"/>
                <a:gridCol w="2631128"/>
              </a:tblGrid>
              <a:tr h="3000396">
                <a:tc>
                  <a:txBody>
                    <a:bodyPr/>
                    <a:lstStyle/>
                    <a:p>
                      <a:pPr latinLnBrk="0"/>
                      <a:r>
                        <a:rPr lang="en-US" sz="1100" b="1" dirty="0"/>
                        <a:t>Voluntary attrition</a:t>
                      </a:r>
                      <a:endParaRPr lang="en-US" sz="1100" dirty="0"/>
                    </a:p>
                  </a:txBody>
                  <a:tcPr marL="48964" marR="48964" marT="24482" marB="24482" anchor="ctr">
                    <a:lnL w="9525" cap="flat" cmpd="sng" algn="ctr">
                      <a:solidFill>
                        <a:srgbClr val="E81C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E81C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Voluntary attrition takes place when employees choose to leave the company on their own accord, such as for personal reasons or to take a new job, and the employer decides not to replace them or cannot find a replacement. Even situations when the employee believes they have no choice but to resign are still considered voluntary attrition. For example, leaving for health issues or because the work situation is toxic. </a:t>
                      </a:r>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r h="2252337">
                <a:tc>
                  <a:txBody>
                    <a:bodyPr/>
                    <a:lstStyle/>
                    <a:p>
                      <a:pPr latinLnBrk="0"/>
                      <a:r>
                        <a:rPr lang="en-US" sz="1100" b="1" dirty="0"/>
                        <a:t>Involuntary attrition</a:t>
                      </a:r>
                      <a:endParaRPr lang="en-US" sz="1100" dirty="0"/>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When the company makes the decision to part ways with an employee and eliminates their position, it is defined as involuntary attrition. This most commonly happens during reorganization or layoffs. Involuntary attrition through position elimination is the most common form of attrition, as the company decides proactively to eliminate a position.</a:t>
                      </a:r>
                      <a:br>
                        <a:rPr lang="en-US" sz="1100" dirty="0"/>
                      </a:br>
                      <a:r>
                        <a:rPr lang="en-US" sz="1100" dirty="0"/>
                        <a:t/>
                      </a:r>
                      <a:br>
                        <a:rPr lang="en-US" sz="1100" dirty="0"/>
                      </a:br>
                      <a:r>
                        <a:rPr lang="en-US" sz="1100" dirty="0"/>
                        <a:t>In termination for cause cases, such as poor performance or </a:t>
                      </a:r>
                      <a:r>
                        <a:rPr lang="en-US" sz="1100" dirty="0">
                          <a:hlinkClick r:id="rId2"/>
                        </a:rPr>
                        <a:t>misconduct</a:t>
                      </a:r>
                      <a:r>
                        <a:rPr lang="en-US" sz="1100" dirty="0" smtClean="0"/>
                        <a:t>, </a:t>
                      </a:r>
                      <a:r>
                        <a:rPr lang="en-US" sz="1100" dirty="0"/>
                        <a:t>the employer may decide afterward to leave the job vacant.</a:t>
                      </a:r>
                    </a:p>
                  </a:txBody>
                  <a:tcPr marL="48964" marR="48964" marT="24482" marB="24482" anchor="ctr">
                    <a:lnL w="9525" cap="flat" cmpd="sng" algn="ctr">
                      <a:solidFill>
                        <a:srgbClr val="E01E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E01E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bl>
          </a:graphicData>
        </a:graphic>
      </p:graphicFrame>
      <p:sp>
        <p:nvSpPr>
          <p:cNvPr id="19457" name="Rectangle 1"/>
          <p:cNvSpPr>
            <a:spLocks noChangeArrowheads="1"/>
          </p:cNvSpPr>
          <p:nvPr/>
        </p:nvSpPr>
        <p:spPr bwMode="auto">
          <a:xfrm>
            <a:off x="0" y="0"/>
            <a:ext cx="184731" cy="3477875"/>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2000" b="1" i="0" u="none" strike="noStrike" cap="none" normalizeH="0" baseline="0" dirty="0" smtClean="0">
              <a:ln>
                <a:noFill/>
              </a:ln>
              <a:solidFill>
                <a:srgbClr val="131313"/>
              </a:solidFill>
              <a:effectLst/>
              <a:latin typeface="Open Sans"/>
              <a:cs typeface="Arial" pitchFamily="34" charset="0"/>
            </a:endParaRPr>
          </a:p>
        </p:txBody>
      </p:sp>
      <p:sp>
        <p:nvSpPr>
          <p:cNvPr id="5" name="Rectangle 4"/>
          <p:cNvSpPr/>
          <p:nvPr/>
        </p:nvSpPr>
        <p:spPr>
          <a:xfrm>
            <a:off x="3162768" y="285728"/>
            <a:ext cx="2818464" cy="369332"/>
          </a:xfrm>
          <a:prstGeom prst="rect">
            <a:avLst/>
          </a:prstGeom>
        </p:spPr>
        <p:txBody>
          <a:bodyPr wrap="square">
            <a:spAutoFit/>
          </a:bodyPr>
          <a:lstStyle/>
          <a:p>
            <a:r>
              <a:rPr lang="en-US" b="1" dirty="0"/>
              <a:t>Types of employee attrition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1571612"/>
            <a:ext cx="7858180" cy="3600986"/>
          </a:xfrm>
          <a:prstGeom prst="rect">
            <a:avLst/>
          </a:prstGeom>
        </p:spPr>
        <p:txBody>
          <a:bodyPr wrap="square">
            <a:spAutoFit/>
          </a:bodyPr>
          <a:lstStyle/>
          <a:p>
            <a:r>
              <a:rPr lang="en-US" sz="2800" b="1" dirty="0"/>
              <a:t>How to calculate employee attrition </a:t>
            </a:r>
            <a:r>
              <a:rPr lang="en-US" sz="2800" b="1" dirty="0" smtClean="0"/>
              <a:t>rate:                                                                 </a:t>
            </a:r>
            <a:endParaRPr lang="en-US" sz="2800" b="1" dirty="0"/>
          </a:p>
          <a:p>
            <a:r>
              <a:rPr lang="en-US" sz="2000" dirty="0"/>
              <a:t> </a:t>
            </a:r>
            <a:r>
              <a:rPr lang="en-US" sz="2000" dirty="0" smtClean="0"/>
              <a:t>                                                                                                                              Calculating </a:t>
            </a:r>
            <a:r>
              <a:rPr lang="en-US" sz="2000" dirty="0"/>
              <a:t>a company’s employee attrition rate is fairly easy. Below is a practical example: </a:t>
            </a:r>
          </a:p>
          <a:p>
            <a:r>
              <a:rPr lang="en-US" sz="2000" dirty="0"/>
              <a:t>To start, find the average number of employees. We’ll use 95 people for the purpose of our example. </a:t>
            </a:r>
          </a:p>
          <a:p>
            <a:r>
              <a:rPr lang="en-US" sz="2000" dirty="0"/>
              <a:t>Next, let’s work on an average by month. </a:t>
            </a:r>
          </a:p>
          <a:p>
            <a:r>
              <a:rPr lang="en-US" sz="2000" dirty="0"/>
              <a:t>Now, consider the number of employees who left unfilled positions over the course of the particular month. For our example, we will use 8. Now divide 8 by 95 to reach the average headcount: 0.0842.</a:t>
            </a:r>
          </a:p>
          <a:p>
            <a:r>
              <a:rPr lang="en-US" sz="2000" dirty="0"/>
              <a:t>Next, multiply this average by 100 = 8.42%.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ATTRITION </a:t>
            </a:r>
            <a:endParaRPr lang="en-US" sz="4800" dirty="0"/>
          </a:p>
        </p:txBody>
      </p:sp>
      <p:pic>
        <p:nvPicPr>
          <p:cNvPr id="4" name="Content Placeholder 3" descr="maxresdefault.jpg"/>
          <p:cNvPicPr>
            <a:picLocks noGrp="1" noChangeAspect="1"/>
          </p:cNvPicPr>
          <p:nvPr>
            <p:ph idx="1"/>
          </p:nvPr>
        </p:nvPicPr>
        <p:blipFill>
          <a:blip r:embed="rId2"/>
          <a:stretch>
            <a:fillRect/>
          </a:stretch>
        </p:blipFill>
        <p:spPr>
          <a:xfrm>
            <a:off x="548922" y="1481138"/>
            <a:ext cx="8046155" cy="4525962"/>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18</TotalTime>
  <Words>506</Words>
  <Application>Microsoft Office PowerPoint</Application>
  <PresentationFormat>On-screen Show (4:3)</PresentationFormat>
  <Paragraphs>130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Opulent</vt:lpstr>
      <vt:lpstr>EMPLOYEE ATTRITION</vt:lpstr>
      <vt:lpstr>ATTRITION</vt:lpstr>
      <vt:lpstr>EMPLOYEE ATTRITION VS EMPLOYEE TURNOVER</vt:lpstr>
      <vt:lpstr>Slide 4</vt:lpstr>
      <vt:lpstr>Slide 5</vt:lpstr>
      <vt:lpstr>Slide 6</vt:lpstr>
      <vt:lpstr>ATTRITION </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dc:title>
  <dc:creator>P.T.LEE CNASC</dc:creator>
  <cp:lastModifiedBy>P.T.LEE CNASC</cp:lastModifiedBy>
  <cp:revision>8</cp:revision>
  <dcterms:created xsi:type="dcterms:W3CDTF">2024-08-23T08:08:26Z</dcterms:created>
  <dcterms:modified xsi:type="dcterms:W3CDTF">2024-08-29T08:08:13Z</dcterms:modified>
</cp:coreProperties>
</file>