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0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94654"/>
  </p:normalViewPr>
  <p:slideViewPr>
    <p:cSldViewPr>
      <p:cViewPr varScale="1">
        <p:scale>
          <a:sx n="108" d="100"/>
          <a:sy n="108" d="100"/>
        </p:scale>
        <p:origin x="172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4ED97B-988C-41CA-9395-8188C503AAD4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1C4F79-67CD-493F-8ACE-D167F486C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24DCC-BA0C-4797-A56E-6712B3117F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201B7-0B86-4AD3-B2F2-6521A846EC5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C163A-32B3-4499-BF81-D4925C1C94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BC48A-BF89-445B-AF44-FD2D86C68FC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smaller window:  more detail, more noise</a:t>
            </a:r>
          </a:p>
          <a:p>
            <a:r>
              <a:rPr lang="en-US"/>
              <a:t>bigger window:  less noise, more detail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D8245-9939-4CBC-9D80-66256A3C3A4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0DA14-C79B-4873-9A0A-9FCD2BCFC8A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587CD-ABB0-4122-A7D8-0DA60922E58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AC4D7-EA78-4517-BAB6-AA648901F1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086BA-EA7D-4859-953D-4121F2DEB0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0D281-6219-44EA-BF3D-2FDFA796B0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 w="12700" cap="flat">
            <a:solidFill>
              <a:schemeClr val="tx1"/>
            </a:solidFill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102386" tIns="51193" rIns="102386" bIns="5119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065A7-DD1E-4D29-93F6-4155704046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5EEB1-E60F-4EF6-923A-02850D2BBA3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2A8C9-3F0A-4CB1-9518-022E4CCD0C9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9939C-68C0-401A-8C8B-FDBE73542C3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1212-5476-43AF-9CC3-ACD81D65EEEF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AB3FB-97D0-41A5-B4EE-3A3F3605F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6B26B-2035-48FD-833B-6B35953706D4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9389-8C44-480B-96FA-E2645313B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40BA0-F47C-44A5-AE63-DF0C9C774D04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CE5AB-EE03-4B68-B4C5-8152CE631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D588-CDB5-4590-ABB4-12B0D7D54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DF56C-A17C-41BC-8D49-534D3CFE2D5A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B34F2-4165-48EC-9812-7588EA2DE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7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499AD-A189-4460-AD8F-8617DC01CE5A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1A33E-2B89-4141-B792-B12D8EC99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9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BA9E7-5694-4223-B204-03BFF31DC933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3F3C-5262-4BB7-93B3-3CDAC9660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9205F-A5C1-4447-ADCA-09016C1E3590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39101-4CC8-4489-8271-D928D2EF5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9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23559-3983-44FA-A663-DB36D83C5249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BABF1-1B8B-46A5-9FBA-D437A7D2F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95078-9620-4219-82BA-A54324D2DC22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C109-7E7C-4784-9AA5-3ACB94CFD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AE054-767A-4643-AE4A-0BC43D651128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14C8C-F22E-482E-AB1C-5C247EF0A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FF216-C038-4B3C-850B-9A767B7FA823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68BB-679C-4914-9245-F5E371C56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3A3D8B-25FF-47A8-8A80-6174192456EE}" type="datetimeFigureOut">
              <a:rPr lang="en-US"/>
              <a:pPr>
                <a:defRPr/>
              </a:pPr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AC85C5-E994-478E-AB8D-082585B7F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d.uwo.ca/~yuri/Papers/pami01.pdf" TargetMode="External"/><Relationship Id="rId3" Type="http://schemas.openxmlformats.org/officeDocument/2006/relationships/notesSlide" Target="../notesSlides/notesSlide14.xml"/><Relationship Id="rId7" Type="http://schemas.openxmlformats.org/officeDocument/2006/relationships/hyperlink" Target="http://www.middlebury.edu/stereo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~zhang/Papers/TR99-2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for Stereo Correspondence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 slides drawn from Lana </a:t>
            </a:r>
            <a:r>
              <a:rPr lang="en-US" dirty="0" err="1"/>
              <a:t>Lazebnik</a:t>
            </a:r>
            <a:r>
              <a:rPr lang="en-US" dirty="0"/>
              <a:t>, UIUC</a:t>
            </a:r>
          </a:p>
        </p:txBody>
      </p:sp>
    </p:spTree>
    <p:extLst>
      <p:ext uri="{BB962C8B-B14F-4D97-AF65-F5344CB8AC3E}">
        <p14:creationId xmlns:p14="http://schemas.microsoft.com/office/powerpoint/2010/main" val="236325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le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013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1738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439863" y="2108200"/>
            <a:ext cx="671353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017838" y="2049463"/>
            <a:ext cx="123825" cy="1190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925763" y="9144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Left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223000" y="914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Right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95313" y="1905000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scanline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82000" cy="838200"/>
          </a:xfrm>
        </p:spPr>
        <p:txBody>
          <a:bodyPr/>
          <a:lstStyle/>
          <a:p>
            <a:r>
              <a:rPr lang="en-US" sz="3000"/>
              <a:t>Correspondence search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5835650" y="6262688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Norm. corr</a:t>
            </a:r>
          </a:p>
        </p:txBody>
      </p:sp>
      <p:pic>
        <p:nvPicPr>
          <p:cNvPr id="2663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0613" y="3730625"/>
            <a:ext cx="3176587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6" name="Freeform 12"/>
          <p:cNvSpPr>
            <a:spLocks/>
          </p:cNvSpPr>
          <p:nvPr/>
        </p:nvSpPr>
        <p:spPr bwMode="auto">
          <a:xfrm>
            <a:off x="6454775" y="1212850"/>
            <a:ext cx="4763" cy="5043488"/>
          </a:xfrm>
          <a:custGeom>
            <a:avLst/>
            <a:gdLst>
              <a:gd name="T0" fmla="*/ 0 w 3"/>
              <a:gd name="T1" fmla="*/ 0 h 3177"/>
              <a:gd name="T2" fmla="*/ 2147483647 w 3"/>
              <a:gd name="T3" fmla="*/ 2147483647 h 3177"/>
              <a:gd name="T4" fmla="*/ 0 60000 65536"/>
              <a:gd name="T5" fmla="*/ 0 60000 65536"/>
              <a:gd name="T6" fmla="*/ 0 w 3"/>
              <a:gd name="T7" fmla="*/ 0 h 3177"/>
              <a:gd name="T8" fmla="*/ 3 w 3"/>
              <a:gd name="T9" fmla="*/ 3177 h 3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177">
                <a:moveTo>
                  <a:pt x="0" y="0"/>
                </a:moveTo>
                <a:lnTo>
                  <a:pt x="3" y="317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732"/>
            <a:ext cx="8229600" cy="1143000"/>
          </a:xfrm>
        </p:spPr>
        <p:txBody>
          <a:bodyPr/>
          <a:lstStyle/>
          <a:p>
            <a:r>
              <a:rPr lang="en-US" dirty="0"/>
              <a:t>Basic stereo matching algorithm</a:t>
            </a:r>
          </a:p>
        </p:txBody>
      </p:sp>
      <p:pic>
        <p:nvPicPr>
          <p:cNvPr id="28675" name="Picture 3" descr="lincoln_fu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066800"/>
            <a:ext cx="50292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1140" name="Line 4"/>
          <p:cNvSpPr>
            <a:spLocks noChangeShapeType="1"/>
          </p:cNvSpPr>
          <p:nvPr/>
        </p:nvSpPr>
        <p:spPr bwMode="auto">
          <a:xfrm>
            <a:off x="4572000" y="3124200"/>
            <a:ext cx="25146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52800" y="2971800"/>
            <a:ext cx="304800" cy="304800"/>
            <a:chOff x="2112" y="1872"/>
            <a:chExt cx="192" cy="192"/>
          </a:xfrm>
        </p:grpSpPr>
        <p:sp>
          <p:nvSpPr>
            <p:cNvPr id="28688" name="Oval 6"/>
            <p:cNvSpPr>
              <a:spLocks noChangeArrowheads="1"/>
            </p:cNvSpPr>
            <p:nvPr/>
          </p:nvSpPr>
          <p:spPr bwMode="auto">
            <a:xfrm>
              <a:off x="2174" y="1941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Rectangle 7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7800" y="2971800"/>
            <a:ext cx="304800" cy="304800"/>
            <a:chOff x="3600" y="1872"/>
            <a:chExt cx="192" cy="192"/>
          </a:xfrm>
        </p:grpSpPr>
        <p:sp>
          <p:nvSpPr>
            <p:cNvPr id="28686" name="Oval 9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Rectangle 10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114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4114800"/>
            <a:ext cx="8686800" cy="2438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If necessary, rectify the two stereo images to transform </a:t>
            </a:r>
            <a:r>
              <a:rPr lang="en-US" sz="2400" dirty="0" err="1"/>
              <a:t>epipolar</a:t>
            </a:r>
            <a:r>
              <a:rPr lang="en-US" sz="2400" dirty="0"/>
              <a:t> lines into </a:t>
            </a:r>
            <a:r>
              <a:rPr lang="en-US" sz="2400" dirty="0" err="1"/>
              <a:t>scanlines</a:t>
            </a: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For each pixel </a:t>
            </a:r>
            <a:r>
              <a:rPr lang="en-US" sz="2400" i="1" dirty="0">
                <a:solidFill>
                  <a:srgbClr val="0066FF"/>
                </a:solidFill>
              </a:rPr>
              <a:t>x</a:t>
            </a:r>
            <a:r>
              <a:rPr lang="en-US" sz="2400" dirty="0"/>
              <a:t> in the first image</a:t>
            </a:r>
          </a:p>
          <a:p>
            <a:pPr lvl="1"/>
            <a:r>
              <a:rPr lang="en-US" sz="2400" dirty="0"/>
              <a:t>Find corresponding </a:t>
            </a:r>
            <a:r>
              <a:rPr lang="en-US" sz="2400" dirty="0" err="1"/>
              <a:t>epipolar</a:t>
            </a:r>
            <a:r>
              <a:rPr lang="en-US" sz="2400" dirty="0"/>
              <a:t> </a:t>
            </a:r>
            <a:r>
              <a:rPr lang="en-US" sz="2400" dirty="0" err="1"/>
              <a:t>scanline</a:t>
            </a:r>
            <a:r>
              <a:rPr lang="en-US" sz="2400" dirty="0"/>
              <a:t> in the right image</a:t>
            </a:r>
          </a:p>
          <a:p>
            <a:pPr lvl="1"/>
            <a:r>
              <a:rPr lang="en-US" sz="2400" dirty="0"/>
              <a:t>Examine all pixels on the </a:t>
            </a:r>
            <a:r>
              <a:rPr lang="en-US" sz="2400" dirty="0" err="1"/>
              <a:t>scanline</a:t>
            </a:r>
            <a:r>
              <a:rPr lang="en-US" sz="2400" dirty="0"/>
              <a:t> and pick the best match </a:t>
            </a:r>
            <a:r>
              <a:rPr lang="en-US" sz="2400" i="1" dirty="0">
                <a:solidFill>
                  <a:srgbClr val="0066FF"/>
                </a:solidFill>
              </a:rPr>
              <a:t>x</a:t>
            </a:r>
            <a:r>
              <a:rPr lang="en-US" sz="2400" dirty="0">
                <a:solidFill>
                  <a:srgbClr val="0066FF"/>
                </a:solidFill>
              </a:rPr>
              <a:t>’</a:t>
            </a:r>
          </a:p>
          <a:p>
            <a:pPr lvl="1"/>
            <a:r>
              <a:rPr lang="en-US" sz="2400" dirty="0"/>
              <a:t>Compute disparity </a:t>
            </a:r>
            <a:r>
              <a:rPr lang="en-US" sz="2400" i="1" dirty="0">
                <a:solidFill>
                  <a:srgbClr val="0066FF"/>
                </a:solidFill>
              </a:rPr>
              <a:t>x–x’</a:t>
            </a:r>
            <a:r>
              <a:rPr lang="en-US" sz="2400" dirty="0"/>
              <a:t> and set </a:t>
            </a:r>
            <a:r>
              <a:rPr lang="en-US" sz="2400" dirty="0">
                <a:solidFill>
                  <a:srgbClr val="0066FF"/>
                </a:solidFill>
              </a:rPr>
              <a:t>depth(</a:t>
            </a:r>
            <a:r>
              <a:rPr lang="en-US" sz="2400" i="1" dirty="0">
                <a:solidFill>
                  <a:srgbClr val="0066FF"/>
                </a:solidFill>
              </a:rPr>
              <a:t>x</a:t>
            </a:r>
            <a:r>
              <a:rPr lang="en-US" sz="2400" dirty="0">
                <a:solidFill>
                  <a:srgbClr val="0066FF"/>
                </a:solidFill>
              </a:rPr>
              <a:t>) = </a:t>
            </a:r>
            <a:r>
              <a:rPr lang="en-US" sz="2400" i="1" dirty="0">
                <a:solidFill>
                  <a:srgbClr val="0066FF"/>
                </a:solidFill>
              </a:rPr>
              <a:t>B</a:t>
            </a:r>
            <a:r>
              <a:rPr lang="en-US" sz="2400" dirty="0">
                <a:solidFill>
                  <a:srgbClr val="0066FF"/>
                </a:solidFill>
              </a:rPr>
              <a:t>*</a:t>
            </a:r>
            <a:r>
              <a:rPr lang="en-US" sz="2400" i="1" dirty="0">
                <a:solidFill>
                  <a:srgbClr val="0066FF"/>
                </a:solidFill>
              </a:rPr>
              <a:t>f</a:t>
            </a:r>
            <a:r>
              <a:rPr lang="en-US" sz="2400" dirty="0">
                <a:solidFill>
                  <a:srgbClr val="0066FF"/>
                </a:solidFill>
              </a:rPr>
              <a:t>/(</a:t>
            </a:r>
            <a:r>
              <a:rPr lang="en-US" sz="2400" i="1" dirty="0">
                <a:solidFill>
                  <a:srgbClr val="0066FF"/>
                </a:solidFill>
              </a:rPr>
              <a:t>x–x’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800600" y="2971800"/>
            <a:ext cx="304800" cy="304800"/>
            <a:chOff x="3600" y="1872"/>
            <a:chExt cx="192" cy="192"/>
          </a:xfrm>
        </p:grpSpPr>
        <p:sp>
          <p:nvSpPr>
            <p:cNvPr id="28684" name="Oval 13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14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715000" y="2971800"/>
            <a:ext cx="304800" cy="304800"/>
            <a:chOff x="3600" y="1872"/>
            <a:chExt cx="192" cy="192"/>
          </a:xfrm>
        </p:grpSpPr>
        <p:sp>
          <p:nvSpPr>
            <p:cNvPr id="28682" name="Oval 16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17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 animBg="1"/>
      <p:bldP spid="731147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Failures of correspondence search</a:t>
            </a:r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74738"/>
            <a:ext cx="3733800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066800"/>
            <a:ext cx="41910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46" name="Text Box 6"/>
          <p:cNvSpPr txBox="1">
            <a:spLocks noChangeArrowheads="1"/>
          </p:cNvSpPr>
          <p:nvPr/>
        </p:nvSpPr>
        <p:spPr bwMode="auto">
          <a:xfrm>
            <a:off x="838200" y="3276600"/>
            <a:ext cx="299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Textureless surfaces</a:t>
            </a: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953000" y="3198813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Occlusions, repetition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1763713" y="6248400"/>
            <a:ext cx="5475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Non-Lambertian surfaces, specularities</a:t>
            </a:r>
          </a:p>
        </p:txBody>
      </p:sp>
      <p:pic>
        <p:nvPicPr>
          <p:cNvPr id="62465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886200"/>
            <a:ext cx="226853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5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48050" y="3886200"/>
            <a:ext cx="226853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5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3886200"/>
            <a:ext cx="2257425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463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6" grpId="0"/>
      <p:bldP spid="624647" grpId="0"/>
      <p:bldP spid="6246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9409"/>
            <a:ext cx="8229600" cy="1143000"/>
          </a:xfrm>
        </p:spPr>
        <p:txBody>
          <a:bodyPr/>
          <a:lstStyle/>
          <a:p>
            <a:r>
              <a:rPr lang="en-US" dirty="0"/>
              <a:t>Effect of window size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0"/>
            <a:ext cx="6553200" cy="2438400"/>
          </a:xfrm>
        </p:spPr>
        <p:txBody>
          <a:bodyPr/>
          <a:lstStyle/>
          <a:p>
            <a:pPr lvl="1"/>
            <a:r>
              <a:rPr lang="en-US" sz="2400" dirty="0"/>
              <a:t>Smaller window</a:t>
            </a:r>
          </a:p>
          <a:p>
            <a:pPr lvl="2">
              <a:buFont typeface="Times New Roman" pitchFamily="18" charset="0"/>
              <a:buChar char="+"/>
            </a:pPr>
            <a:r>
              <a:rPr lang="en-US" dirty="0"/>
              <a:t> More detail</a:t>
            </a:r>
          </a:p>
          <a:p>
            <a:pPr lvl="2"/>
            <a:r>
              <a:rPr lang="en-US" dirty="0"/>
              <a:t> More noise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400" dirty="0"/>
              <a:t>Larger window</a:t>
            </a:r>
          </a:p>
          <a:p>
            <a:pPr lvl="2">
              <a:buFont typeface="Times New Roman" pitchFamily="18" charset="0"/>
              <a:buChar char="+"/>
            </a:pPr>
            <a:r>
              <a:rPr lang="en-US" dirty="0"/>
              <a:t> Smoother disparity maps</a:t>
            </a:r>
          </a:p>
          <a:p>
            <a:pPr lvl="2"/>
            <a:r>
              <a:rPr lang="en-US" dirty="0"/>
              <a:t> Less detail</a:t>
            </a:r>
          </a:p>
        </p:txBody>
      </p:sp>
      <p:pic>
        <p:nvPicPr>
          <p:cNvPr id="30724" name="Picture 5" descr="sri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57275"/>
            <a:ext cx="2522538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2" descr="SSDWindowSiz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012825"/>
            <a:ext cx="55626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191000" y="3505200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 = 3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977063" y="3505200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 = 20</a:t>
            </a:r>
          </a:p>
        </p:txBody>
      </p:sp>
      <p:pic>
        <p:nvPicPr>
          <p:cNvPr id="30728" name="Picture 9" descr="sri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09675"/>
            <a:ext cx="2522538" cy="2295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7529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Results with window search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06697"/>
              </p:ext>
            </p:extLst>
          </p:nvPr>
        </p:nvGraphicFramePr>
        <p:xfrm>
          <a:off x="5257800" y="4191000"/>
          <a:ext cx="3276600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Image" r:id="rId4" imgW="4422167" imgH="3202259" progId="">
                  <p:embed/>
                </p:oleObj>
              </mc:Choice>
              <mc:Fallback>
                <p:oleObj name="Image" r:id="rId4" imgW="4422167" imgH="32022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91000"/>
                        <a:ext cx="3276600" cy="237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817563" y="3810000"/>
            <a:ext cx="3525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Window-based matching</a:t>
            </a:r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05294"/>
              </p:ext>
            </p:extLst>
          </p:nvPr>
        </p:nvGraphicFramePr>
        <p:xfrm>
          <a:off x="914400" y="4191000"/>
          <a:ext cx="3276600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Image" r:id="rId6" imgW="4422167" imgH="3202259" progId="">
                  <p:embed/>
                </p:oleObj>
              </mc:Choice>
              <mc:Fallback>
                <p:oleObj name="Image" r:id="rId6" imgW="4422167" imgH="32022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3276600" cy="237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964238" y="3810000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Ground truth</a:t>
            </a:r>
          </a:p>
        </p:txBody>
      </p:sp>
      <p:pic>
        <p:nvPicPr>
          <p:cNvPr id="4103" name="Picture 7" descr="scene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127635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4344988" y="838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5732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45"/>
            <a:ext cx="8229600" cy="1143000"/>
          </a:xfrm>
        </p:spPr>
        <p:txBody>
          <a:bodyPr/>
          <a:lstStyle/>
          <a:p>
            <a:r>
              <a:rPr lang="en-US" dirty="0"/>
              <a:t>Better methods existed...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492625" y="1219200"/>
          <a:ext cx="4422775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Image" r:id="rId4" imgW="4422167" imgH="3202259" progId="">
                  <p:embed/>
                </p:oleObj>
              </mc:Choice>
              <mc:Fallback>
                <p:oleObj name="Image" r:id="rId4" imgW="4422167" imgH="32022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1219200"/>
                        <a:ext cx="4422775" cy="320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1000" y="44958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Graph cuts</a:t>
            </a:r>
            <a:endParaRPr lang="en-US" sz="1400">
              <a:sym typeface="Symbol" pitchFamily="18" charset="2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876925" y="4494213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Ground truth</a:t>
            </a:r>
          </a:p>
        </p:txBody>
      </p:sp>
      <p:pic>
        <p:nvPicPr>
          <p:cNvPr id="512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304800" y="1219200"/>
            <a:ext cx="4114800" cy="3194050"/>
          </a:xfrm>
          <a:noFill/>
        </p:spPr>
      </p:pic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347663" y="6332538"/>
            <a:ext cx="817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spcBef>
                <a:spcPct val="20000"/>
              </a:spcBef>
            </a:pPr>
            <a:r>
              <a:rPr lang="en-US" sz="2000">
                <a:ea typeface="Arial Unicode MS" pitchFamily="34" charset="-128"/>
                <a:cs typeface="Arial Unicode MS" pitchFamily="34" charset="-128"/>
              </a:rPr>
              <a:t>For the latest and greatest:  </a:t>
            </a:r>
            <a:r>
              <a:rPr lang="en-US" sz="2000">
                <a:ea typeface="Arial Unicode MS" pitchFamily="34" charset="-128"/>
                <a:cs typeface="Arial Unicode MS" pitchFamily="34" charset="-128"/>
                <a:hlinkClick r:id="rId7"/>
              </a:rPr>
              <a:t>http://www.middlebury.edu/stereo/</a:t>
            </a:r>
            <a:r>
              <a:rPr lang="en-US" sz="2000"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228600" y="5105400"/>
            <a:ext cx="84582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000" dirty="0">
                <a:sym typeface="Symbol" pitchFamily="18" charset="2"/>
              </a:rPr>
              <a:t>Y. </a:t>
            </a:r>
            <a:r>
              <a:rPr lang="en-US" sz="2000" dirty="0" err="1">
                <a:sym typeface="Symbol" pitchFamily="18" charset="2"/>
              </a:rPr>
              <a:t>Boykov</a:t>
            </a:r>
            <a:r>
              <a:rPr lang="en-US" sz="2000" dirty="0">
                <a:sym typeface="Symbol" pitchFamily="18" charset="2"/>
              </a:rPr>
              <a:t>, O. </a:t>
            </a:r>
            <a:r>
              <a:rPr lang="en-US" sz="2000" dirty="0" err="1">
                <a:sym typeface="Symbol" pitchFamily="18" charset="2"/>
              </a:rPr>
              <a:t>Veksler</a:t>
            </a:r>
            <a:r>
              <a:rPr lang="en-US" sz="2000" dirty="0">
                <a:sym typeface="Symbol" pitchFamily="18" charset="2"/>
              </a:rPr>
              <a:t>, and R. </a:t>
            </a:r>
            <a:r>
              <a:rPr lang="en-US" sz="2000" dirty="0" err="1">
                <a:sym typeface="Symbol" pitchFamily="18" charset="2"/>
              </a:rPr>
              <a:t>Zabih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sym typeface="Symbol" pitchFamily="18" charset="2"/>
                <a:hlinkClick r:id="rId8"/>
              </a:rPr>
              <a:t>Fast Approximate Energy Minimization via Graph Cuts</a:t>
            </a:r>
            <a:r>
              <a:rPr lang="en-US" sz="2000" dirty="0">
                <a:sym typeface="Symbol" pitchFamily="18" charset="2"/>
              </a:rPr>
              <a:t>,  PAMI 2001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sym typeface="Symbol" pitchFamily="18" charset="2"/>
              </a:rPr>
              <a:t>And now we can do even better with various neural network approaches</a:t>
            </a:r>
          </a:p>
          <a:p>
            <a:pPr lvl="1">
              <a:spcBef>
                <a:spcPct val="20000"/>
              </a:spcBef>
            </a:pP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322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Basic stereo matching algorithm</a:t>
            </a:r>
          </a:p>
        </p:txBody>
      </p:sp>
      <p:pic>
        <p:nvPicPr>
          <p:cNvPr id="18435" name="Picture 3" descr="lincoln_fu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066800"/>
            <a:ext cx="50292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5270" name="Line 6"/>
          <p:cNvSpPr>
            <a:spLocks noChangeShapeType="1"/>
          </p:cNvSpPr>
          <p:nvPr/>
        </p:nvSpPr>
        <p:spPr bwMode="auto">
          <a:xfrm>
            <a:off x="4572000" y="3124200"/>
            <a:ext cx="25146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352800" y="2971800"/>
            <a:ext cx="304800" cy="304800"/>
            <a:chOff x="2112" y="1872"/>
            <a:chExt cx="192" cy="192"/>
          </a:xfrm>
        </p:grpSpPr>
        <p:sp>
          <p:nvSpPr>
            <p:cNvPr id="18448" name="Oval 9"/>
            <p:cNvSpPr>
              <a:spLocks noChangeArrowheads="1"/>
            </p:cNvSpPr>
            <p:nvPr/>
          </p:nvSpPr>
          <p:spPr bwMode="auto">
            <a:xfrm>
              <a:off x="2174" y="1941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Rectangle 16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257800" y="2971800"/>
            <a:ext cx="304800" cy="304800"/>
            <a:chOff x="3600" y="1872"/>
            <a:chExt cx="192" cy="192"/>
          </a:xfrm>
        </p:grpSpPr>
        <p:sp>
          <p:nvSpPr>
            <p:cNvPr id="18446" name="Oval 7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Rectangle 17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04800" y="4114800"/>
            <a:ext cx="8686800" cy="243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For each pixel in the first image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 corresponding </a:t>
            </a:r>
            <a:r>
              <a:rPr lang="en-US" dirty="0" err="1"/>
              <a:t>epipolar</a:t>
            </a:r>
            <a:r>
              <a:rPr lang="en-US" dirty="0"/>
              <a:t> line in the right image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Examine all pixels on the </a:t>
            </a:r>
            <a:r>
              <a:rPr lang="en-US" dirty="0" err="1"/>
              <a:t>epipolar</a:t>
            </a:r>
            <a:r>
              <a:rPr lang="en-US" dirty="0"/>
              <a:t> line and pick the best match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Triangulate the matches to get depth information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800600" y="2971800"/>
            <a:ext cx="304800" cy="304800"/>
            <a:chOff x="3600" y="1872"/>
            <a:chExt cx="192" cy="192"/>
          </a:xfrm>
        </p:grpSpPr>
        <p:sp>
          <p:nvSpPr>
            <p:cNvPr id="18444" name="Oval 17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Rectangle 18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15000" y="2971800"/>
            <a:ext cx="304800" cy="304800"/>
            <a:chOff x="3600" y="1872"/>
            <a:chExt cx="192" cy="192"/>
          </a:xfrm>
        </p:grpSpPr>
        <p:sp>
          <p:nvSpPr>
            <p:cNvPr id="18442" name="Oval 20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21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7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0" grpId="0" animBg="1"/>
      <p:bldP spid="396301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Simplest Case: Parallel images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066800"/>
            <a:ext cx="38100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000" dirty="0"/>
              <a:t>Image planes of cameras are parallel to each other and to the baseline</a:t>
            </a:r>
          </a:p>
          <a:p>
            <a:pPr>
              <a:buFontTx/>
              <a:buChar char="•"/>
            </a:pPr>
            <a:r>
              <a:rPr lang="en-US" sz="2000" dirty="0"/>
              <a:t>Camera centers are at same height</a:t>
            </a:r>
          </a:p>
          <a:p>
            <a:pPr>
              <a:buFontTx/>
              <a:buChar char="•"/>
            </a:pPr>
            <a:r>
              <a:rPr lang="en-US" sz="2000" dirty="0"/>
              <a:t>Focal lengths are the same</a:t>
            </a:r>
          </a:p>
          <a:p>
            <a:endParaRPr lang="en-US" sz="2000" dirty="0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3481388" y="957263"/>
            <a:ext cx="1220787" cy="839787"/>
          </a:xfrm>
          <a:custGeom>
            <a:avLst/>
            <a:gdLst>
              <a:gd name="T0" fmla="*/ 2147483647 w 865"/>
              <a:gd name="T1" fmla="*/ 0 h 529"/>
              <a:gd name="T2" fmla="*/ 2147483647 w 865"/>
              <a:gd name="T3" fmla="*/ 2147483647 h 529"/>
              <a:gd name="T4" fmla="*/ 2147483647 w 865"/>
              <a:gd name="T5" fmla="*/ 2147483647 h 529"/>
              <a:gd name="T6" fmla="*/ 2147483647 w 865"/>
              <a:gd name="T7" fmla="*/ 2147483647 h 529"/>
              <a:gd name="T8" fmla="*/ 2147483647 w 865"/>
              <a:gd name="T9" fmla="*/ 2147483647 h 529"/>
              <a:gd name="T10" fmla="*/ 2147483647 w 865"/>
              <a:gd name="T11" fmla="*/ 2147483647 h 529"/>
              <a:gd name="T12" fmla="*/ 2147483647 w 865"/>
              <a:gd name="T13" fmla="*/ 2147483647 h 529"/>
              <a:gd name="T14" fmla="*/ 2147483647 w 865"/>
              <a:gd name="T15" fmla="*/ 2147483647 h 529"/>
              <a:gd name="T16" fmla="*/ 2147483647 w 865"/>
              <a:gd name="T17" fmla="*/ 2147483647 h 529"/>
              <a:gd name="T18" fmla="*/ 0 w 865"/>
              <a:gd name="T19" fmla="*/ 2147483647 h 529"/>
              <a:gd name="T20" fmla="*/ 0 w 865"/>
              <a:gd name="T21" fmla="*/ 2147483647 h 529"/>
              <a:gd name="T22" fmla="*/ 0 w 865"/>
              <a:gd name="T23" fmla="*/ 2147483647 h 529"/>
              <a:gd name="T24" fmla="*/ 2147483647 w 865"/>
              <a:gd name="T25" fmla="*/ 2147483647 h 529"/>
              <a:gd name="T26" fmla="*/ 2147483647 w 865"/>
              <a:gd name="T27" fmla="*/ 2147483647 h 529"/>
              <a:gd name="T28" fmla="*/ 2147483647 w 865"/>
              <a:gd name="T29" fmla="*/ 2147483647 h 529"/>
              <a:gd name="T30" fmla="*/ 2147483647 w 865"/>
              <a:gd name="T31" fmla="*/ 2147483647 h 529"/>
              <a:gd name="T32" fmla="*/ 2147483647 w 865"/>
              <a:gd name="T33" fmla="*/ 2147483647 h 529"/>
              <a:gd name="T34" fmla="*/ 2147483647 w 865"/>
              <a:gd name="T35" fmla="*/ 2147483647 h 529"/>
              <a:gd name="T36" fmla="*/ 2147483647 w 865"/>
              <a:gd name="T37" fmla="*/ 2147483647 h 529"/>
              <a:gd name="T38" fmla="*/ 2147483647 w 865"/>
              <a:gd name="T39" fmla="*/ 2147483647 h 529"/>
              <a:gd name="T40" fmla="*/ 2147483647 w 865"/>
              <a:gd name="T41" fmla="*/ 2147483647 h 529"/>
              <a:gd name="T42" fmla="*/ 2147483647 w 865"/>
              <a:gd name="T43" fmla="*/ 2147483647 h 529"/>
              <a:gd name="T44" fmla="*/ 2147483647 w 865"/>
              <a:gd name="T45" fmla="*/ 2147483647 h 529"/>
              <a:gd name="T46" fmla="*/ 2147483647 w 865"/>
              <a:gd name="T47" fmla="*/ 2147483647 h 529"/>
              <a:gd name="T48" fmla="*/ 2147483647 w 865"/>
              <a:gd name="T49" fmla="*/ 2147483647 h 529"/>
              <a:gd name="T50" fmla="*/ 2147483647 w 865"/>
              <a:gd name="T51" fmla="*/ 2147483647 h 529"/>
              <a:gd name="T52" fmla="*/ 2147483647 w 865"/>
              <a:gd name="T53" fmla="*/ 2147483647 h 529"/>
              <a:gd name="T54" fmla="*/ 2147483647 w 865"/>
              <a:gd name="T55" fmla="*/ 2147483647 h 529"/>
              <a:gd name="T56" fmla="*/ 2147483647 w 865"/>
              <a:gd name="T57" fmla="*/ 2147483647 h 529"/>
              <a:gd name="T58" fmla="*/ 2147483647 w 865"/>
              <a:gd name="T59" fmla="*/ 2147483647 h 529"/>
              <a:gd name="T60" fmla="*/ 2147483647 w 865"/>
              <a:gd name="T61" fmla="*/ 2147483647 h 529"/>
              <a:gd name="T62" fmla="*/ 2147483647 w 865"/>
              <a:gd name="T63" fmla="*/ 2147483647 h 529"/>
              <a:gd name="T64" fmla="*/ 2147483647 w 865"/>
              <a:gd name="T65" fmla="*/ 2147483647 h 529"/>
              <a:gd name="T66" fmla="*/ 2147483647 w 865"/>
              <a:gd name="T67" fmla="*/ 2147483647 h 529"/>
              <a:gd name="T68" fmla="*/ 2147483647 w 865"/>
              <a:gd name="T69" fmla="*/ 2147483647 h 529"/>
              <a:gd name="T70" fmla="*/ 2147483647 w 865"/>
              <a:gd name="T71" fmla="*/ 2147483647 h 529"/>
              <a:gd name="T72" fmla="*/ 2147483647 w 865"/>
              <a:gd name="T73" fmla="*/ 2147483647 h 529"/>
              <a:gd name="T74" fmla="*/ 2147483647 w 865"/>
              <a:gd name="T75" fmla="*/ 2147483647 h 529"/>
              <a:gd name="T76" fmla="*/ 2147483647 w 865"/>
              <a:gd name="T77" fmla="*/ 2147483647 h 529"/>
              <a:gd name="T78" fmla="*/ 2147483647 w 865"/>
              <a:gd name="T79" fmla="*/ 0 h 5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5"/>
              <a:gd name="T121" fmla="*/ 0 h 529"/>
              <a:gd name="T122" fmla="*/ 865 w 865"/>
              <a:gd name="T123" fmla="*/ 529 h 52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5" h="529">
                <a:moveTo>
                  <a:pt x="84" y="0"/>
                </a:moveTo>
                <a:lnTo>
                  <a:pt x="72" y="24"/>
                </a:lnTo>
                <a:lnTo>
                  <a:pt x="72" y="48"/>
                </a:lnTo>
                <a:lnTo>
                  <a:pt x="48" y="72"/>
                </a:lnTo>
                <a:lnTo>
                  <a:pt x="36" y="96"/>
                </a:lnTo>
                <a:lnTo>
                  <a:pt x="36" y="120"/>
                </a:lnTo>
                <a:lnTo>
                  <a:pt x="36" y="144"/>
                </a:lnTo>
                <a:lnTo>
                  <a:pt x="24" y="168"/>
                </a:lnTo>
                <a:lnTo>
                  <a:pt x="12" y="192"/>
                </a:lnTo>
                <a:lnTo>
                  <a:pt x="0" y="216"/>
                </a:lnTo>
                <a:lnTo>
                  <a:pt x="0" y="240"/>
                </a:lnTo>
                <a:lnTo>
                  <a:pt x="0" y="264"/>
                </a:lnTo>
                <a:lnTo>
                  <a:pt x="12" y="288"/>
                </a:lnTo>
                <a:lnTo>
                  <a:pt x="12" y="312"/>
                </a:lnTo>
                <a:lnTo>
                  <a:pt x="24" y="336"/>
                </a:lnTo>
                <a:lnTo>
                  <a:pt x="24" y="360"/>
                </a:lnTo>
                <a:lnTo>
                  <a:pt x="36" y="384"/>
                </a:lnTo>
                <a:lnTo>
                  <a:pt x="36" y="408"/>
                </a:lnTo>
                <a:lnTo>
                  <a:pt x="48" y="432"/>
                </a:lnTo>
                <a:lnTo>
                  <a:pt x="60" y="456"/>
                </a:lnTo>
                <a:lnTo>
                  <a:pt x="852" y="528"/>
                </a:lnTo>
                <a:lnTo>
                  <a:pt x="804" y="480"/>
                </a:lnTo>
                <a:lnTo>
                  <a:pt x="792" y="456"/>
                </a:lnTo>
                <a:lnTo>
                  <a:pt x="780" y="420"/>
                </a:lnTo>
                <a:lnTo>
                  <a:pt x="768" y="396"/>
                </a:lnTo>
                <a:lnTo>
                  <a:pt x="756" y="372"/>
                </a:lnTo>
                <a:lnTo>
                  <a:pt x="744" y="348"/>
                </a:lnTo>
                <a:lnTo>
                  <a:pt x="744" y="324"/>
                </a:lnTo>
                <a:lnTo>
                  <a:pt x="744" y="288"/>
                </a:lnTo>
                <a:lnTo>
                  <a:pt x="744" y="264"/>
                </a:lnTo>
                <a:lnTo>
                  <a:pt x="744" y="240"/>
                </a:lnTo>
                <a:lnTo>
                  <a:pt x="768" y="216"/>
                </a:lnTo>
                <a:lnTo>
                  <a:pt x="768" y="192"/>
                </a:lnTo>
                <a:lnTo>
                  <a:pt x="780" y="168"/>
                </a:lnTo>
                <a:lnTo>
                  <a:pt x="804" y="156"/>
                </a:lnTo>
                <a:lnTo>
                  <a:pt x="804" y="132"/>
                </a:lnTo>
                <a:lnTo>
                  <a:pt x="828" y="108"/>
                </a:lnTo>
                <a:lnTo>
                  <a:pt x="852" y="96"/>
                </a:lnTo>
                <a:lnTo>
                  <a:pt x="864" y="72"/>
                </a:lnTo>
                <a:lnTo>
                  <a:pt x="84" y="0"/>
                </a:lnTo>
              </a:path>
            </a:pathLst>
          </a:custGeom>
          <a:gradFill rotWithShape="0">
            <a:gsLst>
              <a:gs pos="0">
                <a:srgbClr val="012501"/>
              </a:gs>
              <a:gs pos="100000">
                <a:srgbClr val="037C03"/>
              </a:gs>
            </a:gsLst>
            <a:lin ang="18900000" scaled="1"/>
          </a:gra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890588" y="4310063"/>
            <a:ext cx="3251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Freeform 9"/>
          <p:cNvSpPr>
            <a:spLocks/>
          </p:cNvSpPr>
          <p:nvPr/>
        </p:nvSpPr>
        <p:spPr bwMode="auto">
          <a:xfrm>
            <a:off x="1533525" y="1219200"/>
            <a:ext cx="2471738" cy="2462213"/>
          </a:xfrm>
          <a:custGeom>
            <a:avLst/>
            <a:gdLst>
              <a:gd name="T0" fmla="*/ 0 w 1557"/>
              <a:gd name="T1" fmla="*/ 2147483647 h 1551"/>
              <a:gd name="T2" fmla="*/ 2147483647 w 1557"/>
              <a:gd name="T3" fmla="*/ 0 h 1551"/>
              <a:gd name="T4" fmla="*/ 0 60000 65536"/>
              <a:gd name="T5" fmla="*/ 0 60000 65536"/>
              <a:gd name="T6" fmla="*/ 0 w 1557"/>
              <a:gd name="T7" fmla="*/ 0 h 1551"/>
              <a:gd name="T8" fmla="*/ 1557 w 1557"/>
              <a:gd name="T9" fmla="*/ 1551 h 15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7" h="1551">
                <a:moveTo>
                  <a:pt x="0" y="1551"/>
                </a:moveTo>
                <a:lnTo>
                  <a:pt x="1557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Freeform 10"/>
          <p:cNvSpPr>
            <a:spLocks/>
          </p:cNvSpPr>
          <p:nvPr/>
        </p:nvSpPr>
        <p:spPr bwMode="auto">
          <a:xfrm>
            <a:off x="687388" y="2490788"/>
            <a:ext cx="1220787" cy="2001837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2"/>
          <p:cNvSpPr>
            <a:spLocks/>
          </p:cNvSpPr>
          <p:nvPr/>
        </p:nvSpPr>
        <p:spPr bwMode="auto">
          <a:xfrm>
            <a:off x="3990975" y="1219200"/>
            <a:ext cx="117475" cy="3910013"/>
          </a:xfrm>
          <a:custGeom>
            <a:avLst/>
            <a:gdLst>
              <a:gd name="T0" fmla="*/ 2147483647 w 74"/>
              <a:gd name="T1" fmla="*/ 2147483647 h 2463"/>
              <a:gd name="T2" fmla="*/ 0 w 74"/>
              <a:gd name="T3" fmla="*/ 0 h 2463"/>
              <a:gd name="T4" fmla="*/ 0 60000 65536"/>
              <a:gd name="T5" fmla="*/ 0 60000 65536"/>
              <a:gd name="T6" fmla="*/ 0 w 74"/>
              <a:gd name="T7" fmla="*/ 0 h 2463"/>
              <a:gd name="T8" fmla="*/ 74 w 74"/>
              <a:gd name="T9" fmla="*/ 2463 h 246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4" h="2463">
                <a:moveTo>
                  <a:pt x="74" y="246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Freeform 13"/>
          <p:cNvSpPr>
            <a:spLocks/>
          </p:cNvSpPr>
          <p:nvPr/>
        </p:nvSpPr>
        <p:spPr bwMode="auto">
          <a:xfrm>
            <a:off x="3803650" y="4208463"/>
            <a:ext cx="1220788" cy="2001837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14"/>
          <p:cNvSpPr>
            <a:spLocks noChangeShapeType="1"/>
          </p:cNvSpPr>
          <p:nvPr/>
        </p:nvSpPr>
        <p:spPr bwMode="auto">
          <a:xfrm flipV="1">
            <a:off x="890588" y="3681413"/>
            <a:ext cx="642937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5"/>
          <p:cNvSpPr>
            <a:spLocks noChangeShapeType="1"/>
          </p:cNvSpPr>
          <p:nvPr/>
        </p:nvSpPr>
        <p:spPr bwMode="auto">
          <a:xfrm flipH="1" flipV="1">
            <a:off x="4108450" y="5129213"/>
            <a:ext cx="33338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Freeform 18"/>
          <p:cNvSpPr>
            <a:spLocks/>
          </p:cNvSpPr>
          <p:nvPr/>
        </p:nvSpPr>
        <p:spPr bwMode="auto">
          <a:xfrm>
            <a:off x="533400" y="4260850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Arc 19"/>
          <p:cNvSpPr>
            <a:spLocks/>
          </p:cNvSpPr>
          <p:nvPr/>
        </p:nvSpPr>
        <p:spPr bwMode="auto">
          <a:xfrm rot="720000">
            <a:off x="733425" y="4276725"/>
            <a:ext cx="211138" cy="236538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20"/>
          <p:cNvSpPr>
            <a:spLocks noChangeShapeType="1"/>
          </p:cNvSpPr>
          <p:nvPr/>
        </p:nvSpPr>
        <p:spPr bwMode="auto">
          <a:xfrm flipH="1">
            <a:off x="533400" y="4095750"/>
            <a:ext cx="303213" cy="550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21"/>
          <p:cNvSpPr>
            <a:spLocks noChangeArrowheads="1"/>
          </p:cNvSpPr>
          <p:nvPr/>
        </p:nvSpPr>
        <p:spPr bwMode="auto">
          <a:xfrm rot="-1860000">
            <a:off x="811213" y="4281488"/>
            <a:ext cx="100012" cy="198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22"/>
          <p:cNvSpPr>
            <a:spLocks noChangeShapeType="1"/>
          </p:cNvSpPr>
          <p:nvPr/>
        </p:nvSpPr>
        <p:spPr bwMode="auto">
          <a:xfrm flipV="1">
            <a:off x="533400" y="4502150"/>
            <a:ext cx="555625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Freeform 23"/>
          <p:cNvSpPr>
            <a:spLocks/>
          </p:cNvSpPr>
          <p:nvPr/>
        </p:nvSpPr>
        <p:spPr bwMode="auto">
          <a:xfrm>
            <a:off x="3784600" y="6089650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Arc 24"/>
          <p:cNvSpPr>
            <a:spLocks/>
          </p:cNvSpPr>
          <p:nvPr/>
        </p:nvSpPr>
        <p:spPr bwMode="auto">
          <a:xfrm rot="720000">
            <a:off x="3984625" y="6105525"/>
            <a:ext cx="211138" cy="236538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25"/>
          <p:cNvSpPr>
            <a:spLocks noChangeShapeType="1"/>
          </p:cNvSpPr>
          <p:nvPr/>
        </p:nvSpPr>
        <p:spPr bwMode="auto">
          <a:xfrm flipH="1">
            <a:off x="3784600" y="5924550"/>
            <a:ext cx="303213" cy="550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Oval 26"/>
          <p:cNvSpPr>
            <a:spLocks noChangeArrowheads="1"/>
          </p:cNvSpPr>
          <p:nvPr/>
        </p:nvSpPr>
        <p:spPr bwMode="auto">
          <a:xfrm rot="-1860000">
            <a:off x="4062413" y="6110288"/>
            <a:ext cx="100012" cy="198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7"/>
          <p:cNvSpPr>
            <a:spLocks noChangeShapeType="1"/>
          </p:cNvSpPr>
          <p:nvPr/>
        </p:nvSpPr>
        <p:spPr bwMode="auto">
          <a:xfrm flipV="1">
            <a:off x="3784600" y="6330950"/>
            <a:ext cx="555625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33"/>
          <p:cNvSpPr>
            <a:spLocks noChangeArrowheads="1"/>
          </p:cNvSpPr>
          <p:nvPr/>
        </p:nvSpPr>
        <p:spPr bwMode="auto">
          <a:xfrm>
            <a:off x="4079875" y="5081588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Oval 34"/>
          <p:cNvSpPr>
            <a:spLocks noChangeArrowheads="1"/>
          </p:cNvSpPr>
          <p:nvPr/>
        </p:nvSpPr>
        <p:spPr bwMode="auto">
          <a:xfrm>
            <a:off x="1504950" y="3649663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1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Simplest Case: Parallel images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143000"/>
            <a:ext cx="38100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000" dirty="0"/>
              <a:t>Image planes of cameras are parallel to each other and to the baseline</a:t>
            </a:r>
          </a:p>
          <a:p>
            <a:pPr>
              <a:buFontTx/>
              <a:buChar char="•"/>
            </a:pPr>
            <a:r>
              <a:rPr lang="en-US" sz="2000" dirty="0"/>
              <a:t>Camera centers are at same height</a:t>
            </a:r>
          </a:p>
          <a:p>
            <a:pPr>
              <a:buFontTx/>
              <a:buChar char="•"/>
            </a:pPr>
            <a:r>
              <a:rPr lang="en-US" sz="2000" dirty="0"/>
              <a:t>Focal lengths are the same</a:t>
            </a:r>
          </a:p>
          <a:p>
            <a:pPr>
              <a:buFontTx/>
              <a:buChar char="•"/>
            </a:pPr>
            <a:r>
              <a:rPr lang="en-US" sz="2000" dirty="0"/>
              <a:t>Then </a:t>
            </a:r>
            <a:r>
              <a:rPr lang="en-US" sz="2000" dirty="0" err="1"/>
              <a:t>epipolar</a:t>
            </a:r>
            <a:r>
              <a:rPr lang="en-US" sz="2000" dirty="0"/>
              <a:t> lines fall along the horizontal scan lines of the images</a:t>
            </a:r>
          </a:p>
          <a:p>
            <a:pPr>
              <a:buFontTx/>
              <a:buChar char="•"/>
            </a:pPr>
            <a:endParaRPr lang="en-US" sz="2000" dirty="0"/>
          </a:p>
        </p:txBody>
      </p:sp>
      <p:grpSp>
        <p:nvGrpSpPr>
          <p:cNvPr id="20484" name="Group 29"/>
          <p:cNvGrpSpPr>
            <a:grpSpLocks/>
          </p:cNvGrpSpPr>
          <p:nvPr/>
        </p:nvGrpSpPr>
        <p:grpSpPr bwMode="auto">
          <a:xfrm>
            <a:off x="533400" y="957263"/>
            <a:ext cx="4495800" cy="5519737"/>
            <a:chOff x="336" y="603"/>
            <a:chExt cx="2832" cy="3477"/>
          </a:xfrm>
        </p:grpSpPr>
        <p:sp>
          <p:nvSpPr>
            <p:cNvPr id="20485" name="Freeform 4"/>
            <p:cNvSpPr>
              <a:spLocks/>
            </p:cNvSpPr>
            <p:nvPr/>
          </p:nvSpPr>
          <p:spPr bwMode="auto">
            <a:xfrm>
              <a:off x="2193" y="603"/>
              <a:ext cx="769" cy="529"/>
            </a:xfrm>
            <a:custGeom>
              <a:avLst/>
              <a:gdLst>
                <a:gd name="T0" fmla="*/ 53 w 865"/>
                <a:gd name="T1" fmla="*/ 0 h 529"/>
                <a:gd name="T2" fmla="*/ 45 w 865"/>
                <a:gd name="T3" fmla="*/ 24 h 529"/>
                <a:gd name="T4" fmla="*/ 45 w 865"/>
                <a:gd name="T5" fmla="*/ 48 h 529"/>
                <a:gd name="T6" fmla="*/ 30 w 865"/>
                <a:gd name="T7" fmla="*/ 72 h 529"/>
                <a:gd name="T8" fmla="*/ 22 w 865"/>
                <a:gd name="T9" fmla="*/ 96 h 529"/>
                <a:gd name="T10" fmla="*/ 22 w 865"/>
                <a:gd name="T11" fmla="*/ 120 h 529"/>
                <a:gd name="T12" fmla="*/ 22 w 865"/>
                <a:gd name="T13" fmla="*/ 144 h 529"/>
                <a:gd name="T14" fmla="*/ 15 w 865"/>
                <a:gd name="T15" fmla="*/ 168 h 529"/>
                <a:gd name="T16" fmla="*/ 8 w 865"/>
                <a:gd name="T17" fmla="*/ 192 h 529"/>
                <a:gd name="T18" fmla="*/ 0 w 865"/>
                <a:gd name="T19" fmla="*/ 216 h 529"/>
                <a:gd name="T20" fmla="*/ 0 w 865"/>
                <a:gd name="T21" fmla="*/ 240 h 529"/>
                <a:gd name="T22" fmla="*/ 0 w 865"/>
                <a:gd name="T23" fmla="*/ 264 h 529"/>
                <a:gd name="T24" fmla="*/ 8 w 865"/>
                <a:gd name="T25" fmla="*/ 288 h 529"/>
                <a:gd name="T26" fmla="*/ 8 w 865"/>
                <a:gd name="T27" fmla="*/ 312 h 529"/>
                <a:gd name="T28" fmla="*/ 15 w 865"/>
                <a:gd name="T29" fmla="*/ 336 h 529"/>
                <a:gd name="T30" fmla="*/ 15 w 865"/>
                <a:gd name="T31" fmla="*/ 360 h 529"/>
                <a:gd name="T32" fmla="*/ 22 w 865"/>
                <a:gd name="T33" fmla="*/ 384 h 529"/>
                <a:gd name="T34" fmla="*/ 22 w 865"/>
                <a:gd name="T35" fmla="*/ 408 h 529"/>
                <a:gd name="T36" fmla="*/ 30 w 865"/>
                <a:gd name="T37" fmla="*/ 432 h 529"/>
                <a:gd name="T38" fmla="*/ 37 w 865"/>
                <a:gd name="T39" fmla="*/ 456 h 529"/>
                <a:gd name="T40" fmla="*/ 532 w 865"/>
                <a:gd name="T41" fmla="*/ 528 h 529"/>
                <a:gd name="T42" fmla="*/ 502 w 865"/>
                <a:gd name="T43" fmla="*/ 480 h 529"/>
                <a:gd name="T44" fmla="*/ 495 w 865"/>
                <a:gd name="T45" fmla="*/ 456 h 529"/>
                <a:gd name="T46" fmla="*/ 487 w 865"/>
                <a:gd name="T47" fmla="*/ 420 h 529"/>
                <a:gd name="T48" fmla="*/ 480 w 865"/>
                <a:gd name="T49" fmla="*/ 396 h 529"/>
                <a:gd name="T50" fmla="*/ 472 w 865"/>
                <a:gd name="T51" fmla="*/ 372 h 529"/>
                <a:gd name="T52" fmla="*/ 465 w 865"/>
                <a:gd name="T53" fmla="*/ 348 h 529"/>
                <a:gd name="T54" fmla="*/ 465 w 865"/>
                <a:gd name="T55" fmla="*/ 324 h 529"/>
                <a:gd name="T56" fmla="*/ 465 w 865"/>
                <a:gd name="T57" fmla="*/ 288 h 529"/>
                <a:gd name="T58" fmla="*/ 465 w 865"/>
                <a:gd name="T59" fmla="*/ 264 h 529"/>
                <a:gd name="T60" fmla="*/ 465 w 865"/>
                <a:gd name="T61" fmla="*/ 240 h 529"/>
                <a:gd name="T62" fmla="*/ 480 w 865"/>
                <a:gd name="T63" fmla="*/ 216 h 529"/>
                <a:gd name="T64" fmla="*/ 480 w 865"/>
                <a:gd name="T65" fmla="*/ 192 h 529"/>
                <a:gd name="T66" fmla="*/ 487 w 865"/>
                <a:gd name="T67" fmla="*/ 168 h 529"/>
                <a:gd name="T68" fmla="*/ 502 w 865"/>
                <a:gd name="T69" fmla="*/ 156 h 529"/>
                <a:gd name="T70" fmla="*/ 502 w 865"/>
                <a:gd name="T71" fmla="*/ 132 h 529"/>
                <a:gd name="T72" fmla="*/ 517 w 865"/>
                <a:gd name="T73" fmla="*/ 108 h 529"/>
                <a:gd name="T74" fmla="*/ 532 w 865"/>
                <a:gd name="T75" fmla="*/ 96 h 529"/>
                <a:gd name="T76" fmla="*/ 540 w 865"/>
                <a:gd name="T77" fmla="*/ 72 h 529"/>
                <a:gd name="T78" fmla="*/ 53 w 865"/>
                <a:gd name="T79" fmla="*/ 0 h 5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5"/>
                <a:gd name="T121" fmla="*/ 0 h 529"/>
                <a:gd name="T122" fmla="*/ 865 w 865"/>
                <a:gd name="T123" fmla="*/ 529 h 5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5" h="529">
                  <a:moveTo>
                    <a:pt x="84" y="0"/>
                  </a:moveTo>
                  <a:lnTo>
                    <a:pt x="72" y="24"/>
                  </a:lnTo>
                  <a:lnTo>
                    <a:pt x="72" y="48"/>
                  </a:lnTo>
                  <a:lnTo>
                    <a:pt x="48" y="72"/>
                  </a:lnTo>
                  <a:lnTo>
                    <a:pt x="36" y="96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24" y="168"/>
                  </a:lnTo>
                  <a:lnTo>
                    <a:pt x="12" y="192"/>
                  </a:lnTo>
                  <a:lnTo>
                    <a:pt x="0" y="216"/>
                  </a:lnTo>
                  <a:lnTo>
                    <a:pt x="0" y="240"/>
                  </a:lnTo>
                  <a:lnTo>
                    <a:pt x="0" y="264"/>
                  </a:lnTo>
                  <a:lnTo>
                    <a:pt x="12" y="288"/>
                  </a:lnTo>
                  <a:lnTo>
                    <a:pt x="12" y="312"/>
                  </a:lnTo>
                  <a:lnTo>
                    <a:pt x="24" y="336"/>
                  </a:lnTo>
                  <a:lnTo>
                    <a:pt x="24" y="360"/>
                  </a:lnTo>
                  <a:lnTo>
                    <a:pt x="36" y="384"/>
                  </a:lnTo>
                  <a:lnTo>
                    <a:pt x="36" y="408"/>
                  </a:lnTo>
                  <a:lnTo>
                    <a:pt x="48" y="432"/>
                  </a:lnTo>
                  <a:lnTo>
                    <a:pt x="60" y="456"/>
                  </a:lnTo>
                  <a:lnTo>
                    <a:pt x="852" y="528"/>
                  </a:lnTo>
                  <a:lnTo>
                    <a:pt x="804" y="480"/>
                  </a:lnTo>
                  <a:lnTo>
                    <a:pt x="792" y="456"/>
                  </a:lnTo>
                  <a:lnTo>
                    <a:pt x="780" y="420"/>
                  </a:lnTo>
                  <a:lnTo>
                    <a:pt x="768" y="396"/>
                  </a:lnTo>
                  <a:lnTo>
                    <a:pt x="756" y="372"/>
                  </a:lnTo>
                  <a:lnTo>
                    <a:pt x="744" y="348"/>
                  </a:lnTo>
                  <a:lnTo>
                    <a:pt x="744" y="324"/>
                  </a:lnTo>
                  <a:lnTo>
                    <a:pt x="744" y="288"/>
                  </a:lnTo>
                  <a:lnTo>
                    <a:pt x="744" y="264"/>
                  </a:lnTo>
                  <a:lnTo>
                    <a:pt x="744" y="240"/>
                  </a:lnTo>
                  <a:lnTo>
                    <a:pt x="768" y="216"/>
                  </a:lnTo>
                  <a:lnTo>
                    <a:pt x="768" y="192"/>
                  </a:lnTo>
                  <a:lnTo>
                    <a:pt x="780" y="168"/>
                  </a:lnTo>
                  <a:lnTo>
                    <a:pt x="804" y="156"/>
                  </a:lnTo>
                  <a:lnTo>
                    <a:pt x="804" y="132"/>
                  </a:lnTo>
                  <a:lnTo>
                    <a:pt x="828" y="108"/>
                  </a:lnTo>
                  <a:lnTo>
                    <a:pt x="852" y="96"/>
                  </a:lnTo>
                  <a:lnTo>
                    <a:pt x="864" y="72"/>
                  </a:lnTo>
                  <a:lnTo>
                    <a:pt x="84" y="0"/>
                  </a:lnTo>
                </a:path>
              </a:pathLst>
            </a:custGeom>
            <a:gradFill rotWithShape="0">
              <a:gsLst>
                <a:gs pos="0">
                  <a:srgbClr val="012501"/>
                </a:gs>
                <a:gs pos="100000">
                  <a:srgbClr val="037C03"/>
                </a:gs>
              </a:gsLst>
              <a:lin ang="189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5"/>
            <p:cNvSpPr>
              <a:spLocks noChangeShapeType="1"/>
            </p:cNvSpPr>
            <p:nvPr/>
          </p:nvSpPr>
          <p:spPr bwMode="auto">
            <a:xfrm>
              <a:off x="561" y="2715"/>
              <a:ext cx="2048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Freeform 6"/>
            <p:cNvSpPr>
              <a:spLocks/>
            </p:cNvSpPr>
            <p:nvPr/>
          </p:nvSpPr>
          <p:spPr bwMode="auto">
            <a:xfrm>
              <a:off x="966" y="768"/>
              <a:ext cx="1557" cy="1551"/>
            </a:xfrm>
            <a:custGeom>
              <a:avLst/>
              <a:gdLst>
                <a:gd name="T0" fmla="*/ 0 w 1557"/>
                <a:gd name="T1" fmla="*/ 1551 h 1551"/>
                <a:gd name="T2" fmla="*/ 1557 w 1557"/>
                <a:gd name="T3" fmla="*/ 0 h 1551"/>
                <a:gd name="T4" fmla="*/ 0 60000 65536"/>
                <a:gd name="T5" fmla="*/ 0 60000 65536"/>
                <a:gd name="T6" fmla="*/ 0 w 1557"/>
                <a:gd name="T7" fmla="*/ 0 h 1551"/>
                <a:gd name="T8" fmla="*/ 1557 w 1557"/>
                <a:gd name="T9" fmla="*/ 1551 h 15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57" h="1551">
                  <a:moveTo>
                    <a:pt x="0" y="1551"/>
                  </a:moveTo>
                  <a:lnTo>
                    <a:pt x="155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Freeform 7"/>
            <p:cNvSpPr>
              <a:spLocks/>
            </p:cNvSpPr>
            <p:nvPr/>
          </p:nvSpPr>
          <p:spPr bwMode="auto">
            <a:xfrm>
              <a:off x="433" y="1569"/>
              <a:ext cx="769" cy="1261"/>
            </a:xfrm>
            <a:custGeom>
              <a:avLst/>
              <a:gdLst>
                <a:gd name="T0" fmla="*/ 0 w 865"/>
                <a:gd name="T1" fmla="*/ 828 h 1261"/>
                <a:gd name="T2" fmla="*/ 540 w 865"/>
                <a:gd name="T3" fmla="*/ 1260 h 1261"/>
                <a:gd name="T4" fmla="*/ 540 w 865"/>
                <a:gd name="T5" fmla="*/ 414 h 1261"/>
                <a:gd name="T6" fmla="*/ 0 w 865"/>
                <a:gd name="T7" fmla="*/ 0 h 1261"/>
                <a:gd name="T8" fmla="*/ 0 w 865"/>
                <a:gd name="T9" fmla="*/ 828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"/>
                <a:gd name="T16" fmla="*/ 0 h 1261"/>
                <a:gd name="T17" fmla="*/ 865 w 865"/>
                <a:gd name="T18" fmla="*/ 1261 h 1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" h="1261">
                  <a:moveTo>
                    <a:pt x="0" y="828"/>
                  </a:moveTo>
                  <a:lnTo>
                    <a:pt x="864" y="1260"/>
                  </a:lnTo>
                  <a:lnTo>
                    <a:pt x="864" y="414"/>
                  </a:lnTo>
                  <a:lnTo>
                    <a:pt x="0" y="0"/>
                  </a:lnTo>
                  <a:lnTo>
                    <a:pt x="0" y="828"/>
                  </a:lnTo>
                </a:path>
              </a:pathLst>
            </a:custGeom>
            <a:solidFill>
              <a:srgbClr val="FEBF02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Freeform 8"/>
            <p:cNvSpPr>
              <a:spLocks/>
            </p:cNvSpPr>
            <p:nvPr/>
          </p:nvSpPr>
          <p:spPr bwMode="auto">
            <a:xfrm>
              <a:off x="2514" y="768"/>
              <a:ext cx="74" cy="2463"/>
            </a:xfrm>
            <a:custGeom>
              <a:avLst/>
              <a:gdLst>
                <a:gd name="T0" fmla="*/ 74 w 74"/>
                <a:gd name="T1" fmla="*/ 2463 h 2463"/>
                <a:gd name="T2" fmla="*/ 0 w 74"/>
                <a:gd name="T3" fmla="*/ 0 h 2463"/>
                <a:gd name="T4" fmla="*/ 0 60000 65536"/>
                <a:gd name="T5" fmla="*/ 0 60000 65536"/>
                <a:gd name="T6" fmla="*/ 0 w 74"/>
                <a:gd name="T7" fmla="*/ 0 h 2463"/>
                <a:gd name="T8" fmla="*/ 74 w 74"/>
                <a:gd name="T9" fmla="*/ 2463 h 24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" h="2463">
                  <a:moveTo>
                    <a:pt x="74" y="246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Freeform 9"/>
            <p:cNvSpPr>
              <a:spLocks/>
            </p:cNvSpPr>
            <p:nvPr/>
          </p:nvSpPr>
          <p:spPr bwMode="auto">
            <a:xfrm>
              <a:off x="2396" y="2651"/>
              <a:ext cx="769" cy="1261"/>
            </a:xfrm>
            <a:custGeom>
              <a:avLst/>
              <a:gdLst>
                <a:gd name="T0" fmla="*/ 0 w 865"/>
                <a:gd name="T1" fmla="*/ 828 h 1261"/>
                <a:gd name="T2" fmla="*/ 540 w 865"/>
                <a:gd name="T3" fmla="*/ 1260 h 1261"/>
                <a:gd name="T4" fmla="*/ 540 w 865"/>
                <a:gd name="T5" fmla="*/ 414 h 1261"/>
                <a:gd name="T6" fmla="*/ 0 w 865"/>
                <a:gd name="T7" fmla="*/ 0 h 1261"/>
                <a:gd name="T8" fmla="*/ 0 w 865"/>
                <a:gd name="T9" fmla="*/ 828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"/>
                <a:gd name="T16" fmla="*/ 0 h 1261"/>
                <a:gd name="T17" fmla="*/ 865 w 865"/>
                <a:gd name="T18" fmla="*/ 1261 h 1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" h="1261">
                  <a:moveTo>
                    <a:pt x="0" y="828"/>
                  </a:moveTo>
                  <a:lnTo>
                    <a:pt x="864" y="1260"/>
                  </a:lnTo>
                  <a:lnTo>
                    <a:pt x="864" y="414"/>
                  </a:lnTo>
                  <a:lnTo>
                    <a:pt x="0" y="0"/>
                  </a:lnTo>
                  <a:lnTo>
                    <a:pt x="0" y="828"/>
                  </a:lnTo>
                </a:path>
              </a:pathLst>
            </a:custGeom>
            <a:solidFill>
              <a:srgbClr val="FEBF02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 flipV="1">
              <a:off x="561" y="2319"/>
              <a:ext cx="405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 flipH="1" flipV="1">
              <a:off x="2588" y="3231"/>
              <a:ext cx="21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Freeform 12"/>
            <p:cNvSpPr>
              <a:spLocks/>
            </p:cNvSpPr>
            <p:nvPr/>
          </p:nvSpPr>
          <p:spPr bwMode="auto">
            <a:xfrm>
              <a:off x="336" y="2684"/>
              <a:ext cx="248" cy="244"/>
            </a:xfrm>
            <a:custGeom>
              <a:avLst/>
              <a:gdLst>
                <a:gd name="T0" fmla="*/ 0 w 279"/>
                <a:gd name="T1" fmla="*/ 243 h 244"/>
                <a:gd name="T2" fmla="*/ 92 w 279"/>
                <a:gd name="T3" fmla="*/ 1 h 244"/>
                <a:gd name="T4" fmla="*/ 100 w 279"/>
                <a:gd name="T5" fmla="*/ 0 h 244"/>
                <a:gd name="T6" fmla="*/ 104 w 279"/>
                <a:gd name="T7" fmla="*/ 3 h 244"/>
                <a:gd name="T8" fmla="*/ 104 w 279"/>
                <a:gd name="T9" fmla="*/ 6 h 244"/>
                <a:gd name="T10" fmla="*/ 108 w 279"/>
                <a:gd name="T11" fmla="*/ 5 h 244"/>
                <a:gd name="T12" fmla="*/ 110 w 279"/>
                <a:gd name="T13" fmla="*/ 9 h 244"/>
                <a:gd name="T14" fmla="*/ 114 w 279"/>
                <a:gd name="T15" fmla="*/ 7 h 244"/>
                <a:gd name="T16" fmla="*/ 116 w 279"/>
                <a:gd name="T17" fmla="*/ 12 h 244"/>
                <a:gd name="T18" fmla="*/ 118 w 279"/>
                <a:gd name="T19" fmla="*/ 13 h 244"/>
                <a:gd name="T20" fmla="*/ 123 w 279"/>
                <a:gd name="T21" fmla="*/ 14 h 244"/>
                <a:gd name="T22" fmla="*/ 125 w 279"/>
                <a:gd name="T23" fmla="*/ 15 h 244"/>
                <a:gd name="T24" fmla="*/ 128 w 279"/>
                <a:gd name="T25" fmla="*/ 19 h 244"/>
                <a:gd name="T26" fmla="*/ 132 w 279"/>
                <a:gd name="T27" fmla="*/ 20 h 244"/>
                <a:gd name="T28" fmla="*/ 134 w 279"/>
                <a:gd name="T29" fmla="*/ 23 h 244"/>
                <a:gd name="T30" fmla="*/ 139 w 279"/>
                <a:gd name="T31" fmla="*/ 25 h 244"/>
                <a:gd name="T32" fmla="*/ 141 w 279"/>
                <a:gd name="T33" fmla="*/ 29 h 244"/>
                <a:gd name="T34" fmla="*/ 143 w 279"/>
                <a:gd name="T35" fmla="*/ 32 h 244"/>
                <a:gd name="T36" fmla="*/ 144 w 279"/>
                <a:gd name="T37" fmla="*/ 36 h 244"/>
                <a:gd name="T38" fmla="*/ 147 w 279"/>
                <a:gd name="T39" fmla="*/ 39 h 244"/>
                <a:gd name="T40" fmla="*/ 148 w 279"/>
                <a:gd name="T41" fmla="*/ 45 h 244"/>
                <a:gd name="T42" fmla="*/ 151 w 279"/>
                <a:gd name="T43" fmla="*/ 46 h 244"/>
                <a:gd name="T44" fmla="*/ 155 w 279"/>
                <a:gd name="T45" fmla="*/ 55 h 244"/>
                <a:gd name="T46" fmla="*/ 155 w 279"/>
                <a:gd name="T47" fmla="*/ 58 h 244"/>
                <a:gd name="T48" fmla="*/ 160 w 279"/>
                <a:gd name="T49" fmla="*/ 63 h 244"/>
                <a:gd name="T50" fmla="*/ 160 w 279"/>
                <a:gd name="T51" fmla="*/ 67 h 244"/>
                <a:gd name="T52" fmla="*/ 163 w 279"/>
                <a:gd name="T53" fmla="*/ 71 h 244"/>
                <a:gd name="T54" fmla="*/ 163 w 279"/>
                <a:gd name="T55" fmla="*/ 75 h 244"/>
                <a:gd name="T56" fmla="*/ 165 w 279"/>
                <a:gd name="T57" fmla="*/ 81 h 244"/>
                <a:gd name="T58" fmla="*/ 165 w 279"/>
                <a:gd name="T59" fmla="*/ 86 h 244"/>
                <a:gd name="T60" fmla="*/ 166 w 279"/>
                <a:gd name="T61" fmla="*/ 90 h 244"/>
                <a:gd name="T62" fmla="*/ 166 w 279"/>
                <a:gd name="T63" fmla="*/ 95 h 244"/>
                <a:gd name="T64" fmla="*/ 167 w 279"/>
                <a:gd name="T65" fmla="*/ 99 h 244"/>
                <a:gd name="T66" fmla="*/ 167 w 279"/>
                <a:gd name="T67" fmla="*/ 103 h 244"/>
                <a:gd name="T68" fmla="*/ 167 w 279"/>
                <a:gd name="T69" fmla="*/ 109 h 244"/>
                <a:gd name="T70" fmla="*/ 167 w 279"/>
                <a:gd name="T71" fmla="*/ 113 h 244"/>
                <a:gd name="T72" fmla="*/ 171 w 279"/>
                <a:gd name="T73" fmla="*/ 119 h 244"/>
                <a:gd name="T74" fmla="*/ 172 w 279"/>
                <a:gd name="T75" fmla="*/ 124 h 244"/>
                <a:gd name="T76" fmla="*/ 172 w 279"/>
                <a:gd name="T77" fmla="*/ 128 h 244"/>
                <a:gd name="T78" fmla="*/ 172 w 279"/>
                <a:gd name="T79" fmla="*/ 134 h 244"/>
                <a:gd name="T80" fmla="*/ 173 w 279"/>
                <a:gd name="T81" fmla="*/ 138 h 244"/>
                <a:gd name="T82" fmla="*/ 173 w 279"/>
                <a:gd name="T83" fmla="*/ 143 h 244"/>
                <a:gd name="T84" fmla="*/ 173 w 279"/>
                <a:gd name="T85" fmla="*/ 147 h 244"/>
                <a:gd name="T86" fmla="*/ 172 w 279"/>
                <a:gd name="T87" fmla="*/ 153 h 244"/>
                <a:gd name="T88" fmla="*/ 172 w 279"/>
                <a:gd name="T89" fmla="*/ 156 h 244"/>
                <a:gd name="T90" fmla="*/ 173 w 279"/>
                <a:gd name="T91" fmla="*/ 162 h 244"/>
                <a:gd name="T92" fmla="*/ 174 w 279"/>
                <a:gd name="T93" fmla="*/ 167 h 244"/>
                <a:gd name="T94" fmla="*/ 172 w 279"/>
                <a:gd name="T95" fmla="*/ 172 h 244"/>
                <a:gd name="T96" fmla="*/ 169 w 279"/>
                <a:gd name="T97" fmla="*/ 181 h 244"/>
                <a:gd name="T98" fmla="*/ 0 w 279"/>
                <a:gd name="T99" fmla="*/ 243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9"/>
                <a:gd name="T151" fmla="*/ 0 h 244"/>
                <a:gd name="T152" fmla="*/ 279 w 279"/>
                <a:gd name="T153" fmla="*/ 244 h 2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9" h="244">
                  <a:moveTo>
                    <a:pt x="0" y="243"/>
                  </a:moveTo>
                  <a:lnTo>
                    <a:pt x="148" y="1"/>
                  </a:lnTo>
                  <a:lnTo>
                    <a:pt x="160" y="0"/>
                  </a:lnTo>
                  <a:lnTo>
                    <a:pt x="167" y="3"/>
                  </a:lnTo>
                  <a:lnTo>
                    <a:pt x="168" y="6"/>
                  </a:lnTo>
                  <a:lnTo>
                    <a:pt x="173" y="5"/>
                  </a:lnTo>
                  <a:lnTo>
                    <a:pt x="177" y="9"/>
                  </a:lnTo>
                  <a:lnTo>
                    <a:pt x="182" y="7"/>
                  </a:lnTo>
                  <a:lnTo>
                    <a:pt x="184" y="12"/>
                  </a:lnTo>
                  <a:lnTo>
                    <a:pt x="190" y="13"/>
                  </a:lnTo>
                  <a:lnTo>
                    <a:pt x="196" y="14"/>
                  </a:lnTo>
                  <a:lnTo>
                    <a:pt x="201" y="15"/>
                  </a:lnTo>
                  <a:lnTo>
                    <a:pt x="205" y="19"/>
                  </a:lnTo>
                  <a:lnTo>
                    <a:pt x="210" y="20"/>
                  </a:lnTo>
                  <a:lnTo>
                    <a:pt x="215" y="23"/>
                  </a:lnTo>
                  <a:lnTo>
                    <a:pt x="222" y="25"/>
                  </a:lnTo>
                  <a:lnTo>
                    <a:pt x="226" y="29"/>
                  </a:lnTo>
                  <a:lnTo>
                    <a:pt x="229" y="32"/>
                  </a:lnTo>
                  <a:lnTo>
                    <a:pt x="231" y="36"/>
                  </a:lnTo>
                  <a:lnTo>
                    <a:pt x="235" y="39"/>
                  </a:lnTo>
                  <a:lnTo>
                    <a:pt x="238" y="45"/>
                  </a:lnTo>
                  <a:lnTo>
                    <a:pt x="242" y="46"/>
                  </a:lnTo>
                  <a:lnTo>
                    <a:pt x="248" y="55"/>
                  </a:lnTo>
                  <a:lnTo>
                    <a:pt x="249" y="58"/>
                  </a:lnTo>
                  <a:lnTo>
                    <a:pt x="255" y="63"/>
                  </a:lnTo>
                  <a:lnTo>
                    <a:pt x="256" y="67"/>
                  </a:lnTo>
                  <a:lnTo>
                    <a:pt x="261" y="71"/>
                  </a:lnTo>
                  <a:lnTo>
                    <a:pt x="261" y="75"/>
                  </a:lnTo>
                  <a:lnTo>
                    <a:pt x="264" y="81"/>
                  </a:lnTo>
                  <a:lnTo>
                    <a:pt x="264" y="86"/>
                  </a:lnTo>
                  <a:lnTo>
                    <a:pt x="266" y="90"/>
                  </a:lnTo>
                  <a:lnTo>
                    <a:pt x="266" y="95"/>
                  </a:lnTo>
                  <a:lnTo>
                    <a:pt x="268" y="99"/>
                  </a:lnTo>
                  <a:lnTo>
                    <a:pt x="267" y="103"/>
                  </a:lnTo>
                  <a:lnTo>
                    <a:pt x="268" y="109"/>
                  </a:lnTo>
                  <a:lnTo>
                    <a:pt x="269" y="113"/>
                  </a:lnTo>
                  <a:lnTo>
                    <a:pt x="273" y="119"/>
                  </a:lnTo>
                  <a:lnTo>
                    <a:pt x="274" y="124"/>
                  </a:lnTo>
                  <a:lnTo>
                    <a:pt x="275" y="128"/>
                  </a:lnTo>
                  <a:lnTo>
                    <a:pt x="276" y="134"/>
                  </a:lnTo>
                  <a:lnTo>
                    <a:pt x="277" y="138"/>
                  </a:lnTo>
                  <a:lnTo>
                    <a:pt x="277" y="143"/>
                  </a:lnTo>
                  <a:lnTo>
                    <a:pt x="277" y="147"/>
                  </a:lnTo>
                  <a:lnTo>
                    <a:pt x="274" y="153"/>
                  </a:lnTo>
                  <a:lnTo>
                    <a:pt x="276" y="156"/>
                  </a:lnTo>
                  <a:lnTo>
                    <a:pt x="277" y="162"/>
                  </a:lnTo>
                  <a:lnTo>
                    <a:pt x="278" y="167"/>
                  </a:lnTo>
                  <a:lnTo>
                    <a:pt x="275" y="172"/>
                  </a:lnTo>
                  <a:lnTo>
                    <a:pt x="271" y="181"/>
                  </a:lnTo>
                  <a:lnTo>
                    <a:pt x="0" y="243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Arc 13"/>
            <p:cNvSpPr>
              <a:spLocks/>
            </p:cNvSpPr>
            <p:nvPr/>
          </p:nvSpPr>
          <p:spPr bwMode="auto">
            <a:xfrm rot="720000">
              <a:off x="462" y="2694"/>
              <a:ext cx="133" cy="149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</a:path>
                <a:path w="21745" h="21600" stroke="0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  <a:lnTo>
                    <a:pt x="1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 flipH="1">
              <a:off x="336" y="2580"/>
              <a:ext cx="191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Oval 15"/>
            <p:cNvSpPr>
              <a:spLocks noChangeArrowheads="1"/>
            </p:cNvSpPr>
            <p:nvPr/>
          </p:nvSpPr>
          <p:spPr bwMode="auto">
            <a:xfrm rot="-1860000">
              <a:off x="511" y="2697"/>
              <a:ext cx="63" cy="1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 flipV="1">
              <a:off x="336" y="2836"/>
              <a:ext cx="35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Freeform 17"/>
            <p:cNvSpPr>
              <a:spLocks/>
            </p:cNvSpPr>
            <p:nvPr/>
          </p:nvSpPr>
          <p:spPr bwMode="auto">
            <a:xfrm>
              <a:off x="2384" y="3836"/>
              <a:ext cx="248" cy="244"/>
            </a:xfrm>
            <a:custGeom>
              <a:avLst/>
              <a:gdLst>
                <a:gd name="T0" fmla="*/ 0 w 279"/>
                <a:gd name="T1" fmla="*/ 243 h 244"/>
                <a:gd name="T2" fmla="*/ 92 w 279"/>
                <a:gd name="T3" fmla="*/ 1 h 244"/>
                <a:gd name="T4" fmla="*/ 100 w 279"/>
                <a:gd name="T5" fmla="*/ 0 h 244"/>
                <a:gd name="T6" fmla="*/ 104 w 279"/>
                <a:gd name="T7" fmla="*/ 3 h 244"/>
                <a:gd name="T8" fmla="*/ 104 w 279"/>
                <a:gd name="T9" fmla="*/ 6 h 244"/>
                <a:gd name="T10" fmla="*/ 108 w 279"/>
                <a:gd name="T11" fmla="*/ 5 h 244"/>
                <a:gd name="T12" fmla="*/ 110 w 279"/>
                <a:gd name="T13" fmla="*/ 9 h 244"/>
                <a:gd name="T14" fmla="*/ 114 w 279"/>
                <a:gd name="T15" fmla="*/ 7 h 244"/>
                <a:gd name="T16" fmla="*/ 116 w 279"/>
                <a:gd name="T17" fmla="*/ 12 h 244"/>
                <a:gd name="T18" fmla="*/ 118 w 279"/>
                <a:gd name="T19" fmla="*/ 13 h 244"/>
                <a:gd name="T20" fmla="*/ 123 w 279"/>
                <a:gd name="T21" fmla="*/ 14 h 244"/>
                <a:gd name="T22" fmla="*/ 125 w 279"/>
                <a:gd name="T23" fmla="*/ 15 h 244"/>
                <a:gd name="T24" fmla="*/ 128 w 279"/>
                <a:gd name="T25" fmla="*/ 19 h 244"/>
                <a:gd name="T26" fmla="*/ 132 w 279"/>
                <a:gd name="T27" fmla="*/ 20 h 244"/>
                <a:gd name="T28" fmla="*/ 134 w 279"/>
                <a:gd name="T29" fmla="*/ 23 h 244"/>
                <a:gd name="T30" fmla="*/ 139 w 279"/>
                <a:gd name="T31" fmla="*/ 25 h 244"/>
                <a:gd name="T32" fmla="*/ 141 w 279"/>
                <a:gd name="T33" fmla="*/ 29 h 244"/>
                <a:gd name="T34" fmla="*/ 143 w 279"/>
                <a:gd name="T35" fmla="*/ 32 h 244"/>
                <a:gd name="T36" fmla="*/ 144 w 279"/>
                <a:gd name="T37" fmla="*/ 36 h 244"/>
                <a:gd name="T38" fmla="*/ 147 w 279"/>
                <a:gd name="T39" fmla="*/ 39 h 244"/>
                <a:gd name="T40" fmla="*/ 148 w 279"/>
                <a:gd name="T41" fmla="*/ 45 h 244"/>
                <a:gd name="T42" fmla="*/ 151 w 279"/>
                <a:gd name="T43" fmla="*/ 46 h 244"/>
                <a:gd name="T44" fmla="*/ 155 w 279"/>
                <a:gd name="T45" fmla="*/ 55 h 244"/>
                <a:gd name="T46" fmla="*/ 155 w 279"/>
                <a:gd name="T47" fmla="*/ 58 h 244"/>
                <a:gd name="T48" fmla="*/ 160 w 279"/>
                <a:gd name="T49" fmla="*/ 63 h 244"/>
                <a:gd name="T50" fmla="*/ 160 w 279"/>
                <a:gd name="T51" fmla="*/ 67 h 244"/>
                <a:gd name="T52" fmla="*/ 163 w 279"/>
                <a:gd name="T53" fmla="*/ 71 h 244"/>
                <a:gd name="T54" fmla="*/ 163 w 279"/>
                <a:gd name="T55" fmla="*/ 75 h 244"/>
                <a:gd name="T56" fmla="*/ 165 w 279"/>
                <a:gd name="T57" fmla="*/ 81 h 244"/>
                <a:gd name="T58" fmla="*/ 165 w 279"/>
                <a:gd name="T59" fmla="*/ 86 h 244"/>
                <a:gd name="T60" fmla="*/ 166 w 279"/>
                <a:gd name="T61" fmla="*/ 90 h 244"/>
                <a:gd name="T62" fmla="*/ 166 w 279"/>
                <a:gd name="T63" fmla="*/ 95 h 244"/>
                <a:gd name="T64" fmla="*/ 167 w 279"/>
                <a:gd name="T65" fmla="*/ 99 h 244"/>
                <a:gd name="T66" fmla="*/ 167 w 279"/>
                <a:gd name="T67" fmla="*/ 103 h 244"/>
                <a:gd name="T68" fmla="*/ 167 w 279"/>
                <a:gd name="T69" fmla="*/ 109 h 244"/>
                <a:gd name="T70" fmla="*/ 167 w 279"/>
                <a:gd name="T71" fmla="*/ 113 h 244"/>
                <a:gd name="T72" fmla="*/ 171 w 279"/>
                <a:gd name="T73" fmla="*/ 119 h 244"/>
                <a:gd name="T74" fmla="*/ 172 w 279"/>
                <a:gd name="T75" fmla="*/ 124 h 244"/>
                <a:gd name="T76" fmla="*/ 172 w 279"/>
                <a:gd name="T77" fmla="*/ 128 h 244"/>
                <a:gd name="T78" fmla="*/ 172 w 279"/>
                <a:gd name="T79" fmla="*/ 134 h 244"/>
                <a:gd name="T80" fmla="*/ 173 w 279"/>
                <a:gd name="T81" fmla="*/ 138 h 244"/>
                <a:gd name="T82" fmla="*/ 173 w 279"/>
                <a:gd name="T83" fmla="*/ 143 h 244"/>
                <a:gd name="T84" fmla="*/ 173 w 279"/>
                <a:gd name="T85" fmla="*/ 147 h 244"/>
                <a:gd name="T86" fmla="*/ 172 w 279"/>
                <a:gd name="T87" fmla="*/ 153 h 244"/>
                <a:gd name="T88" fmla="*/ 172 w 279"/>
                <a:gd name="T89" fmla="*/ 156 h 244"/>
                <a:gd name="T90" fmla="*/ 173 w 279"/>
                <a:gd name="T91" fmla="*/ 162 h 244"/>
                <a:gd name="T92" fmla="*/ 174 w 279"/>
                <a:gd name="T93" fmla="*/ 167 h 244"/>
                <a:gd name="T94" fmla="*/ 172 w 279"/>
                <a:gd name="T95" fmla="*/ 172 h 244"/>
                <a:gd name="T96" fmla="*/ 169 w 279"/>
                <a:gd name="T97" fmla="*/ 181 h 244"/>
                <a:gd name="T98" fmla="*/ 0 w 279"/>
                <a:gd name="T99" fmla="*/ 243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9"/>
                <a:gd name="T151" fmla="*/ 0 h 244"/>
                <a:gd name="T152" fmla="*/ 279 w 279"/>
                <a:gd name="T153" fmla="*/ 244 h 2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9" h="244">
                  <a:moveTo>
                    <a:pt x="0" y="243"/>
                  </a:moveTo>
                  <a:lnTo>
                    <a:pt x="148" y="1"/>
                  </a:lnTo>
                  <a:lnTo>
                    <a:pt x="160" y="0"/>
                  </a:lnTo>
                  <a:lnTo>
                    <a:pt x="167" y="3"/>
                  </a:lnTo>
                  <a:lnTo>
                    <a:pt x="168" y="6"/>
                  </a:lnTo>
                  <a:lnTo>
                    <a:pt x="173" y="5"/>
                  </a:lnTo>
                  <a:lnTo>
                    <a:pt x="177" y="9"/>
                  </a:lnTo>
                  <a:lnTo>
                    <a:pt x="182" y="7"/>
                  </a:lnTo>
                  <a:lnTo>
                    <a:pt x="184" y="12"/>
                  </a:lnTo>
                  <a:lnTo>
                    <a:pt x="190" y="13"/>
                  </a:lnTo>
                  <a:lnTo>
                    <a:pt x="196" y="14"/>
                  </a:lnTo>
                  <a:lnTo>
                    <a:pt x="201" y="15"/>
                  </a:lnTo>
                  <a:lnTo>
                    <a:pt x="205" y="19"/>
                  </a:lnTo>
                  <a:lnTo>
                    <a:pt x="210" y="20"/>
                  </a:lnTo>
                  <a:lnTo>
                    <a:pt x="215" y="23"/>
                  </a:lnTo>
                  <a:lnTo>
                    <a:pt x="222" y="25"/>
                  </a:lnTo>
                  <a:lnTo>
                    <a:pt x="226" y="29"/>
                  </a:lnTo>
                  <a:lnTo>
                    <a:pt x="229" y="32"/>
                  </a:lnTo>
                  <a:lnTo>
                    <a:pt x="231" y="36"/>
                  </a:lnTo>
                  <a:lnTo>
                    <a:pt x="235" y="39"/>
                  </a:lnTo>
                  <a:lnTo>
                    <a:pt x="238" y="45"/>
                  </a:lnTo>
                  <a:lnTo>
                    <a:pt x="242" y="46"/>
                  </a:lnTo>
                  <a:lnTo>
                    <a:pt x="248" y="55"/>
                  </a:lnTo>
                  <a:lnTo>
                    <a:pt x="249" y="58"/>
                  </a:lnTo>
                  <a:lnTo>
                    <a:pt x="255" y="63"/>
                  </a:lnTo>
                  <a:lnTo>
                    <a:pt x="256" y="67"/>
                  </a:lnTo>
                  <a:lnTo>
                    <a:pt x="261" y="71"/>
                  </a:lnTo>
                  <a:lnTo>
                    <a:pt x="261" y="75"/>
                  </a:lnTo>
                  <a:lnTo>
                    <a:pt x="264" y="81"/>
                  </a:lnTo>
                  <a:lnTo>
                    <a:pt x="264" y="86"/>
                  </a:lnTo>
                  <a:lnTo>
                    <a:pt x="266" y="90"/>
                  </a:lnTo>
                  <a:lnTo>
                    <a:pt x="266" y="95"/>
                  </a:lnTo>
                  <a:lnTo>
                    <a:pt x="268" y="99"/>
                  </a:lnTo>
                  <a:lnTo>
                    <a:pt x="267" y="103"/>
                  </a:lnTo>
                  <a:lnTo>
                    <a:pt x="268" y="109"/>
                  </a:lnTo>
                  <a:lnTo>
                    <a:pt x="269" y="113"/>
                  </a:lnTo>
                  <a:lnTo>
                    <a:pt x="273" y="119"/>
                  </a:lnTo>
                  <a:lnTo>
                    <a:pt x="274" y="124"/>
                  </a:lnTo>
                  <a:lnTo>
                    <a:pt x="275" y="128"/>
                  </a:lnTo>
                  <a:lnTo>
                    <a:pt x="276" y="134"/>
                  </a:lnTo>
                  <a:lnTo>
                    <a:pt x="277" y="138"/>
                  </a:lnTo>
                  <a:lnTo>
                    <a:pt x="277" y="143"/>
                  </a:lnTo>
                  <a:lnTo>
                    <a:pt x="277" y="147"/>
                  </a:lnTo>
                  <a:lnTo>
                    <a:pt x="274" y="153"/>
                  </a:lnTo>
                  <a:lnTo>
                    <a:pt x="276" y="156"/>
                  </a:lnTo>
                  <a:lnTo>
                    <a:pt x="277" y="162"/>
                  </a:lnTo>
                  <a:lnTo>
                    <a:pt x="278" y="167"/>
                  </a:lnTo>
                  <a:lnTo>
                    <a:pt x="275" y="172"/>
                  </a:lnTo>
                  <a:lnTo>
                    <a:pt x="271" y="181"/>
                  </a:lnTo>
                  <a:lnTo>
                    <a:pt x="0" y="243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Arc 18"/>
            <p:cNvSpPr>
              <a:spLocks/>
            </p:cNvSpPr>
            <p:nvPr/>
          </p:nvSpPr>
          <p:spPr bwMode="auto">
            <a:xfrm rot="720000">
              <a:off x="2510" y="3846"/>
              <a:ext cx="133" cy="149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</a:path>
                <a:path w="21745" h="21600" stroke="0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  <a:lnTo>
                    <a:pt x="1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 flipH="1">
              <a:off x="2384" y="3732"/>
              <a:ext cx="191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Oval 20"/>
            <p:cNvSpPr>
              <a:spLocks noChangeArrowheads="1"/>
            </p:cNvSpPr>
            <p:nvPr/>
          </p:nvSpPr>
          <p:spPr bwMode="auto">
            <a:xfrm rot="-1860000">
              <a:off x="2559" y="3849"/>
              <a:ext cx="63" cy="1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 flipV="1">
              <a:off x="2384" y="3988"/>
              <a:ext cx="35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>
              <a:off x="1207" y="1989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>
              <a:off x="1202" y="2827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>
              <a:off x="433" y="2021"/>
              <a:ext cx="762" cy="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5"/>
            <p:cNvSpPr>
              <a:spLocks noChangeShapeType="1"/>
            </p:cNvSpPr>
            <p:nvPr/>
          </p:nvSpPr>
          <p:spPr bwMode="auto">
            <a:xfrm>
              <a:off x="2406" y="3121"/>
              <a:ext cx="762" cy="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6"/>
            <p:cNvSpPr>
              <a:spLocks noChangeShapeType="1"/>
            </p:cNvSpPr>
            <p:nvPr/>
          </p:nvSpPr>
          <p:spPr bwMode="auto">
            <a:xfrm>
              <a:off x="1207" y="2453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Oval 27"/>
            <p:cNvSpPr>
              <a:spLocks noChangeArrowheads="1"/>
            </p:cNvSpPr>
            <p:nvPr/>
          </p:nvSpPr>
          <p:spPr bwMode="auto">
            <a:xfrm>
              <a:off x="2570" y="3201"/>
              <a:ext cx="36" cy="40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28"/>
            <p:cNvSpPr>
              <a:spLocks noChangeArrowheads="1"/>
            </p:cNvSpPr>
            <p:nvPr/>
          </p:nvSpPr>
          <p:spPr bwMode="auto">
            <a:xfrm>
              <a:off x="948" y="2299"/>
              <a:ext cx="36" cy="40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56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Essential matrix for parallel images</a:t>
            </a:r>
          </a:p>
        </p:txBody>
      </p:sp>
      <p:graphicFrame>
        <p:nvGraphicFramePr>
          <p:cNvPr id="2050" name="Object 3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9827785"/>
              </p:ext>
            </p:extLst>
          </p:nvPr>
        </p:nvGraphicFramePr>
        <p:xfrm>
          <a:off x="4438650" y="1454150"/>
          <a:ext cx="3257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4" imgW="1460160" imgH="228600" progId="Equation.3">
                  <p:embed/>
                </p:oleObj>
              </mc:Choice>
              <mc:Fallback>
                <p:oleObj name="Equation" r:id="rId4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1454150"/>
                        <a:ext cx="32575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04744982"/>
              </p:ext>
            </p:extLst>
          </p:nvPr>
        </p:nvGraphicFramePr>
        <p:xfrm>
          <a:off x="4419600" y="3211513"/>
          <a:ext cx="33528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6" imgW="1574640" imgH="711000" progId="Equation.3">
                  <p:embed/>
                </p:oleObj>
              </mc:Choice>
              <mc:Fallback>
                <p:oleObj name="Equation" r:id="rId6" imgW="1574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11513"/>
                        <a:ext cx="3352800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33"/>
          <p:cNvSpPr txBox="1">
            <a:spLocks noChangeArrowheads="1"/>
          </p:cNvSpPr>
          <p:nvPr/>
        </p:nvSpPr>
        <p:spPr bwMode="auto">
          <a:xfrm>
            <a:off x="4595813" y="989013"/>
            <a:ext cx="2795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Epipolar constraint:</a:t>
            </a:r>
          </a:p>
        </p:txBody>
      </p:sp>
      <p:graphicFrame>
        <p:nvGraphicFramePr>
          <p:cNvPr id="616484" name="Object 3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88068588"/>
              </p:ext>
            </p:extLst>
          </p:nvPr>
        </p:nvGraphicFramePr>
        <p:xfrm>
          <a:off x="304800" y="4970463"/>
          <a:ext cx="81534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8" imgW="4216320" imgH="711000" progId="Equation.3">
                  <p:embed/>
                </p:oleObj>
              </mc:Choice>
              <mc:Fallback>
                <p:oleObj name="Equation" r:id="rId8" imgW="4216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70463"/>
                        <a:ext cx="8153400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38"/>
          <p:cNvSpPr txBox="1">
            <a:spLocks noChangeArrowheads="1"/>
          </p:cNvSpPr>
          <p:nvPr/>
        </p:nvSpPr>
        <p:spPr bwMode="auto">
          <a:xfrm>
            <a:off x="4953000" y="2286000"/>
            <a:ext cx="279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R</a:t>
            </a:r>
            <a:r>
              <a:rPr lang="en-US" i="1" dirty="0">
                <a:latin typeface="Times New Roman" pitchFamily="18" charset="0"/>
              </a:rPr>
              <a:t> = </a:t>
            </a:r>
            <a:r>
              <a:rPr lang="en-US" b="1" i="1" dirty="0">
                <a:latin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</a:rPr>
              <a:t>	    </a:t>
            </a:r>
            <a:r>
              <a:rPr lang="en-US" b="1" i="1" dirty="0">
                <a:latin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</a:rPr>
              <a:t> = 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</a:rPr>
              <a:t>, 0, 0)</a:t>
            </a:r>
          </a:p>
        </p:txBody>
      </p:sp>
      <p:sp>
        <p:nvSpPr>
          <p:cNvPr id="616489" name="Text Box 41"/>
          <p:cNvSpPr txBox="1">
            <a:spLocks noChangeArrowheads="1"/>
          </p:cNvSpPr>
          <p:nvPr/>
        </p:nvSpPr>
        <p:spPr bwMode="auto">
          <a:xfrm>
            <a:off x="685800" y="636428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y-coordinates of corresponding points are the same!</a:t>
            </a:r>
          </a:p>
        </p:txBody>
      </p:sp>
      <p:grpSp>
        <p:nvGrpSpPr>
          <p:cNvPr id="2057" name="Group 42"/>
          <p:cNvGrpSpPr>
            <a:grpSpLocks/>
          </p:cNvGrpSpPr>
          <p:nvPr/>
        </p:nvGrpSpPr>
        <p:grpSpPr bwMode="auto">
          <a:xfrm>
            <a:off x="533400" y="1033463"/>
            <a:ext cx="3124200" cy="3690937"/>
            <a:chOff x="336" y="603"/>
            <a:chExt cx="2832" cy="3477"/>
          </a:xfrm>
        </p:grpSpPr>
        <p:sp>
          <p:nvSpPr>
            <p:cNvPr id="2062" name="Freeform 43"/>
            <p:cNvSpPr>
              <a:spLocks/>
            </p:cNvSpPr>
            <p:nvPr/>
          </p:nvSpPr>
          <p:spPr bwMode="auto">
            <a:xfrm>
              <a:off x="2193" y="603"/>
              <a:ext cx="769" cy="529"/>
            </a:xfrm>
            <a:custGeom>
              <a:avLst/>
              <a:gdLst>
                <a:gd name="T0" fmla="*/ 53 w 865"/>
                <a:gd name="T1" fmla="*/ 0 h 529"/>
                <a:gd name="T2" fmla="*/ 45 w 865"/>
                <a:gd name="T3" fmla="*/ 24 h 529"/>
                <a:gd name="T4" fmla="*/ 45 w 865"/>
                <a:gd name="T5" fmla="*/ 48 h 529"/>
                <a:gd name="T6" fmla="*/ 30 w 865"/>
                <a:gd name="T7" fmla="*/ 72 h 529"/>
                <a:gd name="T8" fmla="*/ 22 w 865"/>
                <a:gd name="T9" fmla="*/ 96 h 529"/>
                <a:gd name="T10" fmla="*/ 22 w 865"/>
                <a:gd name="T11" fmla="*/ 120 h 529"/>
                <a:gd name="T12" fmla="*/ 22 w 865"/>
                <a:gd name="T13" fmla="*/ 144 h 529"/>
                <a:gd name="T14" fmla="*/ 15 w 865"/>
                <a:gd name="T15" fmla="*/ 168 h 529"/>
                <a:gd name="T16" fmla="*/ 8 w 865"/>
                <a:gd name="T17" fmla="*/ 192 h 529"/>
                <a:gd name="T18" fmla="*/ 0 w 865"/>
                <a:gd name="T19" fmla="*/ 216 h 529"/>
                <a:gd name="T20" fmla="*/ 0 w 865"/>
                <a:gd name="T21" fmla="*/ 240 h 529"/>
                <a:gd name="T22" fmla="*/ 0 w 865"/>
                <a:gd name="T23" fmla="*/ 264 h 529"/>
                <a:gd name="T24" fmla="*/ 8 w 865"/>
                <a:gd name="T25" fmla="*/ 288 h 529"/>
                <a:gd name="T26" fmla="*/ 8 w 865"/>
                <a:gd name="T27" fmla="*/ 312 h 529"/>
                <a:gd name="T28" fmla="*/ 15 w 865"/>
                <a:gd name="T29" fmla="*/ 336 h 529"/>
                <a:gd name="T30" fmla="*/ 15 w 865"/>
                <a:gd name="T31" fmla="*/ 360 h 529"/>
                <a:gd name="T32" fmla="*/ 22 w 865"/>
                <a:gd name="T33" fmla="*/ 384 h 529"/>
                <a:gd name="T34" fmla="*/ 22 w 865"/>
                <a:gd name="T35" fmla="*/ 408 h 529"/>
                <a:gd name="T36" fmla="*/ 30 w 865"/>
                <a:gd name="T37" fmla="*/ 432 h 529"/>
                <a:gd name="T38" fmla="*/ 37 w 865"/>
                <a:gd name="T39" fmla="*/ 456 h 529"/>
                <a:gd name="T40" fmla="*/ 532 w 865"/>
                <a:gd name="T41" fmla="*/ 528 h 529"/>
                <a:gd name="T42" fmla="*/ 502 w 865"/>
                <a:gd name="T43" fmla="*/ 480 h 529"/>
                <a:gd name="T44" fmla="*/ 495 w 865"/>
                <a:gd name="T45" fmla="*/ 456 h 529"/>
                <a:gd name="T46" fmla="*/ 487 w 865"/>
                <a:gd name="T47" fmla="*/ 420 h 529"/>
                <a:gd name="T48" fmla="*/ 480 w 865"/>
                <a:gd name="T49" fmla="*/ 396 h 529"/>
                <a:gd name="T50" fmla="*/ 472 w 865"/>
                <a:gd name="T51" fmla="*/ 372 h 529"/>
                <a:gd name="T52" fmla="*/ 465 w 865"/>
                <a:gd name="T53" fmla="*/ 348 h 529"/>
                <a:gd name="T54" fmla="*/ 465 w 865"/>
                <a:gd name="T55" fmla="*/ 324 h 529"/>
                <a:gd name="T56" fmla="*/ 465 w 865"/>
                <a:gd name="T57" fmla="*/ 288 h 529"/>
                <a:gd name="T58" fmla="*/ 465 w 865"/>
                <a:gd name="T59" fmla="*/ 264 h 529"/>
                <a:gd name="T60" fmla="*/ 465 w 865"/>
                <a:gd name="T61" fmla="*/ 240 h 529"/>
                <a:gd name="T62" fmla="*/ 480 w 865"/>
                <a:gd name="T63" fmla="*/ 216 h 529"/>
                <a:gd name="T64" fmla="*/ 480 w 865"/>
                <a:gd name="T65" fmla="*/ 192 h 529"/>
                <a:gd name="T66" fmla="*/ 487 w 865"/>
                <a:gd name="T67" fmla="*/ 168 h 529"/>
                <a:gd name="T68" fmla="*/ 502 w 865"/>
                <a:gd name="T69" fmla="*/ 156 h 529"/>
                <a:gd name="T70" fmla="*/ 502 w 865"/>
                <a:gd name="T71" fmla="*/ 132 h 529"/>
                <a:gd name="T72" fmla="*/ 517 w 865"/>
                <a:gd name="T73" fmla="*/ 108 h 529"/>
                <a:gd name="T74" fmla="*/ 532 w 865"/>
                <a:gd name="T75" fmla="*/ 96 h 529"/>
                <a:gd name="T76" fmla="*/ 540 w 865"/>
                <a:gd name="T77" fmla="*/ 72 h 529"/>
                <a:gd name="T78" fmla="*/ 53 w 865"/>
                <a:gd name="T79" fmla="*/ 0 h 5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5"/>
                <a:gd name="T121" fmla="*/ 0 h 529"/>
                <a:gd name="T122" fmla="*/ 865 w 865"/>
                <a:gd name="T123" fmla="*/ 529 h 5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5" h="529">
                  <a:moveTo>
                    <a:pt x="84" y="0"/>
                  </a:moveTo>
                  <a:lnTo>
                    <a:pt x="72" y="24"/>
                  </a:lnTo>
                  <a:lnTo>
                    <a:pt x="72" y="48"/>
                  </a:lnTo>
                  <a:lnTo>
                    <a:pt x="48" y="72"/>
                  </a:lnTo>
                  <a:lnTo>
                    <a:pt x="36" y="96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24" y="168"/>
                  </a:lnTo>
                  <a:lnTo>
                    <a:pt x="12" y="192"/>
                  </a:lnTo>
                  <a:lnTo>
                    <a:pt x="0" y="216"/>
                  </a:lnTo>
                  <a:lnTo>
                    <a:pt x="0" y="240"/>
                  </a:lnTo>
                  <a:lnTo>
                    <a:pt x="0" y="264"/>
                  </a:lnTo>
                  <a:lnTo>
                    <a:pt x="12" y="288"/>
                  </a:lnTo>
                  <a:lnTo>
                    <a:pt x="12" y="312"/>
                  </a:lnTo>
                  <a:lnTo>
                    <a:pt x="24" y="336"/>
                  </a:lnTo>
                  <a:lnTo>
                    <a:pt x="24" y="360"/>
                  </a:lnTo>
                  <a:lnTo>
                    <a:pt x="36" y="384"/>
                  </a:lnTo>
                  <a:lnTo>
                    <a:pt x="36" y="408"/>
                  </a:lnTo>
                  <a:lnTo>
                    <a:pt x="48" y="432"/>
                  </a:lnTo>
                  <a:lnTo>
                    <a:pt x="60" y="456"/>
                  </a:lnTo>
                  <a:lnTo>
                    <a:pt x="852" y="528"/>
                  </a:lnTo>
                  <a:lnTo>
                    <a:pt x="804" y="480"/>
                  </a:lnTo>
                  <a:lnTo>
                    <a:pt x="792" y="456"/>
                  </a:lnTo>
                  <a:lnTo>
                    <a:pt x="780" y="420"/>
                  </a:lnTo>
                  <a:lnTo>
                    <a:pt x="768" y="396"/>
                  </a:lnTo>
                  <a:lnTo>
                    <a:pt x="756" y="372"/>
                  </a:lnTo>
                  <a:lnTo>
                    <a:pt x="744" y="348"/>
                  </a:lnTo>
                  <a:lnTo>
                    <a:pt x="744" y="324"/>
                  </a:lnTo>
                  <a:lnTo>
                    <a:pt x="744" y="288"/>
                  </a:lnTo>
                  <a:lnTo>
                    <a:pt x="744" y="264"/>
                  </a:lnTo>
                  <a:lnTo>
                    <a:pt x="744" y="240"/>
                  </a:lnTo>
                  <a:lnTo>
                    <a:pt x="768" y="216"/>
                  </a:lnTo>
                  <a:lnTo>
                    <a:pt x="768" y="192"/>
                  </a:lnTo>
                  <a:lnTo>
                    <a:pt x="780" y="168"/>
                  </a:lnTo>
                  <a:lnTo>
                    <a:pt x="804" y="156"/>
                  </a:lnTo>
                  <a:lnTo>
                    <a:pt x="804" y="132"/>
                  </a:lnTo>
                  <a:lnTo>
                    <a:pt x="828" y="108"/>
                  </a:lnTo>
                  <a:lnTo>
                    <a:pt x="852" y="96"/>
                  </a:lnTo>
                  <a:lnTo>
                    <a:pt x="864" y="72"/>
                  </a:lnTo>
                  <a:lnTo>
                    <a:pt x="84" y="0"/>
                  </a:lnTo>
                </a:path>
              </a:pathLst>
            </a:custGeom>
            <a:gradFill rotWithShape="0">
              <a:gsLst>
                <a:gs pos="0">
                  <a:srgbClr val="012501"/>
                </a:gs>
                <a:gs pos="100000">
                  <a:srgbClr val="037C03"/>
                </a:gs>
              </a:gsLst>
              <a:lin ang="189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44"/>
            <p:cNvSpPr>
              <a:spLocks noChangeShapeType="1"/>
            </p:cNvSpPr>
            <p:nvPr/>
          </p:nvSpPr>
          <p:spPr bwMode="auto">
            <a:xfrm>
              <a:off x="561" y="2715"/>
              <a:ext cx="2048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Freeform 45"/>
            <p:cNvSpPr>
              <a:spLocks/>
            </p:cNvSpPr>
            <p:nvPr/>
          </p:nvSpPr>
          <p:spPr bwMode="auto">
            <a:xfrm>
              <a:off x="966" y="768"/>
              <a:ext cx="1557" cy="1551"/>
            </a:xfrm>
            <a:custGeom>
              <a:avLst/>
              <a:gdLst>
                <a:gd name="T0" fmla="*/ 0 w 1557"/>
                <a:gd name="T1" fmla="*/ 1551 h 1551"/>
                <a:gd name="T2" fmla="*/ 1557 w 1557"/>
                <a:gd name="T3" fmla="*/ 0 h 1551"/>
                <a:gd name="T4" fmla="*/ 0 60000 65536"/>
                <a:gd name="T5" fmla="*/ 0 60000 65536"/>
                <a:gd name="T6" fmla="*/ 0 w 1557"/>
                <a:gd name="T7" fmla="*/ 0 h 1551"/>
                <a:gd name="T8" fmla="*/ 1557 w 1557"/>
                <a:gd name="T9" fmla="*/ 1551 h 15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57" h="1551">
                  <a:moveTo>
                    <a:pt x="0" y="1551"/>
                  </a:moveTo>
                  <a:lnTo>
                    <a:pt x="155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46"/>
            <p:cNvSpPr>
              <a:spLocks/>
            </p:cNvSpPr>
            <p:nvPr/>
          </p:nvSpPr>
          <p:spPr bwMode="auto">
            <a:xfrm>
              <a:off x="433" y="1569"/>
              <a:ext cx="769" cy="1261"/>
            </a:xfrm>
            <a:custGeom>
              <a:avLst/>
              <a:gdLst>
                <a:gd name="T0" fmla="*/ 0 w 865"/>
                <a:gd name="T1" fmla="*/ 828 h 1261"/>
                <a:gd name="T2" fmla="*/ 540 w 865"/>
                <a:gd name="T3" fmla="*/ 1260 h 1261"/>
                <a:gd name="T4" fmla="*/ 540 w 865"/>
                <a:gd name="T5" fmla="*/ 414 h 1261"/>
                <a:gd name="T6" fmla="*/ 0 w 865"/>
                <a:gd name="T7" fmla="*/ 0 h 1261"/>
                <a:gd name="T8" fmla="*/ 0 w 865"/>
                <a:gd name="T9" fmla="*/ 828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"/>
                <a:gd name="T16" fmla="*/ 0 h 1261"/>
                <a:gd name="T17" fmla="*/ 865 w 865"/>
                <a:gd name="T18" fmla="*/ 1261 h 1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" h="1261">
                  <a:moveTo>
                    <a:pt x="0" y="828"/>
                  </a:moveTo>
                  <a:lnTo>
                    <a:pt x="864" y="1260"/>
                  </a:lnTo>
                  <a:lnTo>
                    <a:pt x="864" y="414"/>
                  </a:lnTo>
                  <a:lnTo>
                    <a:pt x="0" y="0"/>
                  </a:lnTo>
                  <a:lnTo>
                    <a:pt x="0" y="828"/>
                  </a:lnTo>
                </a:path>
              </a:pathLst>
            </a:custGeom>
            <a:solidFill>
              <a:srgbClr val="FEBF02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47"/>
            <p:cNvSpPr>
              <a:spLocks/>
            </p:cNvSpPr>
            <p:nvPr/>
          </p:nvSpPr>
          <p:spPr bwMode="auto">
            <a:xfrm>
              <a:off x="2514" y="768"/>
              <a:ext cx="74" cy="2463"/>
            </a:xfrm>
            <a:custGeom>
              <a:avLst/>
              <a:gdLst>
                <a:gd name="T0" fmla="*/ 74 w 74"/>
                <a:gd name="T1" fmla="*/ 2463 h 2463"/>
                <a:gd name="T2" fmla="*/ 0 w 74"/>
                <a:gd name="T3" fmla="*/ 0 h 2463"/>
                <a:gd name="T4" fmla="*/ 0 60000 65536"/>
                <a:gd name="T5" fmla="*/ 0 60000 65536"/>
                <a:gd name="T6" fmla="*/ 0 w 74"/>
                <a:gd name="T7" fmla="*/ 0 h 2463"/>
                <a:gd name="T8" fmla="*/ 74 w 74"/>
                <a:gd name="T9" fmla="*/ 2463 h 24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" h="2463">
                  <a:moveTo>
                    <a:pt x="74" y="246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Freeform 48"/>
            <p:cNvSpPr>
              <a:spLocks/>
            </p:cNvSpPr>
            <p:nvPr/>
          </p:nvSpPr>
          <p:spPr bwMode="auto">
            <a:xfrm>
              <a:off x="2396" y="2651"/>
              <a:ext cx="769" cy="1261"/>
            </a:xfrm>
            <a:custGeom>
              <a:avLst/>
              <a:gdLst>
                <a:gd name="T0" fmla="*/ 0 w 865"/>
                <a:gd name="T1" fmla="*/ 828 h 1261"/>
                <a:gd name="T2" fmla="*/ 540 w 865"/>
                <a:gd name="T3" fmla="*/ 1260 h 1261"/>
                <a:gd name="T4" fmla="*/ 540 w 865"/>
                <a:gd name="T5" fmla="*/ 414 h 1261"/>
                <a:gd name="T6" fmla="*/ 0 w 865"/>
                <a:gd name="T7" fmla="*/ 0 h 1261"/>
                <a:gd name="T8" fmla="*/ 0 w 865"/>
                <a:gd name="T9" fmla="*/ 828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"/>
                <a:gd name="T16" fmla="*/ 0 h 1261"/>
                <a:gd name="T17" fmla="*/ 865 w 865"/>
                <a:gd name="T18" fmla="*/ 1261 h 1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" h="1261">
                  <a:moveTo>
                    <a:pt x="0" y="828"/>
                  </a:moveTo>
                  <a:lnTo>
                    <a:pt x="864" y="1260"/>
                  </a:lnTo>
                  <a:lnTo>
                    <a:pt x="864" y="414"/>
                  </a:lnTo>
                  <a:lnTo>
                    <a:pt x="0" y="0"/>
                  </a:lnTo>
                  <a:lnTo>
                    <a:pt x="0" y="828"/>
                  </a:lnTo>
                </a:path>
              </a:pathLst>
            </a:custGeom>
            <a:solidFill>
              <a:srgbClr val="FEBF02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49"/>
            <p:cNvSpPr>
              <a:spLocks noChangeShapeType="1"/>
            </p:cNvSpPr>
            <p:nvPr/>
          </p:nvSpPr>
          <p:spPr bwMode="auto">
            <a:xfrm flipV="1">
              <a:off x="561" y="2319"/>
              <a:ext cx="405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Line 50"/>
            <p:cNvSpPr>
              <a:spLocks noChangeShapeType="1"/>
            </p:cNvSpPr>
            <p:nvPr/>
          </p:nvSpPr>
          <p:spPr bwMode="auto">
            <a:xfrm flipH="1" flipV="1">
              <a:off x="2588" y="3231"/>
              <a:ext cx="21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Freeform 51"/>
            <p:cNvSpPr>
              <a:spLocks/>
            </p:cNvSpPr>
            <p:nvPr/>
          </p:nvSpPr>
          <p:spPr bwMode="auto">
            <a:xfrm>
              <a:off x="336" y="2684"/>
              <a:ext cx="248" cy="244"/>
            </a:xfrm>
            <a:custGeom>
              <a:avLst/>
              <a:gdLst>
                <a:gd name="T0" fmla="*/ 0 w 279"/>
                <a:gd name="T1" fmla="*/ 243 h 244"/>
                <a:gd name="T2" fmla="*/ 92 w 279"/>
                <a:gd name="T3" fmla="*/ 1 h 244"/>
                <a:gd name="T4" fmla="*/ 100 w 279"/>
                <a:gd name="T5" fmla="*/ 0 h 244"/>
                <a:gd name="T6" fmla="*/ 104 w 279"/>
                <a:gd name="T7" fmla="*/ 3 h 244"/>
                <a:gd name="T8" fmla="*/ 104 w 279"/>
                <a:gd name="T9" fmla="*/ 6 h 244"/>
                <a:gd name="T10" fmla="*/ 108 w 279"/>
                <a:gd name="T11" fmla="*/ 5 h 244"/>
                <a:gd name="T12" fmla="*/ 110 w 279"/>
                <a:gd name="T13" fmla="*/ 9 h 244"/>
                <a:gd name="T14" fmla="*/ 114 w 279"/>
                <a:gd name="T15" fmla="*/ 7 h 244"/>
                <a:gd name="T16" fmla="*/ 116 w 279"/>
                <a:gd name="T17" fmla="*/ 12 h 244"/>
                <a:gd name="T18" fmla="*/ 118 w 279"/>
                <a:gd name="T19" fmla="*/ 13 h 244"/>
                <a:gd name="T20" fmla="*/ 123 w 279"/>
                <a:gd name="T21" fmla="*/ 14 h 244"/>
                <a:gd name="T22" fmla="*/ 125 w 279"/>
                <a:gd name="T23" fmla="*/ 15 h 244"/>
                <a:gd name="T24" fmla="*/ 128 w 279"/>
                <a:gd name="T25" fmla="*/ 19 h 244"/>
                <a:gd name="T26" fmla="*/ 132 w 279"/>
                <a:gd name="T27" fmla="*/ 20 h 244"/>
                <a:gd name="T28" fmla="*/ 134 w 279"/>
                <a:gd name="T29" fmla="*/ 23 h 244"/>
                <a:gd name="T30" fmla="*/ 139 w 279"/>
                <a:gd name="T31" fmla="*/ 25 h 244"/>
                <a:gd name="T32" fmla="*/ 141 w 279"/>
                <a:gd name="T33" fmla="*/ 29 h 244"/>
                <a:gd name="T34" fmla="*/ 143 w 279"/>
                <a:gd name="T35" fmla="*/ 32 h 244"/>
                <a:gd name="T36" fmla="*/ 144 w 279"/>
                <a:gd name="T37" fmla="*/ 36 h 244"/>
                <a:gd name="T38" fmla="*/ 147 w 279"/>
                <a:gd name="T39" fmla="*/ 39 h 244"/>
                <a:gd name="T40" fmla="*/ 148 w 279"/>
                <a:gd name="T41" fmla="*/ 45 h 244"/>
                <a:gd name="T42" fmla="*/ 151 w 279"/>
                <a:gd name="T43" fmla="*/ 46 h 244"/>
                <a:gd name="T44" fmla="*/ 155 w 279"/>
                <a:gd name="T45" fmla="*/ 55 h 244"/>
                <a:gd name="T46" fmla="*/ 155 w 279"/>
                <a:gd name="T47" fmla="*/ 58 h 244"/>
                <a:gd name="T48" fmla="*/ 160 w 279"/>
                <a:gd name="T49" fmla="*/ 63 h 244"/>
                <a:gd name="T50" fmla="*/ 160 w 279"/>
                <a:gd name="T51" fmla="*/ 67 h 244"/>
                <a:gd name="T52" fmla="*/ 163 w 279"/>
                <a:gd name="T53" fmla="*/ 71 h 244"/>
                <a:gd name="T54" fmla="*/ 163 w 279"/>
                <a:gd name="T55" fmla="*/ 75 h 244"/>
                <a:gd name="T56" fmla="*/ 165 w 279"/>
                <a:gd name="T57" fmla="*/ 81 h 244"/>
                <a:gd name="T58" fmla="*/ 165 w 279"/>
                <a:gd name="T59" fmla="*/ 86 h 244"/>
                <a:gd name="T60" fmla="*/ 166 w 279"/>
                <a:gd name="T61" fmla="*/ 90 h 244"/>
                <a:gd name="T62" fmla="*/ 166 w 279"/>
                <a:gd name="T63" fmla="*/ 95 h 244"/>
                <a:gd name="T64" fmla="*/ 167 w 279"/>
                <a:gd name="T65" fmla="*/ 99 h 244"/>
                <a:gd name="T66" fmla="*/ 167 w 279"/>
                <a:gd name="T67" fmla="*/ 103 h 244"/>
                <a:gd name="T68" fmla="*/ 167 w 279"/>
                <a:gd name="T69" fmla="*/ 109 h 244"/>
                <a:gd name="T70" fmla="*/ 167 w 279"/>
                <a:gd name="T71" fmla="*/ 113 h 244"/>
                <a:gd name="T72" fmla="*/ 171 w 279"/>
                <a:gd name="T73" fmla="*/ 119 h 244"/>
                <a:gd name="T74" fmla="*/ 172 w 279"/>
                <a:gd name="T75" fmla="*/ 124 h 244"/>
                <a:gd name="T76" fmla="*/ 172 w 279"/>
                <a:gd name="T77" fmla="*/ 128 h 244"/>
                <a:gd name="T78" fmla="*/ 172 w 279"/>
                <a:gd name="T79" fmla="*/ 134 h 244"/>
                <a:gd name="T80" fmla="*/ 173 w 279"/>
                <a:gd name="T81" fmla="*/ 138 h 244"/>
                <a:gd name="T82" fmla="*/ 173 w 279"/>
                <a:gd name="T83" fmla="*/ 143 h 244"/>
                <a:gd name="T84" fmla="*/ 173 w 279"/>
                <a:gd name="T85" fmla="*/ 147 h 244"/>
                <a:gd name="T86" fmla="*/ 172 w 279"/>
                <a:gd name="T87" fmla="*/ 153 h 244"/>
                <a:gd name="T88" fmla="*/ 172 w 279"/>
                <a:gd name="T89" fmla="*/ 156 h 244"/>
                <a:gd name="T90" fmla="*/ 173 w 279"/>
                <a:gd name="T91" fmla="*/ 162 h 244"/>
                <a:gd name="T92" fmla="*/ 174 w 279"/>
                <a:gd name="T93" fmla="*/ 167 h 244"/>
                <a:gd name="T94" fmla="*/ 172 w 279"/>
                <a:gd name="T95" fmla="*/ 172 h 244"/>
                <a:gd name="T96" fmla="*/ 169 w 279"/>
                <a:gd name="T97" fmla="*/ 181 h 244"/>
                <a:gd name="T98" fmla="*/ 0 w 279"/>
                <a:gd name="T99" fmla="*/ 243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9"/>
                <a:gd name="T151" fmla="*/ 0 h 244"/>
                <a:gd name="T152" fmla="*/ 279 w 279"/>
                <a:gd name="T153" fmla="*/ 244 h 2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9" h="244">
                  <a:moveTo>
                    <a:pt x="0" y="243"/>
                  </a:moveTo>
                  <a:lnTo>
                    <a:pt x="148" y="1"/>
                  </a:lnTo>
                  <a:lnTo>
                    <a:pt x="160" y="0"/>
                  </a:lnTo>
                  <a:lnTo>
                    <a:pt x="167" y="3"/>
                  </a:lnTo>
                  <a:lnTo>
                    <a:pt x="168" y="6"/>
                  </a:lnTo>
                  <a:lnTo>
                    <a:pt x="173" y="5"/>
                  </a:lnTo>
                  <a:lnTo>
                    <a:pt x="177" y="9"/>
                  </a:lnTo>
                  <a:lnTo>
                    <a:pt x="182" y="7"/>
                  </a:lnTo>
                  <a:lnTo>
                    <a:pt x="184" y="12"/>
                  </a:lnTo>
                  <a:lnTo>
                    <a:pt x="190" y="13"/>
                  </a:lnTo>
                  <a:lnTo>
                    <a:pt x="196" y="14"/>
                  </a:lnTo>
                  <a:lnTo>
                    <a:pt x="201" y="15"/>
                  </a:lnTo>
                  <a:lnTo>
                    <a:pt x="205" y="19"/>
                  </a:lnTo>
                  <a:lnTo>
                    <a:pt x="210" y="20"/>
                  </a:lnTo>
                  <a:lnTo>
                    <a:pt x="215" y="23"/>
                  </a:lnTo>
                  <a:lnTo>
                    <a:pt x="222" y="25"/>
                  </a:lnTo>
                  <a:lnTo>
                    <a:pt x="226" y="29"/>
                  </a:lnTo>
                  <a:lnTo>
                    <a:pt x="229" y="32"/>
                  </a:lnTo>
                  <a:lnTo>
                    <a:pt x="231" y="36"/>
                  </a:lnTo>
                  <a:lnTo>
                    <a:pt x="235" y="39"/>
                  </a:lnTo>
                  <a:lnTo>
                    <a:pt x="238" y="45"/>
                  </a:lnTo>
                  <a:lnTo>
                    <a:pt x="242" y="46"/>
                  </a:lnTo>
                  <a:lnTo>
                    <a:pt x="248" y="55"/>
                  </a:lnTo>
                  <a:lnTo>
                    <a:pt x="249" y="58"/>
                  </a:lnTo>
                  <a:lnTo>
                    <a:pt x="255" y="63"/>
                  </a:lnTo>
                  <a:lnTo>
                    <a:pt x="256" y="67"/>
                  </a:lnTo>
                  <a:lnTo>
                    <a:pt x="261" y="71"/>
                  </a:lnTo>
                  <a:lnTo>
                    <a:pt x="261" y="75"/>
                  </a:lnTo>
                  <a:lnTo>
                    <a:pt x="264" y="81"/>
                  </a:lnTo>
                  <a:lnTo>
                    <a:pt x="264" y="86"/>
                  </a:lnTo>
                  <a:lnTo>
                    <a:pt x="266" y="90"/>
                  </a:lnTo>
                  <a:lnTo>
                    <a:pt x="266" y="95"/>
                  </a:lnTo>
                  <a:lnTo>
                    <a:pt x="268" y="99"/>
                  </a:lnTo>
                  <a:lnTo>
                    <a:pt x="267" y="103"/>
                  </a:lnTo>
                  <a:lnTo>
                    <a:pt x="268" y="109"/>
                  </a:lnTo>
                  <a:lnTo>
                    <a:pt x="269" y="113"/>
                  </a:lnTo>
                  <a:lnTo>
                    <a:pt x="273" y="119"/>
                  </a:lnTo>
                  <a:lnTo>
                    <a:pt x="274" y="124"/>
                  </a:lnTo>
                  <a:lnTo>
                    <a:pt x="275" y="128"/>
                  </a:lnTo>
                  <a:lnTo>
                    <a:pt x="276" y="134"/>
                  </a:lnTo>
                  <a:lnTo>
                    <a:pt x="277" y="138"/>
                  </a:lnTo>
                  <a:lnTo>
                    <a:pt x="277" y="143"/>
                  </a:lnTo>
                  <a:lnTo>
                    <a:pt x="277" y="147"/>
                  </a:lnTo>
                  <a:lnTo>
                    <a:pt x="274" y="153"/>
                  </a:lnTo>
                  <a:lnTo>
                    <a:pt x="276" y="156"/>
                  </a:lnTo>
                  <a:lnTo>
                    <a:pt x="277" y="162"/>
                  </a:lnTo>
                  <a:lnTo>
                    <a:pt x="278" y="167"/>
                  </a:lnTo>
                  <a:lnTo>
                    <a:pt x="275" y="172"/>
                  </a:lnTo>
                  <a:lnTo>
                    <a:pt x="271" y="181"/>
                  </a:lnTo>
                  <a:lnTo>
                    <a:pt x="0" y="243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Arc 52"/>
            <p:cNvSpPr>
              <a:spLocks/>
            </p:cNvSpPr>
            <p:nvPr/>
          </p:nvSpPr>
          <p:spPr bwMode="auto">
            <a:xfrm rot="720000">
              <a:off x="462" y="2694"/>
              <a:ext cx="133" cy="149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</a:path>
                <a:path w="21745" h="21600" stroke="0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  <a:lnTo>
                    <a:pt x="1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53"/>
            <p:cNvSpPr>
              <a:spLocks noChangeShapeType="1"/>
            </p:cNvSpPr>
            <p:nvPr/>
          </p:nvSpPr>
          <p:spPr bwMode="auto">
            <a:xfrm flipH="1">
              <a:off x="336" y="2580"/>
              <a:ext cx="191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54"/>
            <p:cNvSpPr>
              <a:spLocks noChangeArrowheads="1"/>
            </p:cNvSpPr>
            <p:nvPr/>
          </p:nvSpPr>
          <p:spPr bwMode="auto">
            <a:xfrm rot="-1860000">
              <a:off x="511" y="2697"/>
              <a:ext cx="63" cy="1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55"/>
            <p:cNvSpPr>
              <a:spLocks noChangeShapeType="1"/>
            </p:cNvSpPr>
            <p:nvPr/>
          </p:nvSpPr>
          <p:spPr bwMode="auto">
            <a:xfrm flipV="1">
              <a:off x="336" y="2836"/>
              <a:ext cx="35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Freeform 56"/>
            <p:cNvSpPr>
              <a:spLocks/>
            </p:cNvSpPr>
            <p:nvPr/>
          </p:nvSpPr>
          <p:spPr bwMode="auto">
            <a:xfrm>
              <a:off x="2384" y="3836"/>
              <a:ext cx="248" cy="244"/>
            </a:xfrm>
            <a:custGeom>
              <a:avLst/>
              <a:gdLst>
                <a:gd name="T0" fmla="*/ 0 w 279"/>
                <a:gd name="T1" fmla="*/ 243 h 244"/>
                <a:gd name="T2" fmla="*/ 92 w 279"/>
                <a:gd name="T3" fmla="*/ 1 h 244"/>
                <a:gd name="T4" fmla="*/ 100 w 279"/>
                <a:gd name="T5" fmla="*/ 0 h 244"/>
                <a:gd name="T6" fmla="*/ 104 w 279"/>
                <a:gd name="T7" fmla="*/ 3 h 244"/>
                <a:gd name="T8" fmla="*/ 104 w 279"/>
                <a:gd name="T9" fmla="*/ 6 h 244"/>
                <a:gd name="T10" fmla="*/ 108 w 279"/>
                <a:gd name="T11" fmla="*/ 5 h 244"/>
                <a:gd name="T12" fmla="*/ 110 w 279"/>
                <a:gd name="T13" fmla="*/ 9 h 244"/>
                <a:gd name="T14" fmla="*/ 114 w 279"/>
                <a:gd name="T15" fmla="*/ 7 h 244"/>
                <a:gd name="T16" fmla="*/ 116 w 279"/>
                <a:gd name="T17" fmla="*/ 12 h 244"/>
                <a:gd name="T18" fmla="*/ 118 w 279"/>
                <a:gd name="T19" fmla="*/ 13 h 244"/>
                <a:gd name="T20" fmla="*/ 123 w 279"/>
                <a:gd name="T21" fmla="*/ 14 h 244"/>
                <a:gd name="T22" fmla="*/ 125 w 279"/>
                <a:gd name="T23" fmla="*/ 15 h 244"/>
                <a:gd name="T24" fmla="*/ 128 w 279"/>
                <a:gd name="T25" fmla="*/ 19 h 244"/>
                <a:gd name="T26" fmla="*/ 132 w 279"/>
                <a:gd name="T27" fmla="*/ 20 h 244"/>
                <a:gd name="T28" fmla="*/ 134 w 279"/>
                <a:gd name="T29" fmla="*/ 23 h 244"/>
                <a:gd name="T30" fmla="*/ 139 w 279"/>
                <a:gd name="T31" fmla="*/ 25 h 244"/>
                <a:gd name="T32" fmla="*/ 141 w 279"/>
                <a:gd name="T33" fmla="*/ 29 h 244"/>
                <a:gd name="T34" fmla="*/ 143 w 279"/>
                <a:gd name="T35" fmla="*/ 32 h 244"/>
                <a:gd name="T36" fmla="*/ 144 w 279"/>
                <a:gd name="T37" fmla="*/ 36 h 244"/>
                <a:gd name="T38" fmla="*/ 147 w 279"/>
                <a:gd name="T39" fmla="*/ 39 h 244"/>
                <a:gd name="T40" fmla="*/ 148 w 279"/>
                <a:gd name="T41" fmla="*/ 45 h 244"/>
                <a:gd name="T42" fmla="*/ 151 w 279"/>
                <a:gd name="T43" fmla="*/ 46 h 244"/>
                <a:gd name="T44" fmla="*/ 155 w 279"/>
                <a:gd name="T45" fmla="*/ 55 h 244"/>
                <a:gd name="T46" fmla="*/ 155 w 279"/>
                <a:gd name="T47" fmla="*/ 58 h 244"/>
                <a:gd name="T48" fmla="*/ 160 w 279"/>
                <a:gd name="T49" fmla="*/ 63 h 244"/>
                <a:gd name="T50" fmla="*/ 160 w 279"/>
                <a:gd name="T51" fmla="*/ 67 h 244"/>
                <a:gd name="T52" fmla="*/ 163 w 279"/>
                <a:gd name="T53" fmla="*/ 71 h 244"/>
                <a:gd name="T54" fmla="*/ 163 w 279"/>
                <a:gd name="T55" fmla="*/ 75 h 244"/>
                <a:gd name="T56" fmla="*/ 165 w 279"/>
                <a:gd name="T57" fmla="*/ 81 h 244"/>
                <a:gd name="T58" fmla="*/ 165 w 279"/>
                <a:gd name="T59" fmla="*/ 86 h 244"/>
                <a:gd name="T60" fmla="*/ 166 w 279"/>
                <a:gd name="T61" fmla="*/ 90 h 244"/>
                <a:gd name="T62" fmla="*/ 166 w 279"/>
                <a:gd name="T63" fmla="*/ 95 h 244"/>
                <a:gd name="T64" fmla="*/ 167 w 279"/>
                <a:gd name="T65" fmla="*/ 99 h 244"/>
                <a:gd name="T66" fmla="*/ 167 w 279"/>
                <a:gd name="T67" fmla="*/ 103 h 244"/>
                <a:gd name="T68" fmla="*/ 167 w 279"/>
                <a:gd name="T69" fmla="*/ 109 h 244"/>
                <a:gd name="T70" fmla="*/ 167 w 279"/>
                <a:gd name="T71" fmla="*/ 113 h 244"/>
                <a:gd name="T72" fmla="*/ 171 w 279"/>
                <a:gd name="T73" fmla="*/ 119 h 244"/>
                <a:gd name="T74" fmla="*/ 172 w 279"/>
                <a:gd name="T75" fmla="*/ 124 h 244"/>
                <a:gd name="T76" fmla="*/ 172 w 279"/>
                <a:gd name="T77" fmla="*/ 128 h 244"/>
                <a:gd name="T78" fmla="*/ 172 w 279"/>
                <a:gd name="T79" fmla="*/ 134 h 244"/>
                <a:gd name="T80" fmla="*/ 173 w 279"/>
                <a:gd name="T81" fmla="*/ 138 h 244"/>
                <a:gd name="T82" fmla="*/ 173 w 279"/>
                <a:gd name="T83" fmla="*/ 143 h 244"/>
                <a:gd name="T84" fmla="*/ 173 w 279"/>
                <a:gd name="T85" fmla="*/ 147 h 244"/>
                <a:gd name="T86" fmla="*/ 172 w 279"/>
                <a:gd name="T87" fmla="*/ 153 h 244"/>
                <a:gd name="T88" fmla="*/ 172 w 279"/>
                <a:gd name="T89" fmla="*/ 156 h 244"/>
                <a:gd name="T90" fmla="*/ 173 w 279"/>
                <a:gd name="T91" fmla="*/ 162 h 244"/>
                <a:gd name="T92" fmla="*/ 174 w 279"/>
                <a:gd name="T93" fmla="*/ 167 h 244"/>
                <a:gd name="T94" fmla="*/ 172 w 279"/>
                <a:gd name="T95" fmla="*/ 172 h 244"/>
                <a:gd name="T96" fmla="*/ 169 w 279"/>
                <a:gd name="T97" fmla="*/ 181 h 244"/>
                <a:gd name="T98" fmla="*/ 0 w 279"/>
                <a:gd name="T99" fmla="*/ 243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9"/>
                <a:gd name="T151" fmla="*/ 0 h 244"/>
                <a:gd name="T152" fmla="*/ 279 w 279"/>
                <a:gd name="T153" fmla="*/ 244 h 2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9" h="244">
                  <a:moveTo>
                    <a:pt x="0" y="243"/>
                  </a:moveTo>
                  <a:lnTo>
                    <a:pt x="148" y="1"/>
                  </a:lnTo>
                  <a:lnTo>
                    <a:pt x="160" y="0"/>
                  </a:lnTo>
                  <a:lnTo>
                    <a:pt x="167" y="3"/>
                  </a:lnTo>
                  <a:lnTo>
                    <a:pt x="168" y="6"/>
                  </a:lnTo>
                  <a:lnTo>
                    <a:pt x="173" y="5"/>
                  </a:lnTo>
                  <a:lnTo>
                    <a:pt x="177" y="9"/>
                  </a:lnTo>
                  <a:lnTo>
                    <a:pt x="182" y="7"/>
                  </a:lnTo>
                  <a:lnTo>
                    <a:pt x="184" y="12"/>
                  </a:lnTo>
                  <a:lnTo>
                    <a:pt x="190" y="13"/>
                  </a:lnTo>
                  <a:lnTo>
                    <a:pt x="196" y="14"/>
                  </a:lnTo>
                  <a:lnTo>
                    <a:pt x="201" y="15"/>
                  </a:lnTo>
                  <a:lnTo>
                    <a:pt x="205" y="19"/>
                  </a:lnTo>
                  <a:lnTo>
                    <a:pt x="210" y="20"/>
                  </a:lnTo>
                  <a:lnTo>
                    <a:pt x="215" y="23"/>
                  </a:lnTo>
                  <a:lnTo>
                    <a:pt x="222" y="25"/>
                  </a:lnTo>
                  <a:lnTo>
                    <a:pt x="226" y="29"/>
                  </a:lnTo>
                  <a:lnTo>
                    <a:pt x="229" y="32"/>
                  </a:lnTo>
                  <a:lnTo>
                    <a:pt x="231" y="36"/>
                  </a:lnTo>
                  <a:lnTo>
                    <a:pt x="235" y="39"/>
                  </a:lnTo>
                  <a:lnTo>
                    <a:pt x="238" y="45"/>
                  </a:lnTo>
                  <a:lnTo>
                    <a:pt x="242" y="46"/>
                  </a:lnTo>
                  <a:lnTo>
                    <a:pt x="248" y="55"/>
                  </a:lnTo>
                  <a:lnTo>
                    <a:pt x="249" y="58"/>
                  </a:lnTo>
                  <a:lnTo>
                    <a:pt x="255" y="63"/>
                  </a:lnTo>
                  <a:lnTo>
                    <a:pt x="256" y="67"/>
                  </a:lnTo>
                  <a:lnTo>
                    <a:pt x="261" y="71"/>
                  </a:lnTo>
                  <a:lnTo>
                    <a:pt x="261" y="75"/>
                  </a:lnTo>
                  <a:lnTo>
                    <a:pt x="264" y="81"/>
                  </a:lnTo>
                  <a:lnTo>
                    <a:pt x="264" y="86"/>
                  </a:lnTo>
                  <a:lnTo>
                    <a:pt x="266" y="90"/>
                  </a:lnTo>
                  <a:lnTo>
                    <a:pt x="266" y="95"/>
                  </a:lnTo>
                  <a:lnTo>
                    <a:pt x="268" y="99"/>
                  </a:lnTo>
                  <a:lnTo>
                    <a:pt x="267" y="103"/>
                  </a:lnTo>
                  <a:lnTo>
                    <a:pt x="268" y="109"/>
                  </a:lnTo>
                  <a:lnTo>
                    <a:pt x="269" y="113"/>
                  </a:lnTo>
                  <a:lnTo>
                    <a:pt x="273" y="119"/>
                  </a:lnTo>
                  <a:lnTo>
                    <a:pt x="274" y="124"/>
                  </a:lnTo>
                  <a:lnTo>
                    <a:pt x="275" y="128"/>
                  </a:lnTo>
                  <a:lnTo>
                    <a:pt x="276" y="134"/>
                  </a:lnTo>
                  <a:lnTo>
                    <a:pt x="277" y="138"/>
                  </a:lnTo>
                  <a:lnTo>
                    <a:pt x="277" y="143"/>
                  </a:lnTo>
                  <a:lnTo>
                    <a:pt x="277" y="147"/>
                  </a:lnTo>
                  <a:lnTo>
                    <a:pt x="274" y="153"/>
                  </a:lnTo>
                  <a:lnTo>
                    <a:pt x="276" y="156"/>
                  </a:lnTo>
                  <a:lnTo>
                    <a:pt x="277" y="162"/>
                  </a:lnTo>
                  <a:lnTo>
                    <a:pt x="278" y="167"/>
                  </a:lnTo>
                  <a:lnTo>
                    <a:pt x="275" y="172"/>
                  </a:lnTo>
                  <a:lnTo>
                    <a:pt x="271" y="181"/>
                  </a:lnTo>
                  <a:lnTo>
                    <a:pt x="0" y="243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Arc 57"/>
            <p:cNvSpPr>
              <a:spLocks/>
            </p:cNvSpPr>
            <p:nvPr/>
          </p:nvSpPr>
          <p:spPr bwMode="auto">
            <a:xfrm rot="720000">
              <a:off x="2510" y="3846"/>
              <a:ext cx="133" cy="149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</a:path>
                <a:path w="21745" h="21600" stroke="0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  <a:lnTo>
                    <a:pt x="1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Line 58"/>
            <p:cNvSpPr>
              <a:spLocks noChangeShapeType="1"/>
            </p:cNvSpPr>
            <p:nvPr/>
          </p:nvSpPr>
          <p:spPr bwMode="auto">
            <a:xfrm flipH="1">
              <a:off x="2384" y="3732"/>
              <a:ext cx="191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Oval 59"/>
            <p:cNvSpPr>
              <a:spLocks noChangeArrowheads="1"/>
            </p:cNvSpPr>
            <p:nvPr/>
          </p:nvSpPr>
          <p:spPr bwMode="auto">
            <a:xfrm rot="-1860000">
              <a:off x="2559" y="3849"/>
              <a:ext cx="63" cy="1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auto">
            <a:xfrm flipV="1">
              <a:off x="2384" y="3988"/>
              <a:ext cx="35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auto">
            <a:xfrm>
              <a:off x="1207" y="1989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auto">
            <a:xfrm>
              <a:off x="1202" y="2827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63"/>
            <p:cNvSpPr>
              <a:spLocks noChangeShapeType="1"/>
            </p:cNvSpPr>
            <p:nvPr/>
          </p:nvSpPr>
          <p:spPr bwMode="auto">
            <a:xfrm>
              <a:off x="433" y="2021"/>
              <a:ext cx="762" cy="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64"/>
            <p:cNvSpPr>
              <a:spLocks noChangeShapeType="1"/>
            </p:cNvSpPr>
            <p:nvPr/>
          </p:nvSpPr>
          <p:spPr bwMode="auto">
            <a:xfrm>
              <a:off x="2406" y="3121"/>
              <a:ext cx="762" cy="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65"/>
            <p:cNvSpPr>
              <a:spLocks noChangeShapeType="1"/>
            </p:cNvSpPr>
            <p:nvPr/>
          </p:nvSpPr>
          <p:spPr bwMode="auto">
            <a:xfrm>
              <a:off x="1207" y="2453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Oval 66"/>
            <p:cNvSpPr>
              <a:spLocks noChangeArrowheads="1"/>
            </p:cNvSpPr>
            <p:nvPr/>
          </p:nvSpPr>
          <p:spPr bwMode="auto">
            <a:xfrm>
              <a:off x="2570" y="3201"/>
              <a:ext cx="36" cy="40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6" name="Oval 67"/>
            <p:cNvSpPr>
              <a:spLocks noChangeArrowheads="1"/>
            </p:cNvSpPr>
            <p:nvPr/>
          </p:nvSpPr>
          <p:spPr bwMode="auto">
            <a:xfrm>
              <a:off x="948" y="2299"/>
              <a:ext cx="36" cy="40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8" name="Line 68"/>
          <p:cNvSpPr>
            <a:spLocks noChangeShapeType="1"/>
          </p:cNvSpPr>
          <p:nvPr/>
        </p:nvSpPr>
        <p:spPr bwMode="auto">
          <a:xfrm flipH="1" flipV="1">
            <a:off x="1371600" y="3886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9" name="Text Box 69"/>
          <p:cNvSpPr txBox="1">
            <a:spLocks noChangeArrowheads="1"/>
          </p:cNvSpPr>
          <p:nvPr/>
        </p:nvSpPr>
        <p:spPr bwMode="auto">
          <a:xfrm>
            <a:off x="1431925" y="40767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18" charset="0"/>
              </a:rPr>
              <a:t>t</a:t>
            </a:r>
          </a:p>
        </p:txBody>
      </p:sp>
      <p:sp>
        <p:nvSpPr>
          <p:cNvPr id="2060" name="Text Box 70"/>
          <p:cNvSpPr txBox="1">
            <a:spLocks noChangeArrowheads="1"/>
          </p:cNvSpPr>
          <p:nvPr/>
        </p:nvSpPr>
        <p:spPr bwMode="auto">
          <a:xfrm>
            <a:off x="1143000" y="2514600"/>
            <a:ext cx="28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18" charset="0"/>
              </a:rPr>
              <a:t>x</a:t>
            </a:r>
          </a:p>
        </p:txBody>
      </p:sp>
      <p:sp>
        <p:nvSpPr>
          <p:cNvPr id="2061" name="Text Box 71"/>
          <p:cNvSpPr txBox="1">
            <a:spLocks noChangeArrowheads="1"/>
          </p:cNvSpPr>
          <p:nvPr/>
        </p:nvSpPr>
        <p:spPr bwMode="auto">
          <a:xfrm>
            <a:off x="2990850" y="35052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18" charset="0"/>
              </a:rPr>
              <a:t>x’</a:t>
            </a:r>
          </a:p>
        </p:txBody>
      </p:sp>
    </p:spTree>
    <p:extLst>
      <p:ext uri="{BB962C8B-B14F-4D97-AF65-F5344CB8AC3E}">
        <p14:creationId xmlns:p14="http://schemas.microsoft.com/office/powerpoint/2010/main" val="145747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reeform 2"/>
          <p:cNvSpPr>
            <a:spLocks/>
          </p:cNvSpPr>
          <p:nvPr/>
        </p:nvSpPr>
        <p:spPr bwMode="auto">
          <a:xfrm>
            <a:off x="6418263" y="685800"/>
            <a:ext cx="1220787" cy="839788"/>
          </a:xfrm>
          <a:custGeom>
            <a:avLst/>
            <a:gdLst>
              <a:gd name="T0" fmla="*/ 2147483647 w 865"/>
              <a:gd name="T1" fmla="*/ 0 h 529"/>
              <a:gd name="T2" fmla="*/ 2147483647 w 865"/>
              <a:gd name="T3" fmla="*/ 2147483647 h 529"/>
              <a:gd name="T4" fmla="*/ 2147483647 w 865"/>
              <a:gd name="T5" fmla="*/ 2147483647 h 529"/>
              <a:gd name="T6" fmla="*/ 2147483647 w 865"/>
              <a:gd name="T7" fmla="*/ 2147483647 h 529"/>
              <a:gd name="T8" fmla="*/ 2147483647 w 865"/>
              <a:gd name="T9" fmla="*/ 2147483647 h 529"/>
              <a:gd name="T10" fmla="*/ 2147483647 w 865"/>
              <a:gd name="T11" fmla="*/ 2147483647 h 529"/>
              <a:gd name="T12" fmla="*/ 2147483647 w 865"/>
              <a:gd name="T13" fmla="*/ 2147483647 h 529"/>
              <a:gd name="T14" fmla="*/ 2147483647 w 865"/>
              <a:gd name="T15" fmla="*/ 2147483647 h 529"/>
              <a:gd name="T16" fmla="*/ 2147483647 w 865"/>
              <a:gd name="T17" fmla="*/ 2147483647 h 529"/>
              <a:gd name="T18" fmla="*/ 0 w 865"/>
              <a:gd name="T19" fmla="*/ 2147483647 h 529"/>
              <a:gd name="T20" fmla="*/ 0 w 865"/>
              <a:gd name="T21" fmla="*/ 2147483647 h 529"/>
              <a:gd name="T22" fmla="*/ 0 w 865"/>
              <a:gd name="T23" fmla="*/ 2147483647 h 529"/>
              <a:gd name="T24" fmla="*/ 2147483647 w 865"/>
              <a:gd name="T25" fmla="*/ 2147483647 h 529"/>
              <a:gd name="T26" fmla="*/ 2147483647 w 865"/>
              <a:gd name="T27" fmla="*/ 2147483647 h 529"/>
              <a:gd name="T28" fmla="*/ 2147483647 w 865"/>
              <a:gd name="T29" fmla="*/ 2147483647 h 529"/>
              <a:gd name="T30" fmla="*/ 2147483647 w 865"/>
              <a:gd name="T31" fmla="*/ 2147483647 h 529"/>
              <a:gd name="T32" fmla="*/ 2147483647 w 865"/>
              <a:gd name="T33" fmla="*/ 2147483647 h 529"/>
              <a:gd name="T34" fmla="*/ 2147483647 w 865"/>
              <a:gd name="T35" fmla="*/ 2147483647 h 529"/>
              <a:gd name="T36" fmla="*/ 2147483647 w 865"/>
              <a:gd name="T37" fmla="*/ 2147483647 h 529"/>
              <a:gd name="T38" fmla="*/ 2147483647 w 865"/>
              <a:gd name="T39" fmla="*/ 2147483647 h 529"/>
              <a:gd name="T40" fmla="*/ 2147483647 w 865"/>
              <a:gd name="T41" fmla="*/ 2147483647 h 529"/>
              <a:gd name="T42" fmla="*/ 2147483647 w 865"/>
              <a:gd name="T43" fmla="*/ 2147483647 h 529"/>
              <a:gd name="T44" fmla="*/ 2147483647 w 865"/>
              <a:gd name="T45" fmla="*/ 2147483647 h 529"/>
              <a:gd name="T46" fmla="*/ 2147483647 w 865"/>
              <a:gd name="T47" fmla="*/ 2147483647 h 529"/>
              <a:gd name="T48" fmla="*/ 2147483647 w 865"/>
              <a:gd name="T49" fmla="*/ 2147483647 h 529"/>
              <a:gd name="T50" fmla="*/ 2147483647 w 865"/>
              <a:gd name="T51" fmla="*/ 2147483647 h 529"/>
              <a:gd name="T52" fmla="*/ 2147483647 w 865"/>
              <a:gd name="T53" fmla="*/ 2147483647 h 529"/>
              <a:gd name="T54" fmla="*/ 2147483647 w 865"/>
              <a:gd name="T55" fmla="*/ 2147483647 h 529"/>
              <a:gd name="T56" fmla="*/ 2147483647 w 865"/>
              <a:gd name="T57" fmla="*/ 2147483647 h 529"/>
              <a:gd name="T58" fmla="*/ 2147483647 w 865"/>
              <a:gd name="T59" fmla="*/ 2147483647 h 529"/>
              <a:gd name="T60" fmla="*/ 2147483647 w 865"/>
              <a:gd name="T61" fmla="*/ 2147483647 h 529"/>
              <a:gd name="T62" fmla="*/ 2147483647 w 865"/>
              <a:gd name="T63" fmla="*/ 2147483647 h 529"/>
              <a:gd name="T64" fmla="*/ 2147483647 w 865"/>
              <a:gd name="T65" fmla="*/ 2147483647 h 529"/>
              <a:gd name="T66" fmla="*/ 2147483647 w 865"/>
              <a:gd name="T67" fmla="*/ 2147483647 h 529"/>
              <a:gd name="T68" fmla="*/ 2147483647 w 865"/>
              <a:gd name="T69" fmla="*/ 2147483647 h 529"/>
              <a:gd name="T70" fmla="*/ 2147483647 w 865"/>
              <a:gd name="T71" fmla="*/ 2147483647 h 529"/>
              <a:gd name="T72" fmla="*/ 2147483647 w 865"/>
              <a:gd name="T73" fmla="*/ 2147483647 h 529"/>
              <a:gd name="T74" fmla="*/ 2147483647 w 865"/>
              <a:gd name="T75" fmla="*/ 2147483647 h 529"/>
              <a:gd name="T76" fmla="*/ 2147483647 w 865"/>
              <a:gd name="T77" fmla="*/ 2147483647 h 529"/>
              <a:gd name="T78" fmla="*/ 2147483647 w 865"/>
              <a:gd name="T79" fmla="*/ 0 h 5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5"/>
              <a:gd name="T121" fmla="*/ 0 h 529"/>
              <a:gd name="T122" fmla="*/ 865 w 865"/>
              <a:gd name="T123" fmla="*/ 529 h 52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5" h="529">
                <a:moveTo>
                  <a:pt x="84" y="0"/>
                </a:moveTo>
                <a:lnTo>
                  <a:pt x="72" y="24"/>
                </a:lnTo>
                <a:lnTo>
                  <a:pt x="72" y="48"/>
                </a:lnTo>
                <a:lnTo>
                  <a:pt x="48" y="72"/>
                </a:lnTo>
                <a:lnTo>
                  <a:pt x="36" y="96"/>
                </a:lnTo>
                <a:lnTo>
                  <a:pt x="36" y="120"/>
                </a:lnTo>
                <a:lnTo>
                  <a:pt x="36" y="144"/>
                </a:lnTo>
                <a:lnTo>
                  <a:pt x="24" y="168"/>
                </a:lnTo>
                <a:lnTo>
                  <a:pt x="12" y="192"/>
                </a:lnTo>
                <a:lnTo>
                  <a:pt x="0" y="216"/>
                </a:lnTo>
                <a:lnTo>
                  <a:pt x="0" y="240"/>
                </a:lnTo>
                <a:lnTo>
                  <a:pt x="0" y="264"/>
                </a:lnTo>
                <a:lnTo>
                  <a:pt x="12" y="288"/>
                </a:lnTo>
                <a:lnTo>
                  <a:pt x="12" y="312"/>
                </a:lnTo>
                <a:lnTo>
                  <a:pt x="24" y="336"/>
                </a:lnTo>
                <a:lnTo>
                  <a:pt x="24" y="360"/>
                </a:lnTo>
                <a:lnTo>
                  <a:pt x="36" y="384"/>
                </a:lnTo>
                <a:lnTo>
                  <a:pt x="36" y="408"/>
                </a:lnTo>
                <a:lnTo>
                  <a:pt x="48" y="432"/>
                </a:lnTo>
                <a:lnTo>
                  <a:pt x="60" y="456"/>
                </a:lnTo>
                <a:lnTo>
                  <a:pt x="852" y="528"/>
                </a:lnTo>
                <a:lnTo>
                  <a:pt x="804" y="480"/>
                </a:lnTo>
                <a:lnTo>
                  <a:pt x="792" y="456"/>
                </a:lnTo>
                <a:lnTo>
                  <a:pt x="780" y="420"/>
                </a:lnTo>
                <a:lnTo>
                  <a:pt x="768" y="396"/>
                </a:lnTo>
                <a:lnTo>
                  <a:pt x="756" y="372"/>
                </a:lnTo>
                <a:lnTo>
                  <a:pt x="744" y="348"/>
                </a:lnTo>
                <a:lnTo>
                  <a:pt x="744" y="324"/>
                </a:lnTo>
                <a:lnTo>
                  <a:pt x="744" y="288"/>
                </a:lnTo>
                <a:lnTo>
                  <a:pt x="744" y="264"/>
                </a:lnTo>
                <a:lnTo>
                  <a:pt x="744" y="240"/>
                </a:lnTo>
                <a:lnTo>
                  <a:pt x="768" y="216"/>
                </a:lnTo>
                <a:lnTo>
                  <a:pt x="768" y="192"/>
                </a:lnTo>
                <a:lnTo>
                  <a:pt x="780" y="168"/>
                </a:lnTo>
                <a:lnTo>
                  <a:pt x="804" y="156"/>
                </a:lnTo>
                <a:lnTo>
                  <a:pt x="804" y="132"/>
                </a:lnTo>
                <a:lnTo>
                  <a:pt x="828" y="108"/>
                </a:lnTo>
                <a:lnTo>
                  <a:pt x="852" y="96"/>
                </a:lnTo>
                <a:lnTo>
                  <a:pt x="864" y="72"/>
                </a:lnTo>
                <a:lnTo>
                  <a:pt x="84" y="0"/>
                </a:lnTo>
              </a:path>
            </a:pathLst>
          </a:custGeom>
          <a:gradFill rotWithShape="0">
            <a:gsLst>
              <a:gs pos="0">
                <a:srgbClr val="012501"/>
              </a:gs>
              <a:gs pos="100000">
                <a:srgbClr val="037C03"/>
              </a:gs>
            </a:gsLst>
            <a:lin ang="18900000" scaled="1"/>
          </a:gra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827463" y="4038600"/>
            <a:ext cx="3251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5148263" y="990600"/>
            <a:ext cx="1795462" cy="177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>
            <a:off x="3759200" y="1447800"/>
            <a:ext cx="1695450" cy="1601788"/>
          </a:xfrm>
          <a:custGeom>
            <a:avLst/>
            <a:gdLst>
              <a:gd name="T0" fmla="*/ 2147483647 w 1201"/>
              <a:gd name="T1" fmla="*/ 2147483647 h 1009"/>
              <a:gd name="T2" fmla="*/ 2147483647 w 1201"/>
              <a:gd name="T3" fmla="*/ 2147483647 h 1009"/>
              <a:gd name="T4" fmla="*/ 2147483647 w 1201"/>
              <a:gd name="T5" fmla="*/ 2147483647 h 1009"/>
              <a:gd name="T6" fmla="*/ 0 w 1201"/>
              <a:gd name="T7" fmla="*/ 0 h 1009"/>
              <a:gd name="T8" fmla="*/ 2147483647 w 1201"/>
              <a:gd name="T9" fmla="*/ 2147483647 h 10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009"/>
              <a:gd name="T17" fmla="*/ 1201 w 1201"/>
              <a:gd name="T18" fmla="*/ 1009 h 10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" h="1009">
                <a:moveTo>
                  <a:pt x="336" y="576"/>
                </a:moveTo>
                <a:lnTo>
                  <a:pt x="1200" y="1008"/>
                </a:lnTo>
                <a:lnTo>
                  <a:pt x="864" y="432"/>
                </a:lnTo>
                <a:lnTo>
                  <a:pt x="0" y="0"/>
                </a:lnTo>
                <a:lnTo>
                  <a:pt x="336" y="576"/>
                </a:lnTo>
              </a:path>
            </a:pathLst>
          </a:custGeom>
          <a:solidFill>
            <a:srgbClr val="919191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 flipV="1">
            <a:off x="6943725" y="990600"/>
            <a:ext cx="66675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4470400" y="2743200"/>
            <a:ext cx="677863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Freeform 8"/>
          <p:cNvSpPr>
            <a:spLocks/>
          </p:cNvSpPr>
          <p:nvPr/>
        </p:nvSpPr>
        <p:spPr bwMode="auto">
          <a:xfrm>
            <a:off x="3624263" y="2219325"/>
            <a:ext cx="1220787" cy="2001838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6537325" y="2743200"/>
            <a:ext cx="1558925" cy="1525588"/>
          </a:xfrm>
          <a:custGeom>
            <a:avLst/>
            <a:gdLst>
              <a:gd name="T0" fmla="*/ 0 w 1105"/>
              <a:gd name="T1" fmla="*/ 2147483647 h 961"/>
              <a:gd name="T2" fmla="*/ 0 w 1105"/>
              <a:gd name="T3" fmla="*/ 2147483647 h 961"/>
              <a:gd name="T4" fmla="*/ 2147483647 w 1105"/>
              <a:gd name="T5" fmla="*/ 2147483647 h 961"/>
              <a:gd name="T6" fmla="*/ 2147483647 w 1105"/>
              <a:gd name="T7" fmla="*/ 0 h 961"/>
              <a:gd name="T8" fmla="*/ 0 w 1105"/>
              <a:gd name="T9" fmla="*/ 2147483647 h 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5"/>
              <a:gd name="T16" fmla="*/ 0 h 961"/>
              <a:gd name="T17" fmla="*/ 1105 w 1105"/>
              <a:gd name="T18" fmla="*/ 961 h 9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5" h="961">
                <a:moveTo>
                  <a:pt x="0" y="202"/>
                </a:moveTo>
                <a:lnTo>
                  <a:pt x="0" y="960"/>
                </a:lnTo>
                <a:lnTo>
                  <a:pt x="1104" y="758"/>
                </a:lnTo>
                <a:lnTo>
                  <a:pt x="1104" y="0"/>
                </a:lnTo>
                <a:lnTo>
                  <a:pt x="0" y="202"/>
                </a:lnTo>
              </a:path>
            </a:pathLst>
          </a:custGeom>
          <a:solidFill>
            <a:srgbClr val="919191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 flipV="1">
            <a:off x="7010400" y="3429000"/>
            <a:ext cx="34925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6740525" y="3937000"/>
            <a:ext cx="1220788" cy="2001838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3827463" y="3409950"/>
            <a:ext cx="642937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 flipV="1">
            <a:off x="7045325" y="4857750"/>
            <a:ext cx="33338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6"/>
          <p:cNvSpPr>
            <a:spLocks noChangeArrowheads="1"/>
          </p:cNvSpPr>
          <p:nvPr/>
        </p:nvSpPr>
        <p:spPr bwMode="auto">
          <a:xfrm>
            <a:off x="6983413" y="3397250"/>
            <a:ext cx="55562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Oval 17"/>
          <p:cNvSpPr>
            <a:spLocks noChangeArrowheads="1"/>
          </p:cNvSpPr>
          <p:nvPr/>
        </p:nvSpPr>
        <p:spPr bwMode="auto">
          <a:xfrm>
            <a:off x="5119688" y="27305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Freeform 18"/>
          <p:cNvSpPr>
            <a:spLocks/>
          </p:cNvSpPr>
          <p:nvPr/>
        </p:nvSpPr>
        <p:spPr bwMode="auto">
          <a:xfrm>
            <a:off x="3470275" y="3989388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Arc 19"/>
          <p:cNvSpPr>
            <a:spLocks/>
          </p:cNvSpPr>
          <p:nvPr/>
        </p:nvSpPr>
        <p:spPr bwMode="auto">
          <a:xfrm rot="720000">
            <a:off x="3670300" y="4005263"/>
            <a:ext cx="211138" cy="236537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 flipH="1">
            <a:off x="3470275" y="3824288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21"/>
          <p:cNvSpPr>
            <a:spLocks noChangeArrowheads="1"/>
          </p:cNvSpPr>
          <p:nvPr/>
        </p:nvSpPr>
        <p:spPr bwMode="auto">
          <a:xfrm rot="-1860000">
            <a:off x="3748088" y="4010025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2"/>
          <p:cNvSpPr>
            <a:spLocks noChangeShapeType="1"/>
          </p:cNvSpPr>
          <p:nvPr/>
        </p:nvSpPr>
        <p:spPr bwMode="auto">
          <a:xfrm flipV="1">
            <a:off x="3470275" y="4230688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Freeform 23"/>
          <p:cNvSpPr>
            <a:spLocks/>
          </p:cNvSpPr>
          <p:nvPr/>
        </p:nvSpPr>
        <p:spPr bwMode="auto">
          <a:xfrm>
            <a:off x="6721475" y="5818188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Arc 24"/>
          <p:cNvSpPr>
            <a:spLocks/>
          </p:cNvSpPr>
          <p:nvPr/>
        </p:nvSpPr>
        <p:spPr bwMode="auto">
          <a:xfrm rot="720000">
            <a:off x="6921500" y="5834063"/>
            <a:ext cx="211138" cy="236537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5"/>
          <p:cNvSpPr>
            <a:spLocks noChangeShapeType="1"/>
          </p:cNvSpPr>
          <p:nvPr/>
        </p:nvSpPr>
        <p:spPr bwMode="auto">
          <a:xfrm flipH="1">
            <a:off x="6721475" y="5653088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Oval 26"/>
          <p:cNvSpPr>
            <a:spLocks noChangeArrowheads="1"/>
          </p:cNvSpPr>
          <p:nvPr/>
        </p:nvSpPr>
        <p:spPr bwMode="auto">
          <a:xfrm rot="-1860000">
            <a:off x="6999288" y="5838825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7"/>
          <p:cNvSpPr>
            <a:spLocks noChangeShapeType="1"/>
          </p:cNvSpPr>
          <p:nvPr/>
        </p:nvSpPr>
        <p:spPr bwMode="auto">
          <a:xfrm flipV="1">
            <a:off x="6721475" y="6059488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Rectangle 28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229600" cy="1143000"/>
          </a:xfrm>
          <a:noFill/>
        </p:spPr>
        <p:txBody>
          <a:bodyPr/>
          <a:lstStyle/>
          <a:p>
            <a:r>
              <a:rPr lang="en-US" sz="4000" dirty="0"/>
              <a:t>Stereo image rectification</a:t>
            </a:r>
          </a:p>
        </p:txBody>
      </p:sp>
      <p:sp>
        <p:nvSpPr>
          <p:cNvPr id="41679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6200" y="4754563"/>
            <a:ext cx="5943600" cy="20066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sz="1800" dirty="0" err="1"/>
              <a:t>Reproject</a:t>
            </a:r>
            <a:r>
              <a:rPr lang="en-US" sz="1800" dirty="0"/>
              <a:t> image planes onto a common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	plane parallel to the line between optical centers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800" dirty="0"/>
              <a:t>Pixel motion is horizontal after this transformation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800" dirty="0"/>
              <a:t>Two </a:t>
            </a:r>
            <a:r>
              <a:rPr lang="en-US" sz="1800" dirty="0" err="1"/>
              <a:t>homographies</a:t>
            </a:r>
            <a:r>
              <a:rPr lang="en-US" sz="1800" dirty="0"/>
              <a:t> (3x3 transform), one for each input image </a:t>
            </a:r>
            <a:r>
              <a:rPr lang="en-US" sz="1800" dirty="0" err="1"/>
              <a:t>reprojection</a:t>
            </a:r>
            <a:endParaRPr lang="en-US" sz="1800" dirty="0"/>
          </a:p>
          <a:p>
            <a:pPr>
              <a:lnSpc>
                <a:spcPct val="80000"/>
              </a:lnSpc>
              <a:buFontTx/>
              <a:buChar char="•"/>
            </a:pPr>
            <a:endParaRPr lang="en-US" sz="1800" dirty="0"/>
          </a:p>
          <a:p>
            <a:pPr marL="0" indent="0">
              <a:lnSpc>
                <a:spcPct val="80000"/>
              </a:lnSpc>
            </a:pPr>
            <a:r>
              <a:rPr lang="en-US" sz="1400" dirty="0"/>
              <a:t>C. Loop and Z. Zhang. </a:t>
            </a:r>
            <a:r>
              <a:rPr lang="en-US" sz="1400" dirty="0">
                <a:hlinkClick r:id="rId3"/>
              </a:rPr>
              <a:t>Computing Rectifying </a:t>
            </a:r>
            <a:r>
              <a:rPr lang="en-US" sz="1400" dirty="0" err="1">
                <a:hlinkClick r:id="rId3"/>
              </a:rPr>
              <a:t>Homographies</a:t>
            </a:r>
            <a:r>
              <a:rPr lang="en-US" sz="1400" dirty="0">
                <a:hlinkClick r:id="rId3"/>
              </a:rPr>
              <a:t> for Stereo Vision</a:t>
            </a:r>
            <a:r>
              <a:rPr lang="en-US" sz="1400" dirty="0"/>
              <a:t>. IEEE Conf. Computer Vision and Pattern Recognition, 1999</a:t>
            </a:r>
            <a:r>
              <a:rPr lang="en-US" sz="1600" dirty="0"/>
              <a:t>.</a:t>
            </a:r>
          </a:p>
        </p:txBody>
      </p:sp>
      <p:sp>
        <p:nvSpPr>
          <p:cNvPr id="22556" name="Line 35"/>
          <p:cNvSpPr>
            <a:spLocks noChangeShapeType="1"/>
          </p:cNvSpPr>
          <p:nvPr/>
        </p:nvSpPr>
        <p:spPr bwMode="auto">
          <a:xfrm>
            <a:off x="4852988" y="2886075"/>
            <a:ext cx="1893887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Line 36"/>
          <p:cNvSpPr>
            <a:spLocks noChangeShapeType="1"/>
          </p:cNvSpPr>
          <p:nvPr/>
        </p:nvSpPr>
        <p:spPr bwMode="auto">
          <a:xfrm>
            <a:off x="4845050" y="4216400"/>
            <a:ext cx="1893888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8" name="Line 30"/>
          <p:cNvSpPr>
            <a:spLocks noChangeShapeType="1"/>
          </p:cNvSpPr>
          <p:nvPr/>
        </p:nvSpPr>
        <p:spPr bwMode="auto">
          <a:xfrm>
            <a:off x="3624263" y="2936875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9" name="Line 31"/>
          <p:cNvSpPr>
            <a:spLocks noChangeShapeType="1"/>
          </p:cNvSpPr>
          <p:nvPr/>
        </p:nvSpPr>
        <p:spPr bwMode="auto">
          <a:xfrm>
            <a:off x="6756400" y="4683125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06" name="Line 38"/>
          <p:cNvSpPr>
            <a:spLocks noChangeShapeType="1"/>
          </p:cNvSpPr>
          <p:nvPr/>
        </p:nvSpPr>
        <p:spPr bwMode="auto">
          <a:xfrm>
            <a:off x="4852988" y="3622675"/>
            <a:ext cx="1893887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1" name="Oval 14"/>
          <p:cNvSpPr>
            <a:spLocks noChangeArrowheads="1"/>
          </p:cNvSpPr>
          <p:nvPr/>
        </p:nvSpPr>
        <p:spPr bwMode="auto">
          <a:xfrm>
            <a:off x="7016750" y="4810125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Oval 15"/>
          <p:cNvSpPr>
            <a:spLocks noChangeArrowheads="1"/>
          </p:cNvSpPr>
          <p:nvPr/>
        </p:nvSpPr>
        <p:spPr bwMode="auto">
          <a:xfrm>
            <a:off x="4441825" y="33782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55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Rectification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6" name="Picture 5" descr="Rectification3"/>
          <p:cNvPicPr>
            <a:picLocks noChangeAspect="1" noChangeArrowheads="1"/>
          </p:cNvPicPr>
          <p:nvPr/>
        </p:nvPicPr>
        <p:blipFill>
          <a:blip r:embed="rId3" cstate="print"/>
          <a:srcRect r="26967" b="55083"/>
          <a:stretch>
            <a:fillRect/>
          </a:stretch>
        </p:blipFill>
        <p:spPr bwMode="auto">
          <a:xfrm>
            <a:off x="1600200" y="1143000"/>
            <a:ext cx="571500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6" descr="Rectification4"/>
          <p:cNvPicPr>
            <a:picLocks noChangeAspect="1" noChangeArrowheads="1"/>
          </p:cNvPicPr>
          <p:nvPr/>
        </p:nvPicPr>
        <p:blipFill>
          <a:blip r:embed="rId4" cstate="print"/>
          <a:srcRect t="48813" r="22858"/>
          <a:stretch>
            <a:fillRect/>
          </a:stretch>
        </p:blipFill>
        <p:spPr bwMode="auto">
          <a:xfrm>
            <a:off x="1447800" y="3560763"/>
            <a:ext cx="62484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87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reeform 5"/>
          <p:cNvSpPr>
            <a:spLocks/>
          </p:cNvSpPr>
          <p:nvPr/>
        </p:nvSpPr>
        <p:spPr bwMode="auto">
          <a:xfrm>
            <a:off x="5705475" y="3859213"/>
            <a:ext cx="1884363" cy="314325"/>
          </a:xfrm>
          <a:custGeom>
            <a:avLst/>
            <a:gdLst>
              <a:gd name="T0" fmla="*/ 0 w 1468"/>
              <a:gd name="T1" fmla="*/ 2147483647 h 252"/>
              <a:gd name="T2" fmla="*/ 2147483647 w 1468"/>
              <a:gd name="T3" fmla="*/ 2147483647 h 252"/>
              <a:gd name="T4" fmla="*/ 2147483647 w 1468"/>
              <a:gd name="T5" fmla="*/ 2147483647 h 252"/>
              <a:gd name="T6" fmla="*/ 2147483647 w 1468"/>
              <a:gd name="T7" fmla="*/ 2147483647 h 252"/>
              <a:gd name="T8" fmla="*/ 2147483647 w 1468"/>
              <a:gd name="T9" fmla="*/ 2147483647 h 252"/>
              <a:gd name="T10" fmla="*/ 2147483647 w 1468"/>
              <a:gd name="T11" fmla="*/ 0 h 252"/>
              <a:gd name="T12" fmla="*/ 2147483647 w 1468"/>
              <a:gd name="T13" fmla="*/ 2147483647 h 252"/>
              <a:gd name="T14" fmla="*/ 2147483647 w 1468"/>
              <a:gd name="T15" fmla="*/ 2147483647 h 252"/>
              <a:gd name="T16" fmla="*/ 2147483647 w 1468"/>
              <a:gd name="T17" fmla="*/ 2147483647 h 252"/>
              <a:gd name="T18" fmla="*/ 2147483647 w 1468"/>
              <a:gd name="T19" fmla="*/ 2147483647 h 252"/>
              <a:gd name="T20" fmla="*/ 2147483647 w 1468"/>
              <a:gd name="T21" fmla="*/ 2147483647 h 252"/>
              <a:gd name="T22" fmla="*/ 2147483647 w 1468"/>
              <a:gd name="T23" fmla="*/ 2147483647 h 252"/>
              <a:gd name="T24" fmla="*/ 2147483647 w 1468"/>
              <a:gd name="T25" fmla="*/ 2147483647 h 252"/>
              <a:gd name="T26" fmla="*/ 2147483647 w 1468"/>
              <a:gd name="T27" fmla="*/ 2147483647 h 252"/>
              <a:gd name="T28" fmla="*/ 2147483647 w 1468"/>
              <a:gd name="T29" fmla="*/ 2147483647 h 252"/>
              <a:gd name="T30" fmla="*/ 2147483647 w 1468"/>
              <a:gd name="T31" fmla="*/ 2147483647 h 252"/>
              <a:gd name="T32" fmla="*/ 2147483647 w 1468"/>
              <a:gd name="T33" fmla="*/ 2147483647 h 252"/>
              <a:gd name="T34" fmla="*/ 2147483647 w 1468"/>
              <a:gd name="T35" fmla="*/ 2147483647 h 252"/>
              <a:gd name="T36" fmla="*/ 2147483647 w 1468"/>
              <a:gd name="T37" fmla="*/ 2147483647 h 252"/>
              <a:gd name="T38" fmla="*/ 2147483647 w 1468"/>
              <a:gd name="T39" fmla="*/ 2147483647 h 252"/>
              <a:gd name="T40" fmla="*/ 2147483647 w 1468"/>
              <a:gd name="T41" fmla="*/ 2147483647 h 252"/>
              <a:gd name="T42" fmla="*/ 2147483647 w 1468"/>
              <a:gd name="T43" fmla="*/ 2147483647 h 252"/>
              <a:gd name="T44" fmla="*/ 2147483647 w 1468"/>
              <a:gd name="T45" fmla="*/ 2147483647 h 252"/>
              <a:gd name="T46" fmla="*/ 2147483647 w 1468"/>
              <a:gd name="T47" fmla="*/ 2147483647 h 252"/>
              <a:gd name="T48" fmla="*/ 2147483647 w 1468"/>
              <a:gd name="T49" fmla="*/ 2147483647 h 252"/>
              <a:gd name="T50" fmla="*/ 2147483647 w 1468"/>
              <a:gd name="T51" fmla="*/ 2147483647 h 252"/>
              <a:gd name="T52" fmla="*/ 2147483647 w 1468"/>
              <a:gd name="T53" fmla="*/ 2147483647 h 252"/>
              <a:gd name="T54" fmla="*/ 2147483647 w 1468"/>
              <a:gd name="T55" fmla="*/ 2147483647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468"/>
              <a:gd name="T85" fmla="*/ 0 h 252"/>
              <a:gd name="T86" fmla="*/ 1468 w 1468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468" h="252">
                <a:moveTo>
                  <a:pt x="0" y="5"/>
                </a:moveTo>
                <a:cubicBezTo>
                  <a:pt x="22" y="20"/>
                  <a:pt x="30" y="32"/>
                  <a:pt x="56" y="41"/>
                </a:cubicBezTo>
                <a:cubicBezTo>
                  <a:pt x="61" y="39"/>
                  <a:pt x="67" y="39"/>
                  <a:pt x="71" y="36"/>
                </a:cubicBezTo>
                <a:cubicBezTo>
                  <a:pt x="75" y="33"/>
                  <a:pt x="77" y="27"/>
                  <a:pt x="81" y="25"/>
                </a:cubicBezTo>
                <a:cubicBezTo>
                  <a:pt x="95" y="18"/>
                  <a:pt x="112" y="15"/>
                  <a:pt x="127" y="10"/>
                </a:cubicBezTo>
                <a:cubicBezTo>
                  <a:pt x="137" y="7"/>
                  <a:pt x="157" y="0"/>
                  <a:pt x="157" y="0"/>
                </a:cubicBezTo>
                <a:cubicBezTo>
                  <a:pt x="196" y="13"/>
                  <a:pt x="233" y="31"/>
                  <a:pt x="273" y="41"/>
                </a:cubicBezTo>
                <a:cubicBezTo>
                  <a:pt x="283" y="40"/>
                  <a:pt x="353" y="26"/>
                  <a:pt x="369" y="30"/>
                </a:cubicBezTo>
                <a:cubicBezTo>
                  <a:pt x="390" y="54"/>
                  <a:pt x="366" y="30"/>
                  <a:pt x="395" y="46"/>
                </a:cubicBezTo>
                <a:cubicBezTo>
                  <a:pt x="406" y="52"/>
                  <a:pt x="450" y="137"/>
                  <a:pt x="455" y="121"/>
                </a:cubicBezTo>
                <a:cubicBezTo>
                  <a:pt x="486" y="168"/>
                  <a:pt x="519" y="233"/>
                  <a:pt x="576" y="252"/>
                </a:cubicBezTo>
                <a:cubicBezTo>
                  <a:pt x="603" y="245"/>
                  <a:pt x="593" y="186"/>
                  <a:pt x="615" y="171"/>
                </a:cubicBezTo>
                <a:cubicBezTo>
                  <a:pt x="618" y="161"/>
                  <a:pt x="624" y="139"/>
                  <a:pt x="627" y="129"/>
                </a:cubicBezTo>
                <a:cubicBezTo>
                  <a:pt x="629" y="124"/>
                  <a:pt x="646" y="102"/>
                  <a:pt x="651" y="99"/>
                </a:cubicBezTo>
                <a:cubicBezTo>
                  <a:pt x="661" y="92"/>
                  <a:pt x="681" y="78"/>
                  <a:pt x="681" y="78"/>
                </a:cubicBezTo>
                <a:cubicBezTo>
                  <a:pt x="694" y="59"/>
                  <a:pt x="724" y="71"/>
                  <a:pt x="747" y="78"/>
                </a:cubicBezTo>
                <a:cubicBezTo>
                  <a:pt x="768" y="86"/>
                  <a:pt x="791" y="116"/>
                  <a:pt x="809" y="126"/>
                </a:cubicBezTo>
                <a:cubicBezTo>
                  <a:pt x="824" y="127"/>
                  <a:pt x="854" y="137"/>
                  <a:pt x="854" y="137"/>
                </a:cubicBezTo>
                <a:cubicBezTo>
                  <a:pt x="919" y="131"/>
                  <a:pt x="895" y="133"/>
                  <a:pt x="935" y="106"/>
                </a:cubicBezTo>
                <a:cubicBezTo>
                  <a:pt x="954" y="94"/>
                  <a:pt x="979" y="98"/>
                  <a:pt x="1001" y="96"/>
                </a:cubicBezTo>
                <a:cubicBezTo>
                  <a:pt x="1020" y="83"/>
                  <a:pt x="1042" y="78"/>
                  <a:pt x="1062" y="66"/>
                </a:cubicBezTo>
                <a:cubicBezTo>
                  <a:pt x="1096" y="71"/>
                  <a:pt x="1169" y="82"/>
                  <a:pt x="1198" y="101"/>
                </a:cubicBezTo>
                <a:cubicBezTo>
                  <a:pt x="1221" y="117"/>
                  <a:pt x="1247" y="133"/>
                  <a:pt x="1274" y="142"/>
                </a:cubicBezTo>
                <a:cubicBezTo>
                  <a:pt x="1291" y="159"/>
                  <a:pt x="1312" y="170"/>
                  <a:pt x="1334" y="177"/>
                </a:cubicBezTo>
                <a:cubicBezTo>
                  <a:pt x="1370" y="173"/>
                  <a:pt x="1383" y="175"/>
                  <a:pt x="1410" y="157"/>
                </a:cubicBezTo>
                <a:cubicBezTo>
                  <a:pt x="1417" y="135"/>
                  <a:pt x="1429" y="117"/>
                  <a:pt x="1446" y="101"/>
                </a:cubicBezTo>
                <a:cubicBezTo>
                  <a:pt x="1448" y="96"/>
                  <a:pt x="1447" y="90"/>
                  <a:pt x="1451" y="86"/>
                </a:cubicBezTo>
                <a:cubicBezTo>
                  <a:pt x="1468" y="69"/>
                  <a:pt x="1466" y="90"/>
                  <a:pt x="1466" y="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579" name="Group 6"/>
          <p:cNvGrpSpPr>
            <a:grpSpLocks/>
          </p:cNvGrpSpPr>
          <p:nvPr/>
        </p:nvGrpSpPr>
        <p:grpSpPr bwMode="auto">
          <a:xfrm>
            <a:off x="5708650" y="3721100"/>
            <a:ext cx="1909763" cy="477838"/>
            <a:chOff x="2064" y="2160"/>
            <a:chExt cx="1488" cy="384"/>
          </a:xfrm>
        </p:grpSpPr>
        <p:sp>
          <p:nvSpPr>
            <p:cNvPr id="24598" name="Line 7"/>
            <p:cNvSpPr>
              <a:spLocks noChangeShapeType="1"/>
            </p:cNvSpPr>
            <p:nvPr/>
          </p:nvSpPr>
          <p:spPr bwMode="auto">
            <a:xfrm flipV="1">
              <a:off x="2064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8"/>
            <p:cNvSpPr>
              <a:spLocks noChangeShapeType="1"/>
            </p:cNvSpPr>
            <p:nvPr/>
          </p:nvSpPr>
          <p:spPr bwMode="auto">
            <a:xfrm>
              <a:off x="2064" y="25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Text Box 9"/>
          <p:cNvSpPr txBox="1">
            <a:spLocks noChangeArrowheads="1"/>
          </p:cNvSpPr>
          <p:nvPr/>
        </p:nvSpPr>
        <p:spPr bwMode="auto">
          <a:xfrm>
            <a:off x="4343400" y="3581400"/>
            <a:ext cx="1344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Matching cost</a:t>
            </a:r>
          </a:p>
        </p:txBody>
      </p:sp>
      <p:sp>
        <p:nvSpPr>
          <p:cNvPr id="24581" name="Text Box 10"/>
          <p:cNvSpPr txBox="1">
            <a:spLocks noChangeArrowheads="1"/>
          </p:cNvSpPr>
          <p:nvPr/>
        </p:nvSpPr>
        <p:spPr bwMode="auto">
          <a:xfrm>
            <a:off x="7635875" y="3962400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disparity</a:t>
            </a:r>
          </a:p>
        </p:txBody>
      </p:sp>
      <p:pic>
        <p:nvPicPr>
          <p:cNvPr id="24582" name="Picture 11" descr="le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013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2" descr="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1738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Line 13"/>
          <p:cNvSpPr>
            <a:spLocks noChangeShapeType="1"/>
          </p:cNvSpPr>
          <p:nvPr/>
        </p:nvSpPr>
        <p:spPr bwMode="auto">
          <a:xfrm>
            <a:off x="1439863" y="2108200"/>
            <a:ext cx="671353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3017838" y="2049463"/>
            <a:ext cx="123825" cy="1190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6" name="Group 15"/>
          <p:cNvGrpSpPr>
            <a:grpSpLocks/>
          </p:cNvGrpSpPr>
          <p:nvPr/>
        </p:nvGrpSpPr>
        <p:grpSpPr bwMode="auto">
          <a:xfrm>
            <a:off x="6021388" y="2049463"/>
            <a:ext cx="862012" cy="119062"/>
            <a:chOff x="3111" y="3838"/>
            <a:chExt cx="672" cy="96"/>
          </a:xfrm>
        </p:grpSpPr>
        <p:sp>
          <p:nvSpPr>
            <p:cNvPr id="24593" name="Rectangle 16"/>
            <p:cNvSpPr>
              <a:spLocks noChangeArrowheads="1"/>
            </p:cNvSpPr>
            <p:nvPr/>
          </p:nvSpPr>
          <p:spPr bwMode="auto">
            <a:xfrm>
              <a:off x="3399" y="3838"/>
              <a:ext cx="96" cy="96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Rectangle 17"/>
            <p:cNvSpPr>
              <a:spLocks noChangeArrowheads="1"/>
            </p:cNvSpPr>
            <p:nvPr/>
          </p:nvSpPr>
          <p:spPr bwMode="auto">
            <a:xfrm>
              <a:off x="3111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Rectangle 18"/>
            <p:cNvSpPr>
              <a:spLocks noChangeArrowheads="1"/>
            </p:cNvSpPr>
            <p:nvPr/>
          </p:nvSpPr>
          <p:spPr bwMode="auto">
            <a:xfrm>
              <a:off x="3255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Rectangle 19"/>
            <p:cNvSpPr>
              <a:spLocks noChangeArrowheads="1"/>
            </p:cNvSpPr>
            <p:nvPr/>
          </p:nvSpPr>
          <p:spPr bwMode="auto">
            <a:xfrm>
              <a:off x="3543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Rectangle 20"/>
            <p:cNvSpPr>
              <a:spLocks noChangeArrowheads="1"/>
            </p:cNvSpPr>
            <p:nvPr/>
          </p:nvSpPr>
          <p:spPr bwMode="auto">
            <a:xfrm>
              <a:off x="3687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7" name="Text Box 21"/>
          <p:cNvSpPr txBox="1">
            <a:spLocks noChangeArrowheads="1"/>
          </p:cNvSpPr>
          <p:nvPr/>
        </p:nvSpPr>
        <p:spPr bwMode="auto">
          <a:xfrm>
            <a:off x="2925763" y="9144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Left</a:t>
            </a:r>
          </a:p>
        </p:txBody>
      </p:sp>
      <p:sp>
        <p:nvSpPr>
          <p:cNvPr id="24588" name="Text Box 22"/>
          <p:cNvSpPr txBox="1">
            <a:spLocks noChangeArrowheads="1"/>
          </p:cNvSpPr>
          <p:nvPr/>
        </p:nvSpPr>
        <p:spPr bwMode="auto">
          <a:xfrm>
            <a:off x="6223000" y="914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Right</a:t>
            </a:r>
          </a:p>
        </p:txBody>
      </p:sp>
      <p:sp>
        <p:nvSpPr>
          <p:cNvPr id="24589" name="Freeform 23"/>
          <p:cNvSpPr>
            <a:spLocks/>
          </p:cNvSpPr>
          <p:nvPr/>
        </p:nvSpPr>
        <p:spPr bwMode="auto">
          <a:xfrm>
            <a:off x="6430963" y="1212850"/>
            <a:ext cx="23812" cy="3219450"/>
          </a:xfrm>
          <a:custGeom>
            <a:avLst/>
            <a:gdLst>
              <a:gd name="T0" fmla="*/ 2147483647 w 18"/>
              <a:gd name="T1" fmla="*/ 0 h 2587"/>
              <a:gd name="T2" fmla="*/ 0 w 18"/>
              <a:gd name="T3" fmla="*/ 2147483647 h 2587"/>
              <a:gd name="T4" fmla="*/ 0 60000 65536"/>
              <a:gd name="T5" fmla="*/ 0 60000 65536"/>
              <a:gd name="T6" fmla="*/ 0 w 18"/>
              <a:gd name="T7" fmla="*/ 0 h 2587"/>
              <a:gd name="T8" fmla="*/ 18 w 18"/>
              <a:gd name="T9" fmla="*/ 2587 h 258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" h="2587">
                <a:moveTo>
                  <a:pt x="18" y="0"/>
                </a:moveTo>
                <a:lnTo>
                  <a:pt x="0" y="258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Text Box 24"/>
          <p:cNvSpPr txBox="1">
            <a:spLocks noChangeArrowheads="1"/>
          </p:cNvSpPr>
          <p:nvPr/>
        </p:nvSpPr>
        <p:spPr bwMode="auto">
          <a:xfrm>
            <a:off x="595313" y="1905000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scanline</a:t>
            </a:r>
          </a:p>
        </p:txBody>
      </p:sp>
      <p:sp>
        <p:nvSpPr>
          <p:cNvPr id="24591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82000" cy="838200"/>
          </a:xfrm>
        </p:spPr>
        <p:txBody>
          <a:bodyPr/>
          <a:lstStyle/>
          <a:p>
            <a:r>
              <a:rPr lang="en-US" sz="3000"/>
              <a:t>Correspondence search</a:t>
            </a:r>
          </a:p>
        </p:txBody>
      </p:sp>
      <p:sp>
        <p:nvSpPr>
          <p:cNvPr id="24592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981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/>
              <a:t>Slide a window along the right </a:t>
            </a:r>
            <a:r>
              <a:rPr lang="en-US" sz="2800" dirty="0" err="1"/>
              <a:t>scanline</a:t>
            </a:r>
            <a:r>
              <a:rPr lang="en-US" sz="2800" dirty="0"/>
              <a:t> and compare contents of that window with the reference window in the left image</a:t>
            </a:r>
          </a:p>
          <a:p>
            <a:pPr>
              <a:buFontTx/>
              <a:buChar char="•"/>
            </a:pPr>
            <a:r>
              <a:rPr lang="en-US" sz="2800" dirty="0"/>
              <a:t>Matching cost: SSD or normalized correlation</a:t>
            </a:r>
          </a:p>
        </p:txBody>
      </p:sp>
    </p:spTree>
    <p:extLst>
      <p:ext uri="{BB962C8B-B14F-4D97-AF65-F5344CB8AC3E}">
        <p14:creationId xmlns:p14="http://schemas.microsoft.com/office/powerpoint/2010/main" val="308169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le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013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9" descr="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1738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Line 10"/>
          <p:cNvSpPr>
            <a:spLocks noChangeShapeType="1"/>
          </p:cNvSpPr>
          <p:nvPr/>
        </p:nvSpPr>
        <p:spPr bwMode="auto">
          <a:xfrm>
            <a:off x="1439863" y="2108200"/>
            <a:ext cx="671353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Rectangle 11"/>
          <p:cNvSpPr>
            <a:spLocks noChangeArrowheads="1"/>
          </p:cNvSpPr>
          <p:nvPr/>
        </p:nvSpPr>
        <p:spPr bwMode="auto">
          <a:xfrm>
            <a:off x="3017838" y="2049463"/>
            <a:ext cx="123825" cy="1190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18"/>
          <p:cNvSpPr txBox="1">
            <a:spLocks noChangeArrowheads="1"/>
          </p:cNvSpPr>
          <p:nvPr/>
        </p:nvSpPr>
        <p:spPr bwMode="auto">
          <a:xfrm>
            <a:off x="2925763" y="9144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Left</a:t>
            </a:r>
          </a:p>
        </p:txBody>
      </p:sp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6223000" y="914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Right</a:t>
            </a:r>
          </a:p>
        </p:txBody>
      </p:sp>
      <p:sp>
        <p:nvSpPr>
          <p:cNvPr id="25608" name="Text Box 21"/>
          <p:cNvSpPr txBox="1">
            <a:spLocks noChangeArrowheads="1"/>
          </p:cNvSpPr>
          <p:nvPr/>
        </p:nvSpPr>
        <p:spPr bwMode="auto">
          <a:xfrm>
            <a:off x="595313" y="1905000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scanline</a:t>
            </a:r>
          </a:p>
        </p:txBody>
      </p:sp>
      <p:sp>
        <p:nvSpPr>
          <p:cNvPr id="25609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82000" cy="838200"/>
          </a:xfrm>
        </p:spPr>
        <p:txBody>
          <a:bodyPr/>
          <a:lstStyle/>
          <a:p>
            <a:r>
              <a:rPr lang="en-US" sz="3000"/>
              <a:t>Correspondence search</a:t>
            </a:r>
          </a:p>
        </p:txBody>
      </p:sp>
      <p:pic>
        <p:nvPicPr>
          <p:cNvPr id="25610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6488" y="3733800"/>
            <a:ext cx="32004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6127750" y="62626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SSD</a:t>
            </a:r>
          </a:p>
        </p:txBody>
      </p:sp>
      <p:sp>
        <p:nvSpPr>
          <p:cNvPr id="25612" name="Freeform 27"/>
          <p:cNvSpPr>
            <a:spLocks/>
          </p:cNvSpPr>
          <p:nvPr/>
        </p:nvSpPr>
        <p:spPr bwMode="auto">
          <a:xfrm>
            <a:off x="6454775" y="1212850"/>
            <a:ext cx="4763" cy="5043488"/>
          </a:xfrm>
          <a:custGeom>
            <a:avLst/>
            <a:gdLst>
              <a:gd name="T0" fmla="*/ 0 w 3"/>
              <a:gd name="T1" fmla="*/ 0 h 3177"/>
              <a:gd name="T2" fmla="*/ 2147483647 w 3"/>
              <a:gd name="T3" fmla="*/ 2147483647 h 3177"/>
              <a:gd name="T4" fmla="*/ 0 60000 65536"/>
              <a:gd name="T5" fmla="*/ 0 60000 65536"/>
              <a:gd name="T6" fmla="*/ 0 w 3"/>
              <a:gd name="T7" fmla="*/ 0 h 3177"/>
              <a:gd name="T8" fmla="*/ 3 w 3"/>
              <a:gd name="T9" fmla="*/ 3177 h 3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177">
                <a:moveTo>
                  <a:pt x="0" y="0"/>
                </a:moveTo>
                <a:lnTo>
                  <a:pt x="3" y="317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7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402</Words>
  <Application>Microsoft Macintosh PowerPoint</Application>
  <PresentationFormat>On-screen Show (4:3)</PresentationFormat>
  <Paragraphs>94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SimSun</vt:lpstr>
      <vt:lpstr>Arial</vt:lpstr>
      <vt:lpstr>Calibri</vt:lpstr>
      <vt:lpstr>Symbol</vt:lpstr>
      <vt:lpstr>Times New Roman</vt:lpstr>
      <vt:lpstr>Office Theme</vt:lpstr>
      <vt:lpstr>Image</vt:lpstr>
      <vt:lpstr>Equation</vt:lpstr>
      <vt:lpstr>Solving for Stereo Correspondence</vt:lpstr>
      <vt:lpstr>Basic stereo matching algorithm</vt:lpstr>
      <vt:lpstr>Simplest Case: Parallel images</vt:lpstr>
      <vt:lpstr>Simplest Case: Parallel images</vt:lpstr>
      <vt:lpstr>Essential matrix for parallel images</vt:lpstr>
      <vt:lpstr>Stereo image rectification</vt:lpstr>
      <vt:lpstr>Rectification example</vt:lpstr>
      <vt:lpstr>Correspondence search</vt:lpstr>
      <vt:lpstr>Correspondence search</vt:lpstr>
      <vt:lpstr>Correspondence search</vt:lpstr>
      <vt:lpstr>Basic stereo matching algorithm</vt:lpstr>
      <vt:lpstr>Failures of correspondence search</vt:lpstr>
      <vt:lpstr>Effect of window size</vt:lpstr>
      <vt:lpstr>Results with window search</vt:lpstr>
      <vt:lpstr>Better methods existed...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Binocular Stereopsis</dc:title>
  <dc:creator>malik</dc:creator>
  <cp:lastModifiedBy>Microsoft Office User</cp:lastModifiedBy>
  <cp:revision>89</cp:revision>
  <dcterms:created xsi:type="dcterms:W3CDTF">2012-05-17T19:11:07Z</dcterms:created>
  <dcterms:modified xsi:type="dcterms:W3CDTF">2019-03-22T20:44:29Z</dcterms:modified>
</cp:coreProperties>
</file>