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9" r:id="rId4"/>
    <p:sldId id="262" r:id="rId5"/>
    <p:sldId id="263" r:id="rId6"/>
    <p:sldId id="264" r:id="rId7"/>
    <p:sldId id="266" r:id="rId8"/>
    <p:sldId id="272" r:id="rId9"/>
    <p:sldId id="268" r:id="rId10"/>
    <p:sldId id="267" r:id="rId11"/>
    <p:sldId id="269" r:id="rId12"/>
    <p:sldId id="270" r:id="rId13"/>
    <p:sldId id="273" r:id="rId1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p:cViewPr varScale="1">
        <p:scale>
          <a:sx n="70" d="100"/>
          <a:sy n="70" d="100"/>
        </p:scale>
        <p:origin x="73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3048000" y="3124200"/>
            <a:ext cx="82296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10733828" y="1110597"/>
            <a:ext cx="2286000" cy="508000"/>
          </a:xfrm>
        </p:spPr>
        <p:txBody>
          <a:bodyPr/>
          <a:lstStyle/>
          <a:p>
            <a:fld id="{9714BA71-207E-43EE-A016-30D77CF67140}" type="datetimeFigureOut">
              <a:rPr lang="es-PE" smtClean="0"/>
              <a:t>24/06/2013</a:t>
            </a:fld>
            <a:endParaRPr lang="es-PE"/>
          </a:p>
        </p:txBody>
      </p:sp>
      <p:sp>
        <p:nvSpPr>
          <p:cNvPr id="17" name="16 Marcador de pie de página"/>
          <p:cNvSpPr>
            <a:spLocks noGrp="1"/>
          </p:cNvSpPr>
          <p:nvPr>
            <p:ph type="ftr" sz="quarter" idx="11"/>
          </p:nvPr>
        </p:nvSpPr>
        <p:spPr bwMode="auto">
          <a:xfrm rot="5400000">
            <a:off x="10045959" y="4117661"/>
            <a:ext cx="3657600" cy="512064"/>
          </a:xfrm>
        </p:spPr>
        <p:txBody>
          <a:bodyPr/>
          <a:lstStyle/>
          <a:p>
            <a:endParaRPr lang="es-PE"/>
          </a:p>
        </p:txBody>
      </p:sp>
      <p:sp>
        <p:nvSpPr>
          <p:cNvPr id="10" name="9 Rectángulo"/>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767392" y="4928702"/>
            <a:ext cx="812800" cy="517524"/>
          </a:xfrm>
        </p:spPr>
        <p:txBody>
          <a:bodyPr/>
          <a:lstStyle/>
          <a:p>
            <a:fld id="{C9B587DE-820B-4483-B0EC-649BD2BE61CD}" type="slidenum">
              <a:rPr lang="es-PE" smtClean="0"/>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714BA71-207E-43EE-A016-30D77CF67140}" type="datetimeFigureOut">
              <a:rPr lang="es-PE" smtClean="0"/>
              <a:t>24/06/2013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9B587DE-820B-4483-B0EC-649BD2BE61CD}"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2352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274639"/>
            <a:ext cx="8026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714BA71-207E-43EE-A016-30D77CF67140}" type="datetimeFigureOut">
              <a:rPr lang="es-PE" smtClean="0"/>
              <a:t>24/06/2013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9B587DE-820B-4483-B0EC-649BD2BE61CD}"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609600" y="1600200"/>
            <a:ext cx="99568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9714BA71-207E-43EE-A016-30D77CF67140}" type="datetimeFigureOut">
              <a:rPr lang="es-PE" smtClean="0"/>
              <a:t>24/06/2013</a:t>
            </a:fld>
            <a:endParaRPr lang="es-PE"/>
          </a:p>
        </p:txBody>
      </p:sp>
      <p:sp>
        <p:nvSpPr>
          <p:cNvPr id="9" name="8 Marcador de número de diapositiva"/>
          <p:cNvSpPr>
            <a:spLocks noGrp="1"/>
          </p:cNvSpPr>
          <p:nvPr>
            <p:ph type="sldNum" sz="quarter" idx="15"/>
          </p:nvPr>
        </p:nvSpPr>
        <p:spPr/>
        <p:txBody>
          <a:bodyPr rtlCol="0"/>
          <a:lstStyle/>
          <a:p>
            <a:fld id="{C9B587DE-820B-4483-B0EC-649BD2BE61CD}" type="slidenum">
              <a:rPr lang="es-PE" smtClean="0"/>
              <a:t>‹Nº›</a:t>
            </a:fld>
            <a:endParaRPr lang="es-PE"/>
          </a:p>
        </p:txBody>
      </p:sp>
      <p:sp>
        <p:nvSpPr>
          <p:cNvPr id="10" name="9 Marcador de pie de página"/>
          <p:cNvSpPr>
            <a:spLocks noGrp="1"/>
          </p:cNvSpPr>
          <p:nvPr>
            <p:ph type="ftr" sz="quarter" idx="16"/>
          </p:nvPr>
        </p:nvSpPr>
        <p:spPr/>
        <p:txBody>
          <a:bodyPr rtlCol="0"/>
          <a:lstStyle/>
          <a:p>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48000" y="2895600"/>
            <a:ext cx="82296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10732008" y="1106932"/>
            <a:ext cx="2286000" cy="508000"/>
          </a:xfrm>
        </p:spPr>
        <p:txBody>
          <a:bodyPr/>
          <a:lstStyle/>
          <a:p>
            <a:fld id="{9714BA71-207E-43EE-A016-30D77CF67140}" type="datetimeFigureOut">
              <a:rPr lang="es-PE" smtClean="0"/>
              <a:t>24/06/2013</a:t>
            </a:fld>
            <a:endParaRPr lang="es-PE"/>
          </a:p>
        </p:txBody>
      </p:sp>
      <p:sp>
        <p:nvSpPr>
          <p:cNvPr id="5" name="4 Marcador de pie de página"/>
          <p:cNvSpPr>
            <a:spLocks noGrp="1"/>
          </p:cNvSpPr>
          <p:nvPr>
            <p:ph type="ftr" sz="quarter" idx="11"/>
          </p:nvPr>
        </p:nvSpPr>
        <p:spPr bwMode="auto">
          <a:xfrm rot="5400000">
            <a:off x="10046208" y="4114800"/>
            <a:ext cx="3657600" cy="512064"/>
          </a:xfrm>
        </p:spPr>
        <p:txBody>
          <a:bodyPr/>
          <a:lstStyle/>
          <a:p>
            <a:endParaRPr lang="es-PE"/>
          </a:p>
        </p:txBody>
      </p:sp>
      <p:sp>
        <p:nvSpPr>
          <p:cNvPr id="9" name="8 Rectángulo"/>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787488" y="4928702"/>
            <a:ext cx="812800" cy="517524"/>
          </a:xfrm>
        </p:spPr>
        <p:txBody>
          <a:bodyPr/>
          <a:lstStyle/>
          <a:p>
            <a:fld id="{C9B587DE-820B-4483-B0EC-649BD2BE61CD}" type="slidenum">
              <a:rPr lang="es-PE" smtClean="0"/>
              <a:t>‹Nº›</a:t>
            </a:fld>
            <a:endParaRPr lang="es-P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714BA71-207E-43EE-A016-30D77CF67140}" type="datetimeFigureOut">
              <a:rPr lang="es-PE" smtClean="0"/>
              <a:t>24/06/2013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9B587DE-820B-4483-B0EC-649BD2BE61CD}" type="slidenum">
              <a:rPr lang="es-PE" smtClean="0"/>
              <a:t>‹Nº›</a:t>
            </a:fld>
            <a:endParaRPr lang="es-PE"/>
          </a:p>
        </p:txBody>
      </p:sp>
      <p:sp>
        <p:nvSpPr>
          <p:cNvPr id="9" name="8 Marcador de contenido"/>
          <p:cNvSpPr>
            <a:spLocks noGrp="1"/>
          </p:cNvSpPr>
          <p:nvPr>
            <p:ph sz="quarter" idx="1"/>
          </p:nvPr>
        </p:nvSpPr>
        <p:spPr>
          <a:xfrm>
            <a:off x="609600" y="1600200"/>
            <a:ext cx="48768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5693664" y="1600200"/>
            <a:ext cx="48768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100584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714BA71-207E-43EE-A016-30D77CF67140}" type="datetimeFigureOut">
              <a:rPr lang="es-PE" smtClean="0"/>
              <a:t>24/06/2013</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C9B587DE-820B-4483-B0EC-649BD2BE61CD}" type="slidenum">
              <a:rPr lang="es-PE" smtClean="0"/>
              <a:t>‹Nº›</a:t>
            </a:fld>
            <a:endParaRPr lang="es-PE"/>
          </a:p>
        </p:txBody>
      </p:sp>
      <p:sp>
        <p:nvSpPr>
          <p:cNvPr id="11" name="10 Marcador de contenido"/>
          <p:cNvSpPr>
            <a:spLocks noGrp="1"/>
          </p:cNvSpPr>
          <p:nvPr>
            <p:ph sz="quarter" idx="2"/>
          </p:nvPr>
        </p:nvSpPr>
        <p:spPr>
          <a:xfrm>
            <a:off x="609600" y="2362200"/>
            <a:ext cx="48768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5829300" y="2362200"/>
            <a:ext cx="48768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9714BA71-207E-43EE-A016-30D77CF67140}" type="datetimeFigureOut">
              <a:rPr lang="es-PE" smtClean="0"/>
              <a:t>24/06/2013</a:t>
            </a:fld>
            <a:endParaRPr lang="es-PE"/>
          </a:p>
        </p:txBody>
      </p:sp>
      <p:sp>
        <p:nvSpPr>
          <p:cNvPr id="7" name="6 Marcador de número de diapositiva"/>
          <p:cNvSpPr>
            <a:spLocks noGrp="1"/>
          </p:cNvSpPr>
          <p:nvPr>
            <p:ph type="sldNum" sz="quarter" idx="11"/>
          </p:nvPr>
        </p:nvSpPr>
        <p:spPr/>
        <p:txBody>
          <a:bodyPr rtlCol="0"/>
          <a:lstStyle/>
          <a:p>
            <a:fld id="{C9B587DE-820B-4483-B0EC-649BD2BE61CD}" type="slidenum">
              <a:rPr lang="es-PE" smtClean="0"/>
              <a:t>‹Nº›</a:t>
            </a:fld>
            <a:endParaRPr lang="es-PE"/>
          </a:p>
        </p:txBody>
      </p:sp>
      <p:sp>
        <p:nvSpPr>
          <p:cNvPr id="8" name="7 Marcador de pie de página"/>
          <p:cNvSpPr>
            <a:spLocks noGrp="1"/>
          </p:cNvSpPr>
          <p:nvPr>
            <p:ph type="ftr" sz="quarter" idx="12"/>
          </p:nvPr>
        </p:nvSpPr>
        <p:spPr/>
        <p:txBody>
          <a:bodyPr rtlCol="0"/>
          <a:lstStyle/>
          <a:p>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714BA71-207E-43EE-A016-30D77CF67140}" type="datetimeFigureOut">
              <a:rPr lang="es-PE" smtClean="0"/>
              <a:t>24/06/2013</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C9B587DE-820B-4483-B0EC-649BD2BE61CD}"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406400" y="274320"/>
            <a:ext cx="75184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9714BA71-207E-43EE-A016-30D77CF67140}" type="datetimeFigureOut">
              <a:rPr lang="es-PE" smtClean="0"/>
              <a:t>24/06/2013</a:t>
            </a:fld>
            <a:endParaRPr lang="es-PE"/>
          </a:p>
        </p:txBody>
      </p:sp>
      <p:sp>
        <p:nvSpPr>
          <p:cNvPr id="22" name="21 Marcador de número de diapositiva"/>
          <p:cNvSpPr>
            <a:spLocks noGrp="1"/>
          </p:cNvSpPr>
          <p:nvPr>
            <p:ph type="sldNum" sz="quarter" idx="15"/>
          </p:nvPr>
        </p:nvSpPr>
        <p:spPr/>
        <p:txBody>
          <a:bodyPr rtlCol="0"/>
          <a:lstStyle/>
          <a:p>
            <a:fld id="{C9B587DE-820B-4483-B0EC-649BD2BE61CD}" type="slidenum">
              <a:rPr lang="es-PE" smtClean="0"/>
              <a:t>‹Nº›</a:t>
            </a:fld>
            <a:endParaRPr lang="es-PE"/>
          </a:p>
        </p:txBody>
      </p:sp>
      <p:sp>
        <p:nvSpPr>
          <p:cNvPr id="23" name="22 Marcador de pie de página"/>
          <p:cNvSpPr>
            <a:spLocks noGrp="1"/>
          </p:cNvSpPr>
          <p:nvPr>
            <p:ph type="ftr" sz="quarter" idx="16"/>
          </p:nvPr>
        </p:nvSpPr>
        <p:spPr/>
        <p:txBody>
          <a:bodyPr rtlCol="0"/>
          <a:lstStyle/>
          <a:p>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5518404" y="3124200"/>
            <a:ext cx="6309360" cy="6096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9714BA71-207E-43EE-A016-30D77CF67140}" type="datetimeFigureOut">
              <a:rPr lang="es-PE" smtClean="0"/>
              <a:t>24/06/2013</a:t>
            </a:fld>
            <a:endParaRPr lang="es-PE"/>
          </a:p>
        </p:txBody>
      </p:sp>
      <p:sp>
        <p:nvSpPr>
          <p:cNvPr id="18" name="17 Marcador de número de diapositiva"/>
          <p:cNvSpPr>
            <a:spLocks noGrp="1"/>
          </p:cNvSpPr>
          <p:nvPr>
            <p:ph type="sldNum" sz="quarter" idx="11"/>
          </p:nvPr>
        </p:nvSpPr>
        <p:spPr/>
        <p:txBody>
          <a:bodyPr rtlCol="0"/>
          <a:lstStyle/>
          <a:p>
            <a:fld id="{C9B587DE-820B-4483-B0EC-649BD2BE61CD}" type="slidenum">
              <a:rPr lang="es-PE" smtClean="0"/>
              <a:t>‹Nº›</a:t>
            </a:fld>
            <a:endParaRPr lang="es-PE"/>
          </a:p>
        </p:txBody>
      </p:sp>
      <p:sp>
        <p:nvSpPr>
          <p:cNvPr id="21" name="20 Marcador de pie de página"/>
          <p:cNvSpPr>
            <a:spLocks noGrp="1"/>
          </p:cNvSpPr>
          <p:nvPr>
            <p:ph type="ftr" sz="quarter" idx="12"/>
          </p:nvPr>
        </p:nvSpPr>
        <p:spPr/>
        <p:txBody>
          <a:bodyPr rtlCol="0"/>
          <a:lstStyle/>
          <a:p>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609600" y="274638"/>
            <a:ext cx="99568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714BA71-207E-43EE-A016-30D77CF67140}" type="datetimeFigureOut">
              <a:rPr lang="es-PE" smtClean="0"/>
              <a:t>24/06/2013</a:t>
            </a:fld>
            <a:endParaRPr lang="es-PE"/>
          </a:p>
        </p:txBody>
      </p:sp>
      <p:sp>
        <p:nvSpPr>
          <p:cNvPr id="3" name="2 Marcador de pie de página"/>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s-PE"/>
          </a:p>
        </p:txBody>
      </p:sp>
      <p:sp>
        <p:nvSpPr>
          <p:cNvPr id="7" name="6 Conector recto"/>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C9B587DE-820B-4483-B0EC-649BD2BE61CD}"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586798"/>
            <a:ext cx="10515600" cy="767639"/>
          </a:xfrm>
        </p:spPr>
        <p:txBody>
          <a:bodyPr/>
          <a:lstStyle/>
          <a:p>
            <a:r>
              <a:rPr lang="es-PE" dirty="0"/>
              <a:t> </a:t>
            </a:r>
            <a:r>
              <a:rPr lang="es-PE" dirty="0" smtClean="0"/>
              <a:t>                                 </a:t>
            </a:r>
            <a:endParaRPr lang="es-PE"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67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1748" t="17863" r="20700" b="18517"/>
          <a:stretch/>
        </p:blipFill>
        <p:spPr>
          <a:xfrm>
            <a:off x="0" y="0"/>
            <a:ext cx="12191999" cy="6960358"/>
          </a:xfrm>
          <a:prstGeom prst="rect">
            <a:avLst/>
          </a:prstGeom>
        </p:spPr>
      </p:pic>
    </p:spTree>
    <p:extLst>
      <p:ext uri="{BB962C8B-B14F-4D97-AF65-F5344CB8AC3E}">
        <p14:creationId xmlns:p14="http://schemas.microsoft.com/office/powerpoint/2010/main" val="520696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solidFill>
                  <a:schemeClr val="accent2">
                    <a:lumMod val="75000"/>
                  </a:schemeClr>
                </a:solidFill>
              </a:rPr>
              <a:t>PROBLEMA </a:t>
            </a:r>
            <a:r>
              <a:rPr lang="es-PE" dirty="0" smtClean="0">
                <a:solidFill>
                  <a:schemeClr val="accent2">
                    <a:lumMod val="75000"/>
                  </a:schemeClr>
                </a:solidFill>
              </a:rPr>
              <a:t>N°2</a:t>
            </a:r>
            <a:endParaRPr lang="es-PE" dirty="0">
              <a:solidFill>
                <a:schemeClr val="accent2">
                  <a:lumMod val="75000"/>
                </a:schemeClr>
              </a:solidFill>
            </a:endParaRPr>
          </a:p>
        </p:txBody>
      </p:sp>
      <p:sp>
        <p:nvSpPr>
          <p:cNvPr id="3" name="Marcador de contenido 2"/>
          <p:cNvSpPr>
            <a:spLocks noGrp="1"/>
          </p:cNvSpPr>
          <p:nvPr>
            <p:ph sz="quarter" idx="1"/>
          </p:nvPr>
        </p:nvSpPr>
        <p:spPr/>
        <p:txBody>
          <a:bodyPr/>
          <a:lstStyle/>
          <a:p>
            <a:r>
              <a:rPr lang="es-PE" b="1" dirty="0" smtClean="0"/>
              <a:t>PROBLEMA N°2</a:t>
            </a:r>
          </a:p>
          <a:p>
            <a:pPr marL="0" indent="0">
              <a:buNone/>
            </a:pPr>
            <a:r>
              <a:rPr lang="es-PE" dirty="0" smtClean="0"/>
              <a:t>   COMPROBAR Y ELIMINAR BASE.</a:t>
            </a:r>
          </a:p>
          <a:p>
            <a:r>
              <a:rPr lang="es-PE" b="1" dirty="0" smtClean="0"/>
              <a:t>SOLUCION N°2</a:t>
            </a:r>
          </a:p>
          <a:p>
            <a:pPr>
              <a:buFont typeface="Wingdings" panose="05000000000000000000" pitchFamily="2" charset="2"/>
              <a:buChar char="v"/>
            </a:pPr>
            <a:r>
              <a:rPr lang="es-PE" dirty="0"/>
              <a:t>Solución</a:t>
            </a:r>
          </a:p>
          <a:p>
            <a:r>
              <a:rPr lang="es-PE" dirty="0"/>
              <a:t> La solución que realizamos fue verificar la fila contando cada una de  piezas  que se encuentran en una misma fila si la cantidad de piezas en igual al ancho  de la fila  entonces la fila se eliminar y toda las piezas  bajan en bloque.</a:t>
            </a:r>
          </a:p>
          <a:p>
            <a:pPr marL="0" indent="0">
              <a:buNone/>
            </a:pPr>
            <a:endParaRPr lang="es-PE" b="1" dirty="0"/>
          </a:p>
          <a:p>
            <a:endParaRPr lang="es-PE" dirty="0"/>
          </a:p>
        </p:txBody>
      </p:sp>
    </p:spTree>
    <p:extLst>
      <p:ext uri="{BB962C8B-B14F-4D97-AF65-F5344CB8AC3E}">
        <p14:creationId xmlns:p14="http://schemas.microsoft.com/office/powerpoint/2010/main" val="1627741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1959" t="28125" r="21224" b="19636"/>
          <a:stretch/>
        </p:blipFill>
        <p:spPr>
          <a:xfrm>
            <a:off x="0" y="0"/>
            <a:ext cx="9539785" cy="3957851"/>
          </a:xfrm>
          <a:prstGeom prst="rect">
            <a:avLst/>
          </a:prstGeom>
        </p:spPr>
      </p:pic>
      <p:pic>
        <p:nvPicPr>
          <p:cNvPr id="5" name="Imagen 4"/>
          <p:cNvPicPr>
            <a:picLocks noChangeAspect="1"/>
          </p:cNvPicPr>
          <p:nvPr/>
        </p:nvPicPr>
        <p:blipFill rotWithShape="1">
          <a:blip r:embed="rId3"/>
          <a:srcRect l="11959" t="42864" r="22903" b="25793"/>
          <a:stretch/>
        </p:blipFill>
        <p:spPr>
          <a:xfrm>
            <a:off x="122829" y="3875963"/>
            <a:ext cx="9416955" cy="2784145"/>
          </a:xfrm>
          <a:prstGeom prst="rect">
            <a:avLst/>
          </a:prstGeom>
        </p:spPr>
      </p:pic>
    </p:spTree>
    <p:extLst>
      <p:ext uri="{BB962C8B-B14F-4D97-AF65-F5344CB8AC3E}">
        <p14:creationId xmlns:p14="http://schemas.microsoft.com/office/powerpoint/2010/main" val="2129493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PE" sz="7200" dirty="0" smtClean="0">
                <a:latin typeface="Algerian" pitchFamily="82" charset="0"/>
              </a:rPr>
              <a:t>gracias</a:t>
            </a:r>
            <a:endParaRPr lang="es-PE" sz="7200" dirty="0">
              <a:latin typeface="Algerian" pitchFamily="82" charset="0"/>
            </a:endParaRPr>
          </a:p>
        </p:txBody>
      </p:sp>
    </p:spTree>
    <p:extLst>
      <p:ext uri="{BB962C8B-B14F-4D97-AF65-F5344CB8AC3E}">
        <p14:creationId xmlns:p14="http://schemas.microsoft.com/office/powerpoint/2010/main" val="180041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fontAlgn="base"/>
            <a:r>
              <a:rPr lang="es-PE" dirty="0"/>
              <a:t/>
            </a:r>
            <a:br>
              <a:rPr lang="es-PE" dirty="0"/>
            </a:br>
            <a:r>
              <a:rPr lang="es-PE" dirty="0" smtClean="0"/>
              <a:t>                                     HISTORIA</a:t>
            </a:r>
            <a:r>
              <a:rPr lang="es-PE" dirty="0"/>
              <a:t/>
            </a:r>
            <a:br>
              <a:rPr lang="es-PE" dirty="0"/>
            </a:br>
            <a:endParaRPr lang="es-PE" dirty="0"/>
          </a:p>
        </p:txBody>
      </p:sp>
      <p:sp>
        <p:nvSpPr>
          <p:cNvPr id="3" name="2 Marcador de contenido"/>
          <p:cNvSpPr>
            <a:spLocks noGrp="1"/>
          </p:cNvSpPr>
          <p:nvPr>
            <p:ph sz="quarter" idx="1"/>
          </p:nvPr>
        </p:nvSpPr>
        <p:spPr/>
        <p:txBody>
          <a:bodyPr>
            <a:normAutofit/>
          </a:bodyPr>
          <a:lstStyle/>
          <a:p>
            <a:pPr marL="0" indent="0" fontAlgn="base">
              <a:buNone/>
            </a:pPr>
            <a:r>
              <a:rPr lang="es-PE" dirty="0"/>
              <a:t>  </a:t>
            </a:r>
          </a:p>
          <a:p>
            <a:pPr fontAlgn="base"/>
            <a:r>
              <a:rPr lang="es-PE" dirty="0"/>
              <a:t>Todo comienza en 1984, en el centro de cálculo </a:t>
            </a:r>
            <a:r>
              <a:rPr lang="es-PE" dirty="0" err="1"/>
              <a:t>Dorodnicyn</a:t>
            </a:r>
            <a:r>
              <a:rPr lang="es-PE" dirty="0"/>
              <a:t>, de la Academia de las Ciencias de la URSS, Moscú. El ingeniero informático </a:t>
            </a:r>
            <a:r>
              <a:rPr lang="es-PE" b="1" dirty="0" err="1"/>
              <a:t>Alexei</a:t>
            </a:r>
            <a:r>
              <a:rPr lang="es-PE" b="1" dirty="0"/>
              <a:t> </a:t>
            </a:r>
            <a:r>
              <a:rPr lang="es-PE" b="1" dirty="0" err="1"/>
              <a:t>Patjinov</a:t>
            </a:r>
            <a:r>
              <a:rPr lang="es-PE" dirty="0"/>
              <a:t>  estaba interesado en los juegos por computador, y trasladaba sus ideas al </a:t>
            </a:r>
            <a:r>
              <a:rPr lang="es-PE" dirty="0" err="1"/>
              <a:t>Elektronika</a:t>
            </a:r>
            <a:r>
              <a:rPr lang="es-PE" dirty="0"/>
              <a:t> 60, un terminal de mainframe hecho en Rusia, Así nació </a:t>
            </a:r>
            <a:r>
              <a:rPr lang="es-PE" b="1" dirty="0" err="1"/>
              <a:t>Tetris</a:t>
            </a:r>
            <a:r>
              <a:rPr lang="es-PE" dirty="0"/>
              <a:t> ("</a:t>
            </a:r>
            <a:r>
              <a:rPr lang="es-PE" dirty="0" err="1"/>
              <a:t>tetris</a:t>
            </a:r>
            <a:r>
              <a:rPr lang="es-PE" dirty="0"/>
              <a:t>" es un juego de palabras entre el prefijo "tetra", que significa "cuatro", y la palabra Tenis), en una oficina de investigación de la Unión Soviética, en plena Guerra Fría. .</a:t>
            </a:r>
          </a:p>
          <a:p>
            <a:pPr marL="0" indent="0">
              <a:buNone/>
            </a:pPr>
            <a:r>
              <a:rPr lang="es-PE" dirty="0"/>
              <a:t> En el </a:t>
            </a:r>
            <a:r>
              <a:rPr lang="es-PE" dirty="0" err="1"/>
              <a:t>Tetris</a:t>
            </a:r>
            <a:r>
              <a:rPr lang="es-PE" dirty="0"/>
              <a:t> podrás encontrar exactamente 7 piezas distintas que le darán complejidad al juego, cada una de ellas cumplirá una </a:t>
            </a:r>
            <a:r>
              <a:rPr lang="es-PE" dirty="0" smtClean="0"/>
              <a:t>función.</a:t>
            </a:r>
            <a:endParaRPr lang="es-PE" dirty="0"/>
          </a:p>
        </p:txBody>
      </p:sp>
    </p:spTree>
    <p:extLst>
      <p:ext uri="{BB962C8B-B14F-4D97-AF65-F5344CB8AC3E}">
        <p14:creationId xmlns:p14="http://schemas.microsoft.com/office/powerpoint/2010/main" val="3051954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5"/>
            <a:ext cx="10515600" cy="767639"/>
          </a:xfrm>
        </p:spPr>
        <p:txBody>
          <a:bodyPr>
            <a:normAutofit/>
          </a:bodyPr>
          <a:lstStyle/>
          <a:p>
            <a:r>
              <a:rPr lang="es-PE" dirty="0"/>
              <a:t> </a:t>
            </a:r>
            <a:r>
              <a:rPr lang="es-PE" dirty="0" smtClean="0"/>
              <a:t>       </a:t>
            </a:r>
            <a:r>
              <a:rPr lang="es-PE" dirty="0" smtClean="0">
                <a:solidFill>
                  <a:schemeClr val="accent1">
                    <a:lumMod val="75000"/>
                  </a:schemeClr>
                </a:solidFill>
                <a:latin typeface="Aharoni" pitchFamily="2" charset="-79"/>
                <a:cs typeface="Aharoni" pitchFamily="2" charset="-79"/>
              </a:rPr>
              <a:t>DIAGRAMA DE CLASES (GENERAL)</a:t>
            </a:r>
            <a:endParaRPr lang="es-PE" dirty="0">
              <a:solidFill>
                <a:schemeClr val="accent1">
                  <a:lumMod val="75000"/>
                </a:schemeClr>
              </a:solidFill>
              <a:latin typeface="Aharoni" pitchFamily="2" charset="-79"/>
              <a:cs typeface="Aharoni" pitchFamily="2" charset="-79"/>
            </a:endParaRPr>
          </a:p>
        </p:txBody>
      </p:sp>
      <p:pic>
        <p:nvPicPr>
          <p:cNvPr id="6" name="Marcador de contenido 5"/>
          <p:cNvPicPr>
            <a:picLocks noGrp="1" noChangeAspect="1"/>
          </p:cNvPicPr>
          <p:nvPr>
            <p:ph sz="quarter" idx="1"/>
          </p:nvPr>
        </p:nvPicPr>
        <p:blipFill rotWithShape="1">
          <a:blip r:embed="rId2"/>
          <a:srcRect l="13719" t="14492" r="7246" b="11019"/>
          <a:stretch/>
        </p:blipFill>
        <p:spPr>
          <a:xfrm>
            <a:off x="736979" y="1132764"/>
            <a:ext cx="10616821" cy="5725236"/>
          </a:xfrm>
          <a:prstGeom prst="rect">
            <a:avLst/>
          </a:prstGeom>
        </p:spPr>
      </p:pic>
    </p:spTree>
    <p:extLst>
      <p:ext uri="{BB962C8B-B14F-4D97-AF65-F5344CB8AC3E}">
        <p14:creationId xmlns:p14="http://schemas.microsoft.com/office/powerpoint/2010/main" val="152043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231582" cy="438439"/>
          </a:xfrm>
        </p:spPr>
        <p:txBody>
          <a:bodyPr>
            <a:normAutofit/>
          </a:bodyPr>
          <a:lstStyle/>
          <a:p>
            <a:pPr algn="ctr"/>
            <a:r>
              <a:rPr lang="es-PE" sz="1600" dirty="0" smtClean="0">
                <a:latin typeface="Aharoni" pitchFamily="2" charset="-79"/>
                <a:cs typeface="Aharoni" pitchFamily="2" charset="-79"/>
              </a:rPr>
              <a:t>     METODOS UTILIZADOS</a:t>
            </a:r>
            <a:endParaRPr lang="es-PE" sz="1600" dirty="0">
              <a:latin typeface="Aharoni" pitchFamily="2" charset="-79"/>
              <a:cs typeface="Aharoni" pitchFamily="2" charset="-79"/>
            </a:endParaRPr>
          </a:p>
        </p:txBody>
      </p:sp>
      <p:pic>
        <p:nvPicPr>
          <p:cNvPr id="4" name="Marcador de contenido 3"/>
          <p:cNvPicPr>
            <a:picLocks noGrp="1" noChangeAspect="1"/>
          </p:cNvPicPr>
          <p:nvPr>
            <p:ph sz="quarter" idx="1"/>
          </p:nvPr>
        </p:nvPicPr>
        <p:blipFill rotWithShape="1">
          <a:blip r:embed="rId2"/>
          <a:srcRect l="61168" t="28615" r="15379" b="18065"/>
          <a:stretch/>
        </p:blipFill>
        <p:spPr>
          <a:xfrm>
            <a:off x="481907" y="1020233"/>
            <a:ext cx="5967380" cy="5479576"/>
          </a:xfrm>
          <a:prstGeom prst="rect">
            <a:avLst/>
          </a:prstGeom>
        </p:spPr>
      </p:pic>
      <p:sp>
        <p:nvSpPr>
          <p:cNvPr id="5" name="4 Flecha abajo"/>
          <p:cNvSpPr/>
          <p:nvPr/>
        </p:nvSpPr>
        <p:spPr>
          <a:xfrm rot="4434693">
            <a:off x="6536822" y="599091"/>
            <a:ext cx="159773" cy="1211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2 Rectángulo"/>
          <p:cNvSpPr/>
          <p:nvPr/>
        </p:nvSpPr>
        <p:spPr>
          <a:xfrm>
            <a:off x="7176651" y="835567"/>
            <a:ext cx="2295821" cy="369332"/>
          </a:xfrm>
          <a:prstGeom prst="rect">
            <a:avLst/>
          </a:prstGeom>
        </p:spPr>
        <p:txBody>
          <a:bodyPr wrap="none">
            <a:spAutoFit/>
          </a:bodyPr>
          <a:lstStyle/>
          <a:p>
            <a:r>
              <a:rPr lang="es-PE" dirty="0" smtClean="0">
                <a:solidFill>
                  <a:schemeClr val="accent2">
                    <a:lumMod val="75000"/>
                  </a:schemeClr>
                </a:solidFill>
                <a:latin typeface="Aharoni" pitchFamily="2" charset="-79"/>
                <a:cs typeface="Aharoni" pitchFamily="2" charset="-79"/>
              </a:rPr>
              <a:t>Nombre de la clase</a:t>
            </a:r>
            <a:endParaRPr lang="es-PE" dirty="0"/>
          </a:p>
        </p:txBody>
      </p:sp>
      <p:sp>
        <p:nvSpPr>
          <p:cNvPr id="6" name="5 Cerrar llave"/>
          <p:cNvSpPr/>
          <p:nvPr/>
        </p:nvSpPr>
        <p:spPr>
          <a:xfrm>
            <a:off x="6463144" y="1324846"/>
            <a:ext cx="512617" cy="785601"/>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7" name="6 Cerrar llave"/>
          <p:cNvSpPr/>
          <p:nvPr/>
        </p:nvSpPr>
        <p:spPr>
          <a:xfrm>
            <a:off x="6360399" y="2110448"/>
            <a:ext cx="512617" cy="265606"/>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8" name="7 Rectángulo"/>
          <p:cNvSpPr/>
          <p:nvPr/>
        </p:nvSpPr>
        <p:spPr>
          <a:xfrm>
            <a:off x="6975761" y="1335882"/>
            <a:ext cx="4025461" cy="369332"/>
          </a:xfrm>
          <a:prstGeom prst="rect">
            <a:avLst/>
          </a:prstGeom>
        </p:spPr>
        <p:txBody>
          <a:bodyPr wrap="none">
            <a:spAutoFit/>
          </a:bodyPr>
          <a:lstStyle/>
          <a:p>
            <a:r>
              <a:rPr lang="es-PE" dirty="0">
                <a:solidFill>
                  <a:schemeClr val="accent2">
                    <a:lumMod val="75000"/>
                  </a:schemeClr>
                </a:solidFill>
                <a:latin typeface="Aharoni" pitchFamily="2" charset="-79"/>
                <a:cs typeface="Aharoni" pitchFamily="2" charset="-79"/>
              </a:rPr>
              <a:t>Atributos o variables de    instancia</a:t>
            </a:r>
          </a:p>
        </p:txBody>
      </p:sp>
      <p:sp>
        <p:nvSpPr>
          <p:cNvPr id="9" name="8 Rectángulo"/>
          <p:cNvSpPr/>
          <p:nvPr/>
        </p:nvSpPr>
        <p:spPr>
          <a:xfrm>
            <a:off x="6975761" y="1981383"/>
            <a:ext cx="1673856" cy="369332"/>
          </a:xfrm>
          <a:prstGeom prst="rect">
            <a:avLst/>
          </a:prstGeom>
        </p:spPr>
        <p:txBody>
          <a:bodyPr wrap="none">
            <a:spAutoFit/>
          </a:bodyPr>
          <a:lstStyle/>
          <a:p>
            <a:r>
              <a:rPr lang="es-PE" dirty="0"/>
              <a:t> </a:t>
            </a:r>
            <a:r>
              <a:rPr lang="es-PE" dirty="0">
                <a:solidFill>
                  <a:schemeClr val="accent2">
                    <a:lumMod val="75000"/>
                  </a:schemeClr>
                </a:solidFill>
                <a:latin typeface="Aharoni" pitchFamily="2" charset="-79"/>
                <a:cs typeface="Aharoni" pitchFamily="2" charset="-79"/>
              </a:rPr>
              <a:t>constructores</a:t>
            </a:r>
            <a:endParaRPr lang="es-PE" dirty="0"/>
          </a:p>
        </p:txBody>
      </p:sp>
      <p:sp>
        <p:nvSpPr>
          <p:cNvPr id="10" name="9 Cerrar llave"/>
          <p:cNvSpPr/>
          <p:nvPr/>
        </p:nvSpPr>
        <p:spPr>
          <a:xfrm>
            <a:off x="6456213" y="2376054"/>
            <a:ext cx="665019" cy="3539837"/>
          </a:xfrm>
          <a:prstGeom prst="rightBrace">
            <a:avLst>
              <a:gd name="adj1" fmla="val 26141"/>
              <a:gd name="adj2" fmla="val 42157"/>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11" name="10 Rectángulo"/>
          <p:cNvSpPr/>
          <p:nvPr/>
        </p:nvSpPr>
        <p:spPr>
          <a:xfrm>
            <a:off x="7258108" y="3643745"/>
            <a:ext cx="1659836" cy="369332"/>
          </a:xfrm>
          <a:prstGeom prst="rect">
            <a:avLst/>
          </a:prstGeom>
        </p:spPr>
        <p:txBody>
          <a:bodyPr wrap="square">
            <a:spAutoFit/>
          </a:bodyPr>
          <a:lstStyle/>
          <a:p>
            <a:r>
              <a:rPr lang="es-PE" dirty="0">
                <a:solidFill>
                  <a:schemeClr val="accent2">
                    <a:lumMod val="75000"/>
                  </a:schemeClr>
                </a:solidFill>
                <a:latin typeface="Aharoni" pitchFamily="2" charset="-79"/>
                <a:cs typeface="Aharoni" pitchFamily="2" charset="-79"/>
              </a:rPr>
              <a:t>métodos</a:t>
            </a:r>
          </a:p>
        </p:txBody>
      </p:sp>
    </p:spTree>
    <p:extLst>
      <p:ext uri="{BB962C8B-B14F-4D97-AF65-F5344CB8AC3E}">
        <p14:creationId xmlns:p14="http://schemas.microsoft.com/office/powerpoint/2010/main" val="292800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down)">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5454" y="365126"/>
            <a:ext cx="2348346" cy="452484"/>
          </a:xfrm>
        </p:spPr>
        <p:txBody>
          <a:bodyPr>
            <a:normAutofit/>
          </a:bodyPr>
          <a:lstStyle/>
          <a:p>
            <a:r>
              <a:rPr lang="es-PE" sz="1400" dirty="0" smtClean="0"/>
              <a:t>             </a:t>
            </a:r>
            <a:r>
              <a:rPr lang="es-PE" sz="1400" dirty="0" smtClean="0">
                <a:solidFill>
                  <a:schemeClr val="accent2">
                    <a:lumMod val="75000"/>
                  </a:schemeClr>
                </a:solidFill>
                <a:latin typeface="Aharoni" pitchFamily="2" charset="-79"/>
                <a:cs typeface="Aharoni" pitchFamily="2" charset="-79"/>
              </a:rPr>
              <a:t>Nombre de la clase</a:t>
            </a:r>
            <a:endParaRPr lang="es-PE" sz="1400" dirty="0">
              <a:solidFill>
                <a:schemeClr val="accent2">
                  <a:lumMod val="75000"/>
                </a:schemeClr>
              </a:solidFill>
              <a:latin typeface="Aharoni" pitchFamily="2" charset="-79"/>
              <a:cs typeface="Aharoni" pitchFamily="2" charset="-79"/>
            </a:endParaRPr>
          </a:p>
        </p:txBody>
      </p:sp>
      <p:pic>
        <p:nvPicPr>
          <p:cNvPr id="4" name="Marcador de contenido 3"/>
          <p:cNvPicPr>
            <a:picLocks noGrp="1" noChangeAspect="1"/>
          </p:cNvPicPr>
          <p:nvPr>
            <p:ph sz="quarter" idx="1"/>
          </p:nvPr>
        </p:nvPicPr>
        <p:blipFill rotWithShape="1">
          <a:blip r:embed="rId2"/>
          <a:srcRect l="17519" t="29684" r="53216" b="21688"/>
          <a:stretch/>
        </p:blipFill>
        <p:spPr>
          <a:xfrm>
            <a:off x="3228109" y="401781"/>
            <a:ext cx="5791200" cy="6123710"/>
          </a:xfrm>
          <a:prstGeom prst="rect">
            <a:avLst/>
          </a:prstGeom>
        </p:spPr>
      </p:pic>
      <p:sp>
        <p:nvSpPr>
          <p:cNvPr id="3" name="2 Cerrar llave"/>
          <p:cNvSpPr/>
          <p:nvPr/>
        </p:nvSpPr>
        <p:spPr>
          <a:xfrm>
            <a:off x="9005454" y="3990109"/>
            <a:ext cx="665019" cy="2438400"/>
          </a:xfrm>
          <a:prstGeom prst="rightBrace">
            <a:avLst>
              <a:gd name="adj1" fmla="val 26141"/>
              <a:gd name="adj2" fmla="val 42157"/>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5" name="4 Cerrar llave"/>
          <p:cNvSpPr/>
          <p:nvPr/>
        </p:nvSpPr>
        <p:spPr>
          <a:xfrm>
            <a:off x="9081654" y="1066802"/>
            <a:ext cx="512617" cy="1163782"/>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6" name="5 Cerrar llave"/>
          <p:cNvSpPr/>
          <p:nvPr/>
        </p:nvSpPr>
        <p:spPr>
          <a:xfrm>
            <a:off x="9081654" y="3422073"/>
            <a:ext cx="159328" cy="512616"/>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7" name="6 Cerrar llave"/>
          <p:cNvSpPr/>
          <p:nvPr/>
        </p:nvSpPr>
        <p:spPr>
          <a:xfrm>
            <a:off x="9114540" y="2618505"/>
            <a:ext cx="555932" cy="803568"/>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8" name="7 Flecha abajo"/>
          <p:cNvSpPr/>
          <p:nvPr/>
        </p:nvSpPr>
        <p:spPr>
          <a:xfrm rot="5092504">
            <a:off x="8955604" y="66814"/>
            <a:ext cx="317870" cy="108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Título 1"/>
          <p:cNvSpPr txBox="1">
            <a:spLocks/>
          </p:cNvSpPr>
          <p:nvPr/>
        </p:nvSpPr>
        <p:spPr>
          <a:xfrm>
            <a:off x="9594271" y="1422451"/>
            <a:ext cx="2348346" cy="45248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1400" dirty="0" smtClean="0"/>
              <a:t>     </a:t>
            </a:r>
            <a:r>
              <a:rPr lang="es-PE" sz="1400" dirty="0" smtClean="0">
                <a:solidFill>
                  <a:schemeClr val="accent2">
                    <a:lumMod val="75000"/>
                  </a:schemeClr>
                </a:solidFill>
                <a:latin typeface="Aharoni" pitchFamily="2" charset="-79"/>
                <a:cs typeface="Aharoni" pitchFamily="2" charset="-79"/>
              </a:rPr>
              <a:t>Atributos o variables de    instancia</a:t>
            </a:r>
            <a:endParaRPr lang="es-PE" sz="1400" dirty="0">
              <a:solidFill>
                <a:schemeClr val="accent2">
                  <a:lumMod val="75000"/>
                </a:schemeClr>
              </a:solidFill>
              <a:latin typeface="Aharoni" pitchFamily="2" charset="-79"/>
              <a:cs typeface="Aharoni" pitchFamily="2" charset="-79"/>
            </a:endParaRPr>
          </a:p>
        </p:txBody>
      </p:sp>
      <p:sp>
        <p:nvSpPr>
          <p:cNvPr id="11" name="Título 1"/>
          <p:cNvSpPr txBox="1">
            <a:spLocks/>
          </p:cNvSpPr>
          <p:nvPr/>
        </p:nvSpPr>
        <p:spPr>
          <a:xfrm>
            <a:off x="9656617" y="4512015"/>
            <a:ext cx="2348346" cy="4524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1400" dirty="0" smtClean="0">
                <a:solidFill>
                  <a:schemeClr val="accent2">
                    <a:lumMod val="75000"/>
                  </a:schemeClr>
                </a:solidFill>
                <a:latin typeface="Aharoni" pitchFamily="2" charset="-79"/>
                <a:cs typeface="Aharoni" pitchFamily="2" charset="-79"/>
              </a:rPr>
              <a:t>métodos</a:t>
            </a:r>
            <a:endParaRPr lang="es-PE" sz="1400" dirty="0">
              <a:solidFill>
                <a:schemeClr val="accent2">
                  <a:lumMod val="75000"/>
                </a:schemeClr>
              </a:solidFill>
              <a:latin typeface="Aharoni" pitchFamily="2" charset="-79"/>
              <a:cs typeface="Aharoni" pitchFamily="2" charset="-79"/>
            </a:endParaRPr>
          </a:p>
        </p:txBody>
      </p:sp>
      <p:sp>
        <p:nvSpPr>
          <p:cNvPr id="12" name="Título 1"/>
          <p:cNvSpPr txBox="1">
            <a:spLocks/>
          </p:cNvSpPr>
          <p:nvPr/>
        </p:nvSpPr>
        <p:spPr>
          <a:xfrm>
            <a:off x="9843654" y="2794047"/>
            <a:ext cx="2161309" cy="4524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1400" dirty="0" smtClean="0">
                <a:solidFill>
                  <a:schemeClr val="accent2">
                    <a:lumMod val="75000"/>
                  </a:schemeClr>
                </a:solidFill>
                <a:latin typeface="Aharoni" pitchFamily="2" charset="-79"/>
                <a:cs typeface="Aharoni" pitchFamily="2" charset="-79"/>
              </a:rPr>
              <a:t>método Acceso de </a:t>
            </a:r>
            <a:r>
              <a:rPr lang="es-PE" sz="1400" dirty="0" err="1" smtClean="0">
                <a:solidFill>
                  <a:schemeClr val="accent2">
                    <a:lumMod val="75000"/>
                  </a:schemeClr>
                </a:solidFill>
                <a:latin typeface="Aharoni" pitchFamily="2" charset="-79"/>
                <a:cs typeface="Aharoni" pitchFamily="2" charset="-79"/>
              </a:rPr>
              <a:t>get</a:t>
            </a:r>
            <a:endParaRPr lang="es-PE" sz="1400" dirty="0">
              <a:solidFill>
                <a:schemeClr val="accent2">
                  <a:lumMod val="75000"/>
                </a:schemeClr>
              </a:solidFill>
              <a:latin typeface="Aharoni" pitchFamily="2" charset="-79"/>
              <a:cs typeface="Aharoni" pitchFamily="2" charset="-79"/>
            </a:endParaRPr>
          </a:p>
        </p:txBody>
      </p:sp>
      <p:sp>
        <p:nvSpPr>
          <p:cNvPr id="13" name="Título 1"/>
          <p:cNvSpPr txBox="1">
            <a:spLocks/>
          </p:cNvSpPr>
          <p:nvPr/>
        </p:nvSpPr>
        <p:spPr>
          <a:xfrm>
            <a:off x="9392506" y="3505347"/>
            <a:ext cx="2348346" cy="4524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1400" dirty="0" smtClean="0"/>
              <a:t>     </a:t>
            </a:r>
            <a:r>
              <a:rPr lang="es-PE" sz="1400" dirty="0" smtClean="0">
                <a:solidFill>
                  <a:schemeClr val="accent2">
                    <a:lumMod val="75000"/>
                  </a:schemeClr>
                </a:solidFill>
                <a:latin typeface="Aharoni" pitchFamily="2" charset="-79"/>
                <a:cs typeface="Aharoni" pitchFamily="2" charset="-79"/>
              </a:rPr>
              <a:t>constructores</a:t>
            </a:r>
            <a:endParaRPr lang="es-PE" sz="1400" dirty="0">
              <a:solidFill>
                <a:schemeClr val="accent2">
                  <a:lumMod val="75000"/>
                </a:schemeClr>
              </a:solidFill>
              <a:latin typeface="Aharoni" pitchFamily="2" charset="-79"/>
              <a:cs typeface="Aharoni" pitchFamily="2" charset="-79"/>
            </a:endParaRPr>
          </a:p>
        </p:txBody>
      </p:sp>
    </p:spTree>
    <p:extLst>
      <p:ext uri="{BB962C8B-B14F-4D97-AF65-F5344CB8AC3E}">
        <p14:creationId xmlns:p14="http://schemas.microsoft.com/office/powerpoint/2010/main" val="34801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arn(inVertic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circle(in)">
                                      <p:cBhvr>
                                        <p:cTn id="32" dur="20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barn(inVertical)">
                                      <p:cBhvr>
                                        <p:cTn id="42" dur="500"/>
                                        <p:tgtEl>
                                          <p:spTgt spid="1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barn(inVertical)">
                                      <p:cBhvr>
                                        <p:cTn id="5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
          </p:nvPr>
        </p:nvPicPr>
        <p:blipFill rotWithShape="1">
          <a:blip r:embed="rId2"/>
          <a:srcRect l="41770" t="42729" r="44828" b="34375"/>
          <a:stretch/>
        </p:blipFill>
        <p:spPr>
          <a:xfrm>
            <a:off x="438074" y="2104048"/>
            <a:ext cx="2256532" cy="2026910"/>
          </a:xfrm>
          <a:prstGeom prst="rect">
            <a:avLst/>
          </a:prstGeom>
        </p:spPr>
      </p:pic>
      <p:pic>
        <p:nvPicPr>
          <p:cNvPr id="7" name="Imagen 6"/>
          <p:cNvPicPr>
            <a:picLocks noChangeAspect="1"/>
          </p:cNvPicPr>
          <p:nvPr/>
        </p:nvPicPr>
        <p:blipFill rotWithShape="1">
          <a:blip r:embed="rId2"/>
          <a:srcRect l="59371" t="26259" r="28042" b="49674"/>
          <a:stretch/>
        </p:blipFill>
        <p:spPr>
          <a:xfrm>
            <a:off x="438073" y="4406381"/>
            <a:ext cx="2125018" cy="1987809"/>
          </a:xfrm>
          <a:prstGeom prst="rect">
            <a:avLst/>
          </a:prstGeom>
        </p:spPr>
      </p:pic>
      <p:pic>
        <p:nvPicPr>
          <p:cNvPr id="8" name="Imagen 7"/>
          <p:cNvPicPr>
            <a:picLocks noChangeAspect="1"/>
          </p:cNvPicPr>
          <p:nvPr/>
        </p:nvPicPr>
        <p:blipFill rotWithShape="1">
          <a:blip r:embed="rId2"/>
          <a:srcRect l="81294" t="48647" r="8007" b="33816"/>
          <a:stretch/>
        </p:blipFill>
        <p:spPr>
          <a:xfrm>
            <a:off x="401782" y="187355"/>
            <a:ext cx="2292823" cy="1916693"/>
          </a:xfrm>
          <a:prstGeom prst="rect">
            <a:avLst/>
          </a:prstGeom>
        </p:spPr>
      </p:pic>
      <p:sp>
        <p:nvSpPr>
          <p:cNvPr id="11" name="10 Flecha abajo"/>
          <p:cNvSpPr/>
          <p:nvPr/>
        </p:nvSpPr>
        <p:spPr>
          <a:xfrm rot="5092504">
            <a:off x="3036667" y="1711658"/>
            <a:ext cx="206693" cy="108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11 Flecha abajo"/>
          <p:cNvSpPr/>
          <p:nvPr/>
        </p:nvSpPr>
        <p:spPr>
          <a:xfrm rot="5092504">
            <a:off x="3010710" y="-205035"/>
            <a:ext cx="206693" cy="108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12 Flecha abajo"/>
          <p:cNvSpPr/>
          <p:nvPr/>
        </p:nvSpPr>
        <p:spPr>
          <a:xfrm rot="5092504">
            <a:off x="2785534" y="4028969"/>
            <a:ext cx="206693" cy="108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4 Rectángulo"/>
          <p:cNvSpPr/>
          <p:nvPr/>
        </p:nvSpPr>
        <p:spPr>
          <a:xfrm>
            <a:off x="3762643" y="121062"/>
            <a:ext cx="2295821" cy="369332"/>
          </a:xfrm>
          <a:prstGeom prst="rect">
            <a:avLst/>
          </a:prstGeom>
        </p:spPr>
        <p:txBody>
          <a:bodyPr wrap="none">
            <a:spAutoFit/>
          </a:bodyPr>
          <a:lstStyle/>
          <a:p>
            <a:r>
              <a:rPr lang="es-PE" dirty="0">
                <a:solidFill>
                  <a:schemeClr val="accent2">
                    <a:lumMod val="75000"/>
                  </a:schemeClr>
                </a:solidFill>
                <a:latin typeface="Aharoni" pitchFamily="2" charset="-79"/>
                <a:cs typeface="Aharoni" pitchFamily="2" charset="-79"/>
              </a:rPr>
              <a:t>Nombre de la clase</a:t>
            </a:r>
            <a:endParaRPr lang="es-PE" dirty="0"/>
          </a:p>
        </p:txBody>
      </p:sp>
      <p:sp>
        <p:nvSpPr>
          <p:cNvPr id="6" name="5 Rectángulo"/>
          <p:cNvSpPr/>
          <p:nvPr/>
        </p:nvSpPr>
        <p:spPr>
          <a:xfrm>
            <a:off x="3800175" y="2037755"/>
            <a:ext cx="2295821" cy="369332"/>
          </a:xfrm>
          <a:prstGeom prst="rect">
            <a:avLst/>
          </a:prstGeom>
        </p:spPr>
        <p:txBody>
          <a:bodyPr wrap="none">
            <a:spAutoFit/>
          </a:bodyPr>
          <a:lstStyle/>
          <a:p>
            <a:r>
              <a:rPr lang="es-PE" dirty="0">
                <a:solidFill>
                  <a:schemeClr val="accent2">
                    <a:lumMod val="75000"/>
                  </a:schemeClr>
                </a:solidFill>
                <a:latin typeface="Aharoni" pitchFamily="2" charset="-79"/>
                <a:cs typeface="Aharoni" pitchFamily="2" charset="-79"/>
              </a:rPr>
              <a:t>Nombre de la clase</a:t>
            </a:r>
            <a:endParaRPr lang="es-PE" dirty="0"/>
          </a:p>
        </p:txBody>
      </p:sp>
      <p:sp>
        <p:nvSpPr>
          <p:cNvPr id="14" name="13 Rectángulo"/>
          <p:cNvSpPr/>
          <p:nvPr/>
        </p:nvSpPr>
        <p:spPr>
          <a:xfrm>
            <a:off x="3642985" y="4259357"/>
            <a:ext cx="2295821" cy="369332"/>
          </a:xfrm>
          <a:prstGeom prst="rect">
            <a:avLst/>
          </a:prstGeom>
        </p:spPr>
        <p:txBody>
          <a:bodyPr wrap="none">
            <a:spAutoFit/>
          </a:bodyPr>
          <a:lstStyle/>
          <a:p>
            <a:r>
              <a:rPr lang="es-PE" dirty="0">
                <a:solidFill>
                  <a:schemeClr val="accent2">
                    <a:lumMod val="75000"/>
                  </a:schemeClr>
                </a:solidFill>
                <a:latin typeface="Aharoni" pitchFamily="2" charset="-79"/>
                <a:cs typeface="Aharoni" pitchFamily="2" charset="-79"/>
              </a:rPr>
              <a:t>Nombre de la clase</a:t>
            </a:r>
            <a:endParaRPr lang="es-PE" dirty="0"/>
          </a:p>
        </p:txBody>
      </p:sp>
      <p:sp>
        <p:nvSpPr>
          <p:cNvPr id="15" name="14 Cerrar llave"/>
          <p:cNvSpPr/>
          <p:nvPr/>
        </p:nvSpPr>
        <p:spPr>
          <a:xfrm>
            <a:off x="2694605" y="845127"/>
            <a:ext cx="512617" cy="1052946"/>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16" name="15 Cerrar llave"/>
          <p:cNvSpPr/>
          <p:nvPr/>
        </p:nvSpPr>
        <p:spPr>
          <a:xfrm>
            <a:off x="2641146" y="2604654"/>
            <a:ext cx="498868" cy="1163782"/>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17" name="16 Cerrar llave"/>
          <p:cNvSpPr/>
          <p:nvPr/>
        </p:nvSpPr>
        <p:spPr>
          <a:xfrm>
            <a:off x="2583923" y="4849091"/>
            <a:ext cx="419452" cy="551194"/>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18" name="17 Cerrar llave"/>
          <p:cNvSpPr/>
          <p:nvPr/>
        </p:nvSpPr>
        <p:spPr>
          <a:xfrm>
            <a:off x="2563090" y="5583382"/>
            <a:ext cx="440285" cy="810808"/>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19" name="18 Rectángulo"/>
          <p:cNvSpPr/>
          <p:nvPr/>
        </p:nvSpPr>
        <p:spPr>
          <a:xfrm>
            <a:off x="3251787" y="1186934"/>
            <a:ext cx="1096775" cy="369332"/>
          </a:xfrm>
          <a:prstGeom prst="rect">
            <a:avLst/>
          </a:prstGeom>
        </p:spPr>
        <p:txBody>
          <a:bodyPr wrap="none">
            <a:spAutoFit/>
          </a:bodyPr>
          <a:lstStyle/>
          <a:p>
            <a:r>
              <a:rPr lang="es-PE" dirty="0">
                <a:solidFill>
                  <a:schemeClr val="accent2">
                    <a:lumMod val="75000"/>
                  </a:schemeClr>
                </a:solidFill>
                <a:latin typeface="Aharoni" pitchFamily="2" charset="-79"/>
                <a:cs typeface="Aharoni" pitchFamily="2" charset="-79"/>
              </a:rPr>
              <a:t>métodos</a:t>
            </a:r>
            <a:endParaRPr lang="es-PE" dirty="0"/>
          </a:p>
        </p:txBody>
      </p:sp>
      <p:sp>
        <p:nvSpPr>
          <p:cNvPr id="20" name="19 Rectángulo"/>
          <p:cNvSpPr/>
          <p:nvPr/>
        </p:nvSpPr>
        <p:spPr>
          <a:xfrm>
            <a:off x="3110996" y="3776086"/>
            <a:ext cx="1096775" cy="369332"/>
          </a:xfrm>
          <a:prstGeom prst="rect">
            <a:avLst/>
          </a:prstGeom>
        </p:spPr>
        <p:txBody>
          <a:bodyPr wrap="none">
            <a:spAutoFit/>
          </a:bodyPr>
          <a:lstStyle/>
          <a:p>
            <a:r>
              <a:rPr lang="es-PE" dirty="0">
                <a:solidFill>
                  <a:schemeClr val="accent2">
                    <a:lumMod val="75000"/>
                  </a:schemeClr>
                </a:solidFill>
                <a:latin typeface="Aharoni" pitchFamily="2" charset="-79"/>
                <a:cs typeface="Aharoni" pitchFamily="2" charset="-79"/>
              </a:rPr>
              <a:t>métodos</a:t>
            </a:r>
            <a:endParaRPr lang="es-PE" dirty="0"/>
          </a:p>
        </p:txBody>
      </p:sp>
      <p:sp>
        <p:nvSpPr>
          <p:cNvPr id="21" name="20 Rectángulo"/>
          <p:cNvSpPr/>
          <p:nvPr/>
        </p:nvSpPr>
        <p:spPr>
          <a:xfrm>
            <a:off x="3207222" y="5804120"/>
            <a:ext cx="1096775" cy="369332"/>
          </a:xfrm>
          <a:prstGeom prst="rect">
            <a:avLst/>
          </a:prstGeom>
        </p:spPr>
        <p:txBody>
          <a:bodyPr wrap="none">
            <a:spAutoFit/>
          </a:bodyPr>
          <a:lstStyle/>
          <a:p>
            <a:r>
              <a:rPr lang="es-PE" dirty="0">
                <a:solidFill>
                  <a:schemeClr val="accent2">
                    <a:lumMod val="75000"/>
                  </a:schemeClr>
                </a:solidFill>
                <a:latin typeface="Aharoni" pitchFamily="2" charset="-79"/>
                <a:cs typeface="Aharoni" pitchFamily="2" charset="-79"/>
              </a:rPr>
              <a:t>métodos</a:t>
            </a:r>
            <a:endParaRPr lang="es-PE" dirty="0"/>
          </a:p>
        </p:txBody>
      </p:sp>
      <p:sp>
        <p:nvSpPr>
          <p:cNvPr id="22" name="21 Rectángulo"/>
          <p:cNvSpPr/>
          <p:nvPr/>
        </p:nvSpPr>
        <p:spPr>
          <a:xfrm>
            <a:off x="3439847" y="3062038"/>
            <a:ext cx="4025461" cy="369332"/>
          </a:xfrm>
          <a:prstGeom prst="rect">
            <a:avLst/>
          </a:prstGeom>
        </p:spPr>
        <p:txBody>
          <a:bodyPr wrap="none">
            <a:spAutoFit/>
          </a:bodyPr>
          <a:lstStyle/>
          <a:p>
            <a:r>
              <a:rPr lang="es-PE" dirty="0">
                <a:solidFill>
                  <a:schemeClr val="accent2">
                    <a:lumMod val="75000"/>
                  </a:schemeClr>
                </a:solidFill>
                <a:latin typeface="Aharoni" pitchFamily="2" charset="-79"/>
                <a:cs typeface="Aharoni" pitchFamily="2" charset="-79"/>
              </a:rPr>
              <a:t>Atributos o variables de    instancia</a:t>
            </a:r>
          </a:p>
        </p:txBody>
      </p:sp>
      <p:sp>
        <p:nvSpPr>
          <p:cNvPr id="23" name="22 Rectángulo"/>
          <p:cNvSpPr/>
          <p:nvPr/>
        </p:nvSpPr>
        <p:spPr>
          <a:xfrm>
            <a:off x="3207222" y="4903015"/>
            <a:ext cx="4025461" cy="369332"/>
          </a:xfrm>
          <a:prstGeom prst="rect">
            <a:avLst/>
          </a:prstGeom>
        </p:spPr>
        <p:txBody>
          <a:bodyPr wrap="none">
            <a:spAutoFit/>
          </a:bodyPr>
          <a:lstStyle/>
          <a:p>
            <a:r>
              <a:rPr lang="es-PE" dirty="0">
                <a:solidFill>
                  <a:schemeClr val="accent2">
                    <a:lumMod val="75000"/>
                  </a:schemeClr>
                </a:solidFill>
                <a:latin typeface="Aharoni" pitchFamily="2" charset="-79"/>
                <a:cs typeface="Aharoni" pitchFamily="2" charset="-79"/>
              </a:rPr>
              <a:t>Atributos o variables de    instancia</a:t>
            </a:r>
          </a:p>
        </p:txBody>
      </p:sp>
      <p:sp>
        <p:nvSpPr>
          <p:cNvPr id="24" name="23 Cerrar llave"/>
          <p:cNvSpPr/>
          <p:nvPr/>
        </p:nvSpPr>
        <p:spPr>
          <a:xfrm>
            <a:off x="2634272" y="3819837"/>
            <a:ext cx="369104" cy="325581"/>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199886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down)">
                                      <p:cBhvr>
                                        <p:cTn id="22" dur="500"/>
                                        <p:tgtEl>
                                          <p:spTgt spid="1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down)">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22">
                                            <p:txEl>
                                              <p:pRg st="0" end="0"/>
                                            </p:txEl>
                                          </p:spTgt>
                                        </p:tgtEl>
                                        <p:attrNameLst>
                                          <p:attrName>style.visibility</p:attrName>
                                        </p:attrNameLst>
                                      </p:cBhvr>
                                      <p:to>
                                        <p:strVal val="visible"/>
                                      </p:to>
                                    </p:set>
                                    <p:animEffect transition="in" filter="circle(in)">
                                      <p:cBhvr>
                                        <p:cTn id="42" dur="2000"/>
                                        <p:tgtEl>
                                          <p:spTgt spid="2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arn(inVertical)">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barn(inVertical)">
                                      <p:cBhvr>
                                        <p:cTn id="52" dur="500"/>
                                        <p:tgtEl>
                                          <p:spTgt spid="2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barn(inVertical)">
                                      <p:cBhvr>
                                        <p:cTn id="62" dur="5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arn(inVertic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3">
                                            <p:txEl>
                                              <p:pRg st="0" end="0"/>
                                            </p:txEl>
                                          </p:spTgt>
                                        </p:tgtEl>
                                        <p:attrNameLst>
                                          <p:attrName>style.visibility</p:attrName>
                                        </p:attrNameLst>
                                      </p:cBhvr>
                                      <p:to>
                                        <p:strVal val="visible"/>
                                      </p:to>
                                    </p:set>
                                    <p:animEffect transition="in" filter="barn(inVertical)">
                                      <p:cBhvr>
                                        <p:cTn id="72" dur="500"/>
                                        <p:tgtEl>
                                          <p:spTgt spid="2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arn(inVertical)">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8"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solidFill>
                  <a:schemeClr val="accent2">
                    <a:lumMod val="75000"/>
                  </a:schemeClr>
                </a:solidFill>
              </a:rPr>
              <a:t>PROBLEMA N°1</a:t>
            </a:r>
          </a:p>
        </p:txBody>
      </p:sp>
      <p:sp>
        <p:nvSpPr>
          <p:cNvPr id="3" name="Marcador de contenido 2"/>
          <p:cNvSpPr>
            <a:spLocks noGrp="1"/>
          </p:cNvSpPr>
          <p:nvPr>
            <p:ph sz="quarter" idx="1"/>
          </p:nvPr>
        </p:nvSpPr>
        <p:spPr/>
        <p:txBody>
          <a:bodyPr>
            <a:normAutofit/>
          </a:bodyPr>
          <a:lstStyle/>
          <a:p>
            <a:r>
              <a:rPr lang="es-PE" b="1" dirty="0"/>
              <a:t>PROBLEMA </a:t>
            </a:r>
            <a:r>
              <a:rPr lang="es-PE" b="1" dirty="0" smtClean="0"/>
              <a:t>N°1</a:t>
            </a:r>
          </a:p>
          <a:p>
            <a:r>
              <a:rPr lang="es-PE" dirty="0"/>
              <a:t>GIRAR LAS FIGURAS</a:t>
            </a:r>
            <a:r>
              <a:rPr lang="es-PE" dirty="0" smtClean="0"/>
              <a:t>.</a:t>
            </a:r>
          </a:p>
          <a:p>
            <a:r>
              <a:rPr lang="es-PE" dirty="0" smtClean="0"/>
              <a:t>  </a:t>
            </a:r>
            <a:r>
              <a:rPr lang="es-PE" b="1" dirty="0"/>
              <a:t>SOLUCION </a:t>
            </a:r>
            <a:r>
              <a:rPr lang="es-PE" b="1" dirty="0" smtClean="0"/>
              <a:t>N°1.</a:t>
            </a:r>
          </a:p>
          <a:p>
            <a:r>
              <a:rPr lang="es-PE" dirty="0"/>
              <a:t>La solución fue dibujar  cada figura en cuatro posiciones: 0, 90, 180,270 grados  y asígnalos a los teclas “a” y “s”  para realizar la rotación.</a:t>
            </a:r>
          </a:p>
          <a:p>
            <a:r>
              <a:rPr lang="es-PE" b="1" dirty="0"/>
              <a:t>Rotar derecha:</a:t>
            </a:r>
            <a:r>
              <a:rPr lang="es-PE" dirty="0"/>
              <a:t> significa que la figura se encuentra por defecto en  posesión 0, al teclear la tecla s la figura pasar a la posesión 90  en la segunda tecleada pasara posesión  180, en la tercera tecleada pasara a la posesión 270, y el ultimo evento vuelve a cero.</a:t>
            </a:r>
          </a:p>
          <a:p>
            <a:r>
              <a:rPr lang="es-PE" b="1" dirty="0"/>
              <a:t>Rotar izquierda: </a:t>
            </a:r>
            <a:r>
              <a:rPr lang="es-PE" dirty="0"/>
              <a:t>es similar al caso anterior  espero la diferencia es que rotara en sentido contrario</a:t>
            </a:r>
          </a:p>
          <a:p>
            <a:endParaRPr lang="es-PE" b="1" dirty="0" smtClean="0"/>
          </a:p>
          <a:p>
            <a:pPr marL="0" indent="0">
              <a:buNone/>
            </a:pPr>
            <a:endParaRPr lang="es-PE" dirty="0" smtClean="0"/>
          </a:p>
          <a:p>
            <a:endParaRPr lang="es-PE" dirty="0"/>
          </a:p>
        </p:txBody>
      </p:sp>
    </p:spTree>
    <p:extLst>
      <p:ext uri="{BB962C8B-B14F-4D97-AF65-F5344CB8AC3E}">
        <p14:creationId xmlns:p14="http://schemas.microsoft.com/office/powerpoint/2010/main" val="3846556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25342" t="15341" r="31426" b="36553"/>
          <a:stretch/>
        </p:blipFill>
        <p:spPr bwMode="auto">
          <a:xfrm>
            <a:off x="568036" y="401782"/>
            <a:ext cx="10169237" cy="565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579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2694" t="15066" r="20595" b="30457"/>
          <a:stretch/>
        </p:blipFill>
        <p:spPr>
          <a:xfrm>
            <a:off x="-1" y="177422"/>
            <a:ext cx="12078269" cy="6680578"/>
          </a:xfrm>
          <a:prstGeom prst="rect">
            <a:avLst/>
          </a:prstGeom>
        </p:spPr>
      </p:pic>
    </p:spTree>
    <p:extLst>
      <p:ext uri="{BB962C8B-B14F-4D97-AF65-F5344CB8AC3E}">
        <p14:creationId xmlns:p14="http://schemas.microsoft.com/office/powerpoint/2010/main" val="31730891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443</TotalTime>
  <Words>241</Words>
  <Application>Microsoft Office PowerPoint</Application>
  <PresentationFormat>Panorámica</PresentationFormat>
  <Paragraphs>39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Aharoni</vt:lpstr>
      <vt:lpstr>Algerian</vt:lpstr>
      <vt:lpstr>Century Schoolbook</vt:lpstr>
      <vt:lpstr>Wingdings</vt:lpstr>
      <vt:lpstr>Wingdings 2</vt:lpstr>
      <vt:lpstr>Mirador</vt:lpstr>
      <vt:lpstr>                                  </vt:lpstr>
      <vt:lpstr>                                      HISTORIA </vt:lpstr>
      <vt:lpstr>        DIAGRAMA DE CLASES (GENERAL)</vt:lpstr>
      <vt:lpstr>     METODOS UTILIZADOS</vt:lpstr>
      <vt:lpstr>             Nombre de la clase</vt:lpstr>
      <vt:lpstr>Presentación de PowerPoint</vt:lpstr>
      <vt:lpstr>PROBLEMA N°1</vt:lpstr>
      <vt:lpstr>Presentación de PowerPoint</vt:lpstr>
      <vt:lpstr>Presentación de PowerPoint</vt:lpstr>
      <vt:lpstr>Presentación de PowerPoint</vt:lpstr>
      <vt:lpstr>PROBLEMA N°2</vt:lpstr>
      <vt:lpstr>Presentación de PowerPoint</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 DE CLASES (GENERAL)</dc:title>
  <dc:creator>Master</dc:creator>
  <cp:lastModifiedBy>Master</cp:lastModifiedBy>
  <cp:revision>23</cp:revision>
  <dcterms:created xsi:type="dcterms:W3CDTF">2013-06-17T15:43:24Z</dcterms:created>
  <dcterms:modified xsi:type="dcterms:W3CDTF">2013-06-24T22:08:30Z</dcterms:modified>
</cp:coreProperties>
</file>