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96AA"/>
    <a:srgbClr val="A2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735AF-4E92-419A-BF00-53FE19B3D12A}" v="2548" dt="2023-04-20T13:49:13.725"/>
    <p1510:client id="{7698EE88-7EAF-4302-B232-3C42E315EA37}" v="74" dt="2023-04-20T12:28:04.299"/>
    <p1510:client id="{86EF3D73-2C38-4F99-96E9-1ED12EC33170}" v="33" dt="2023-04-20T13:53:18.752"/>
    <p1510:client id="{AB7054E5-8081-465B-99D6-72DFBCDA8A4F}" v="235" dt="2023-04-20T12:23:07.74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6" autoAdjust="0"/>
    <p:restoredTop sz="93243" autoAdjust="0"/>
  </p:normalViewPr>
  <p:slideViewPr>
    <p:cSldViewPr snapToGrid="0">
      <p:cViewPr varScale="1">
        <p:scale>
          <a:sx n="50" d="100"/>
          <a:sy n="50" d="100"/>
        </p:scale>
        <p:origin x="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2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1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13/da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 txBox="1"/>
          <p:nvPr/>
        </p:nvSpPr>
        <p:spPr>
          <a:xfrm>
            <a:off x="1798101" y="3689639"/>
            <a:ext cx="1260856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Classifying Credit Card Users: </a:t>
            </a:r>
          </a:p>
          <a:p>
            <a:pPr>
              <a:defRPr sz="6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Machine Learning Analysis</a:t>
            </a:r>
          </a:p>
        </p:txBody>
      </p:sp>
      <p:sp>
        <p:nvSpPr>
          <p:cNvPr id="95" name="Object 4"/>
          <p:cNvSpPr txBox="1"/>
          <p:nvPr/>
        </p:nvSpPr>
        <p:spPr>
          <a:xfrm>
            <a:off x="1798101" y="9190088"/>
            <a:ext cx="997998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99959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Zero-base 1팀 /  </a:t>
            </a:r>
            <a:r>
              <a:rPr dirty="0" err="1"/>
              <a:t>김경훈</a:t>
            </a:r>
            <a:r>
              <a:rPr dirty="0"/>
              <a:t>, </a:t>
            </a:r>
            <a:r>
              <a:rPr dirty="0" err="1"/>
              <a:t>안선경</a:t>
            </a:r>
            <a:r>
              <a:rPr dirty="0"/>
              <a:t>, </a:t>
            </a:r>
            <a:r>
              <a:rPr dirty="0" err="1"/>
              <a:t>윤세종</a:t>
            </a:r>
            <a:endParaRPr dirty="0"/>
          </a:p>
        </p:txBody>
      </p:sp>
      <p:pic>
        <p:nvPicPr>
          <p:cNvPr id="96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">
            <a:off x="12514285" y="-2000001"/>
            <a:ext cx="5933334" cy="597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8" descr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">
            <a:off x="16104762" y="2885713"/>
            <a:ext cx="5933334" cy="800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80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결측치 확인</a:t>
            </a:r>
          </a:p>
        </p:txBody>
      </p:sp>
      <p:sp>
        <p:nvSpPr>
          <p:cNvPr id="18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8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8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8" y="2386001"/>
            <a:ext cx="12154262" cy="625477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직사각형 10"/>
          <p:cNvSpPr/>
          <p:nvPr/>
        </p:nvSpPr>
        <p:spPr>
          <a:xfrm>
            <a:off x="7257868" y="2386001"/>
            <a:ext cx="1047932" cy="6141092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8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86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7" name="occyp_type column만 결측치가 존재함.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occyp_type column</a:t>
              </a: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만 결측치가 존재함.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91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t> 범주화 및 단위 조정</a:t>
            </a:r>
          </a:p>
        </p:txBody>
      </p:sp>
      <p:sp>
        <p:nvSpPr>
          <p:cNvPr id="192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93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94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그림 4" descr="그림 4"/>
          <p:cNvPicPr>
            <a:picLocks noChangeAspect="1"/>
          </p:cNvPicPr>
          <p:nvPr/>
        </p:nvPicPr>
        <p:blipFill>
          <a:blip r:embed="rId3"/>
          <a:srcRect r="6926"/>
          <a:stretch>
            <a:fillRect/>
          </a:stretch>
        </p:blipFill>
        <p:spPr>
          <a:xfrm>
            <a:off x="893621" y="2954432"/>
            <a:ext cx="12287383" cy="5348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96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97" name="범주형 Data의 경우 LabelEncoder를 통해 변환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범주형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 Data</a:t>
              </a:r>
              <a:r>
                <a:t>의 경우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LabelEncoder</a:t>
              </a:r>
              <a:r>
                <a:t>를 통해 변환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연속형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t>의 경우 각 데이터에 맞게 단순 단위 변환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0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0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Object 2"/>
          <p:cNvSpPr txBox="1"/>
          <p:nvPr/>
        </p:nvSpPr>
        <p:spPr>
          <a:xfrm>
            <a:off x="3163282" y="4874258"/>
            <a:ext cx="35821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평가 지표 선정</a:t>
            </a:r>
          </a:p>
        </p:txBody>
      </p:sp>
      <p:sp>
        <p:nvSpPr>
          <p:cNvPr id="205" name="Object 2"/>
          <p:cNvSpPr txBox="1"/>
          <p:nvPr/>
        </p:nvSpPr>
        <p:spPr>
          <a:xfrm>
            <a:off x="10126101" y="4154420"/>
            <a:ext cx="4998617" cy="197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742950" indent="-742950">
              <a:buSzPct val="100000"/>
              <a:buAutoNum type="arabicPeriod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DC585E"/>
                </a:solidFill>
              </a:rPr>
              <a:t>Recall</a:t>
            </a:r>
            <a:r>
              <a:t> Result</a:t>
            </a:r>
          </a:p>
          <a:p>
            <a:pPr marL="742950" indent="-742950">
              <a:buSzPct val="100000"/>
              <a:buAutoNum type="arabicPeriod"/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742950" indent="-742950">
              <a:buSzPct val="100000"/>
              <a:buAutoNum type="arabicPeriod" startAt="2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DC585E"/>
                </a:solidFill>
              </a:rPr>
              <a:t>Log loss</a:t>
            </a:r>
            <a:r>
              <a:t> Result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0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0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Object 2"/>
          <p:cNvSpPr txBox="1"/>
          <p:nvPr/>
        </p:nvSpPr>
        <p:spPr>
          <a:xfrm>
            <a:off x="1188476" y="1122295"/>
            <a:ext cx="4998617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buSzPct val="100000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ko-KR" altLang="en-US" dirty="0"/>
          </a:p>
          <a:p>
            <a:pPr marL="571500" indent="-571500">
              <a:buSzPct val="100000"/>
              <a:buFont typeface="Arial"/>
              <a:buChar char="•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DC585E"/>
                </a:solidFill>
              </a:rPr>
              <a:t>Log loss</a:t>
            </a:r>
            <a:r>
              <a:rPr lang="ko-KR" dirty="0">
                <a:solidFill>
                  <a:srgbClr val="DC585E"/>
                </a:solidFill>
              </a:rPr>
              <a:t> </a:t>
            </a:r>
            <a:endParaRPr dirty="0">
              <a:solidFill>
                <a:srgbClr val="DC585E"/>
              </a:solidFill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EEF3EF9-C109-3103-ED93-626F455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2671772"/>
            <a:ext cx="10140950" cy="2117707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E8C03F0-F2C3-9A42-F432-F21BF3C7105C}"/>
              </a:ext>
            </a:extLst>
          </p:cNvPr>
          <p:cNvSpPr txBox="1"/>
          <p:nvPr/>
        </p:nvSpPr>
        <p:spPr>
          <a:xfrm>
            <a:off x="1432907" y="5683883"/>
            <a:ext cx="15567815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>
            <a:lvl1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Target의 실제 값에 대한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Predict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probability를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log변환한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값의 평균</a:t>
            </a:r>
            <a:endParaRPr lang="ko-KR" dirty="0"/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자연로그의 특성상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probability가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0에 가까워지는 경우 그 값이 음의 무한대로 수렴하기 때문에 예측실패한 데이터의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probability에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따라 가중치가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더해짐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불균형 데이터의 경우 다수를 차지하는 데이터에 대한 예측은 좋고 반대의 경우 예측이 낮아지는 경우가 많은데, 예측의 실패정도에 가중치가 주어지기 때문에 평가지표로 적당하다 판단되어 선정. </a:t>
            </a:r>
          </a:p>
          <a:p>
            <a:pPr marL="571500" indent="-571500">
              <a:buFont typeface="Arial"/>
              <a:buChar char="•"/>
            </a:pPr>
            <a:endParaRPr lang="ko-KR" altLang="en-US" sz="24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C629060-C884-BEBF-8C2E-66E9EC00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4953985"/>
            <a:ext cx="5394325" cy="5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196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8" name="Object 3"/>
          <p:cNvSpPr txBox="1"/>
          <p:nvPr/>
        </p:nvSpPr>
        <p:spPr>
          <a:xfrm>
            <a:off x="1236195" y="1755968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09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10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11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2" name="표 3"/>
          <p:cNvGraphicFramePr/>
          <p:nvPr>
            <p:extLst>
              <p:ext uri="{D42A27DB-BD31-4B8C-83A1-F6EECF244321}">
                <p14:modId xmlns:p14="http://schemas.microsoft.com/office/powerpoint/2010/main" val="594699950"/>
              </p:ext>
            </p:extLst>
          </p:nvPr>
        </p:nvGraphicFramePr>
        <p:xfrm>
          <a:off x="648653" y="2761293"/>
          <a:ext cx="16594451" cy="4764413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24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26769308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1438839885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86183381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076160649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922278977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678767647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197909041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411039357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653412190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641058307"/>
                    </a:ext>
                  </a:extLst>
                </a:gridCol>
              </a:tblGrid>
              <a:tr h="52452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 b="1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A2B9E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XGBoost</a:t>
                      </a:r>
                    </a:p>
                  </a:txBody>
                  <a:tcPr marL="0" marR="0" marT="0" marB="0" anchor="ctr" horzOverflow="overflow">
                    <a:lnL w="0">
                      <a:noFill/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LightGBM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CatBoost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RandomForest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DecisionTree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9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Accuracy_score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0">
                      <a:noFill/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0.85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0.74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12.81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03189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Credit_0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0.27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0.12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0.19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0.34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0.46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0.50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0.87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0.89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0.9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0.86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0.75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15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파생변수 생성</a:t>
            </a:r>
          </a:p>
        </p:txBody>
      </p:sp>
      <p:sp>
        <p:nvSpPr>
          <p:cNvPr id="21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1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1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직사각형"/>
          <p:cNvSpPr/>
          <p:nvPr/>
        </p:nvSpPr>
        <p:spPr>
          <a:xfrm>
            <a:off x="1256921" y="2453856"/>
            <a:ext cx="7574866" cy="628038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C3D69B"/>
            </a:solidFill>
            <a:prstDash val="solid"/>
            <a:round/>
          </a:ln>
          <a:effectLst>
            <a:outerShdw dist="50800" dir="3300000" rotWithShape="0">
              <a:srgbClr val="000000">
                <a:alpha val="29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39393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22" name="직사각형"/>
          <p:cNvSpPr/>
          <p:nvPr/>
        </p:nvSpPr>
        <p:spPr>
          <a:xfrm>
            <a:off x="9517902" y="2453856"/>
            <a:ext cx="6574741" cy="628038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C3D69B"/>
            </a:solidFill>
            <a:prstDash val="solid"/>
            <a:round/>
          </a:ln>
          <a:effectLst>
            <a:outerShdw dist="50800" dir="3300000" rotWithShape="0">
              <a:srgbClr val="000000">
                <a:alpha val="29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39393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5830CA-E6A6-36F0-6F99-81193EC3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48773"/>
              </p:ext>
            </p:extLst>
          </p:nvPr>
        </p:nvGraphicFramePr>
        <p:xfrm>
          <a:off x="1555750" y="2524125"/>
          <a:ext cx="7120783" cy="61318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20783">
                  <a:extLst>
                    <a:ext uri="{9D8B030D-6E8A-4147-A177-3AD203B41FA5}">
                      <a16:colId xmlns:a16="http://schemas.microsoft.com/office/drawing/2014/main" val="4067327514"/>
                    </a:ext>
                  </a:extLst>
                </a:gridCol>
              </a:tblGrid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income_occupy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소득에 따른 직업 유형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471227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car_reality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자산 소유 여부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58833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income_wage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</a:t>
                      </a: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연소득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88090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employed_wage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근로소득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80512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2400" b="1" u="none" strike="noStrike" noProof="0" dirty="0" err="1">
                          <a:latin typeface="나눔고딕(굵게)"/>
                        </a:rPr>
                        <a:t>card_begin_before_employed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: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카드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발급일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기준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근로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여부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82722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before_EMPLOYED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미취업기간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3156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income_total_beforeEMP_ratio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취업 전 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5283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529A349-91B7-1EB1-EFBF-5831B50EA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8873"/>
              </p:ext>
            </p:extLst>
          </p:nvPr>
        </p:nvGraphicFramePr>
        <p:xfrm>
          <a:off x="9858375" y="2635250"/>
          <a:ext cx="6049206" cy="59557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49206">
                  <a:extLst>
                    <a:ext uri="{9D8B030D-6E8A-4147-A177-3AD203B41FA5}">
                      <a16:colId xmlns:a16="http://schemas.microsoft.com/office/drawing/2014/main" val="3610870654"/>
                    </a:ext>
                  </a:extLst>
                </a:gridCol>
              </a:tblGrid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DAYS_BIRTH_m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태어난 월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37534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DAYS_BIRTH_w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태어난 주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57663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DAYS_EMPLOYED_m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고용된 월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728046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DAYS_EMPLOYED_w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고용된 주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162223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ability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연령/근무일 대비 소득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38786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income_mean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가족 수를 고려한 소득 평균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580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28" name="Object 3"/>
          <p:cNvSpPr txBox="1"/>
          <p:nvPr/>
        </p:nvSpPr>
        <p:spPr>
          <a:xfrm>
            <a:off x="1236195" y="1755968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29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30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31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A9B20F-1A3B-94CB-A83F-6348F80F25BA}"/>
              </a:ext>
            </a:extLst>
          </p:cNvPr>
          <p:cNvGrpSpPr/>
          <p:nvPr/>
        </p:nvGrpSpPr>
        <p:grpSpPr>
          <a:xfrm>
            <a:off x="648653" y="2548504"/>
            <a:ext cx="16594451" cy="5189991"/>
            <a:chOff x="648653" y="2290944"/>
            <a:chExt cx="16594451" cy="5189991"/>
          </a:xfrm>
        </p:grpSpPr>
        <p:sp>
          <p:nvSpPr>
            <p:cNvPr id="232" name="성능향상, 성능하락"/>
            <p:cNvSpPr txBox="1"/>
            <p:nvPr/>
          </p:nvSpPr>
          <p:spPr>
            <a:xfrm>
              <a:off x="15217491" y="2290944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dirty="0" err="1">
                  <a:solidFill>
                    <a:srgbClr val="DC585E"/>
                  </a:solidFill>
                </a:rPr>
                <a:t>성능향상</a:t>
              </a:r>
              <a:r>
                <a:rPr dirty="0"/>
                <a:t>, </a:t>
              </a:r>
              <a:r>
                <a:rPr dirty="0" err="1">
                  <a:solidFill>
                    <a:srgbClr val="4551F0"/>
                  </a:solidFill>
                </a:rPr>
                <a:t>성능하락</a:t>
              </a:r>
              <a:endParaRPr dirty="0">
                <a:solidFill>
                  <a:srgbClr val="4551F0"/>
                </a:solidFill>
              </a:endParaRPr>
            </a:p>
          </p:txBody>
        </p:sp>
        <p:graphicFrame>
          <p:nvGraphicFramePr>
            <p:cNvPr id="2" name="표 3">
              <a:extLst>
                <a:ext uri="{FF2B5EF4-FFF2-40B4-BE49-F238E27FC236}">
                  <a16:creationId xmlns:a16="http://schemas.microsoft.com/office/drawing/2014/main" id="{5FAED536-9021-F3D1-C421-D171C9C41D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797716"/>
                </p:ext>
              </p:extLst>
            </p:nvPr>
          </p:nvGraphicFramePr>
          <p:xfrm>
            <a:off x="648653" y="2716522"/>
            <a:ext cx="16594451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9790904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411039357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5341219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64105830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RandomForest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DecisionTree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</a:t>
                        </a: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0.71</a:t>
                        </a:r>
                        <a:endParaRPr lang="en-US" altLang="ko-KR" sz="1800" b="1" i="0" u="none" strike="noStrike" cap="none" spc="0" baseline="0" dirty="0">
                          <a:solidFill>
                            <a:srgbClr val="DC585E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0.63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12.71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0.41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0.08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0.14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0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0.87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0.89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0.97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문제점</a:t>
            </a:r>
          </a:p>
        </p:txBody>
      </p:sp>
      <p:sp>
        <p:nvSpPr>
          <p:cNvPr id="235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6" name="Object 6"/>
          <p:cNvSpPr txBox="1"/>
          <p:nvPr/>
        </p:nvSpPr>
        <p:spPr>
          <a:xfrm>
            <a:off x="3505263" y="5172766"/>
            <a:ext cx="11277474" cy="18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 marL="414020" indent="-414020">
              <a:buSzPct val="100000"/>
              <a:buAutoNum type="arabicPeriod"/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>
                <a:latin typeface="나눔고딕"/>
              </a:rPr>
              <a:t>파생 변수를 추가했을 때 오히려 성능이 떨어지는 문제</a:t>
            </a:r>
            <a:endParaRPr lang="ko-KR" altLang="en-US" dirty="0">
              <a:latin typeface="나눔고딕"/>
            </a:endParaRPr>
          </a:p>
          <a:p>
            <a:pPr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endParaRPr dirty="0">
              <a:latin typeface="나눔고딕"/>
            </a:endParaRPr>
          </a:p>
          <a:p>
            <a:pPr marL="414020" indent="-414020">
              <a:buSzPct val="100000"/>
              <a:buAutoNum type="arabicPeriod" startAt="2"/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/>
              </a:rPr>
              <a:t>다양한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방식으로</a:t>
            </a:r>
            <a:r>
              <a:rPr dirty="0">
                <a:latin typeface="나눔고딕"/>
              </a:rPr>
              <a:t> column </a:t>
            </a:r>
            <a:r>
              <a:rPr dirty="0" err="1">
                <a:latin typeface="나눔고딕"/>
              </a:rPr>
              <a:t>선택의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변화를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주었으나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성능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개선이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이루어지지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않음</a:t>
            </a:r>
            <a:endParaRPr dirty="0">
              <a:latin typeface="나눔고딕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39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중복 데이터 확인</a:t>
            </a:r>
          </a:p>
        </p:txBody>
      </p:sp>
      <p:sp>
        <p:nvSpPr>
          <p:cNvPr id="24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4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4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그림 4" descr="그림 4"/>
          <p:cNvPicPr>
            <a:picLocks noChangeAspect="1"/>
          </p:cNvPicPr>
          <p:nvPr/>
        </p:nvPicPr>
        <p:blipFill>
          <a:blip r:embed="rId3"/>
          <a:srcRect l="21250"/>
          <a:stretch>
            <a:fillRect/>
          </a:stretch>
        </p:blipFill>
        <p:spPr>
          <a:xfrm>
            <a:off x="1311869" y="4061951"/>
            <a:ext cx="14401801" cy="216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직사각형 5"/>
          <p:cNvSpPr/>
          <p:nvPr/>
        </p:nvSpPr>
        <p:spPr>
          <a:xfrm>
            <a:off x="1196742" y="4080867"/>
            <a:ext cx="8788212" cy="213893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직사각형 6"/>
          <p:cNvSpPr/>
          <p:nvPr/>
        </p:nvSpPr>
        <p:spPr>
          <a:xfrm>
            <a:off x="13833861" y="4074030"/>
            <a:ext cx="1832067" cy="213893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 11"/>
          <p:cNvSpPr txBox="1"/>
          <p:nvPr/>
        </p:nvSpPr>
        <p:spPr>
          <a:xfrm>
            <a:off x="2237171" y="2569382"/>
            <a:ext cx="8012473" cy="118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67368" indent="-267368">
              <a:buSzPct val="100000"/>
              <a:buAutoNum type="arabicPeriod"/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는 같지만,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이 다른 경우</a:t>
            </a:r>
          </a:p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은 같지만, </a:t>
            </a: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가 다른 경우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49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고유</a:t>
            </a:r>
            <a:r>
              <a:rPr>
                <a:latin typeface="Arial"/>
                <a:ea typeface="Arial"/>
                <a:cs typeface="Arial"/>
                <a:sym typeface="Arial"/>
              </a:rPr>
              <a:t>ID column</a:t>
            </a:r>
            <a:r>
              <a:t> 생성</a:t>
            </a:r>
          </a:p>
        </p:txBody>
      </p:sp>
      <p:sp>
        <p:nvSpPr>
          <p:cNvPr id="25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5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5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69" y="3924300"/>
            <a:ext cx="15747262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 11"/>
          <p:cNvSpPr txBox="1"/>
          <p:nvPr/>
        </p:nvSpPr>
        <p:spPr>
          <a:xfrm>
            <a:off x="1585838" y="1891141"/>
            <a:ext cx="15308982" cy="2295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한 사람이 여러 카드를 발급받았다는 가정, </a:t>
            </a: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와 라벨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를 제외한 모든 컬럼을 합쳐서 한 사람을 식별하는 고유 ID컬럼을 생성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 txBox="1"/>
          <p:nvPr/>
        </p:nvSpPr>
        <p:spPr>
          <a:xfrm>
            <a:off x="1093339" y="963666"/>
            <a:ext cx="4165703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Contents</a:t>
            </a:r>
          </a:p>
        </p:txBody>
      </p:sp>
      <p:sp>
        <p:nvSpPr>
          <p:cNvPr id="100" name="Object 3"/>
          <p:cNvSpPr txBox="1"/>
          <p:nvPr/>
        </p:nvSpPr>
        <p:spPr>
          <a:xfrm>
            <a:off x="6660579" y="4211975"/>
            <a:ext cx="8337132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01. 프로젝트 소개</a:t>
            </a:r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02. EDA 및 전처리</a:t>
            </a:r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03. ML Modeling</a:t>
            </a:r>
          </a:p>
        </p:txBody>
      </p:sp>
      <p:pic>
        <p:nvPicPr>
          <p:cNvPr id="101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6667" y="5542857"/>
            <a:ext cx="6828571" cy="9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9"/>
          <p:cNvSpPr txBox="1"/>
          <p:nvPr/>
        </p:nvSpPr>
        <p:spPr>
          <a:xfrm>
            <a:off x="5193339" y="3894475"/>
            <a:ext cx="951418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</p:txBody>
      </p:sp>
      <p:pic>
        <p:nvPicPr>
          <p:cNvPr id="103" name="Object 10" descr="Objec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57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58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59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63" name="중복데이터를 고유 ID 부여로 처리 후 큰 성능 개선이 나타남.…"/>
          <p:cNvSpPr txBox="1"/>
          <p:nvPr/>
        </p:nvSpPr>
        <p:spPr>
          <a:xfrm>
            <a:off x="4101097" y="7972643"/>
            <a:ext cx="10085806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중복데이터를</a:t>
            </a:r>
            <a:r>
              <a:rPr dirty="0"/>
              <a:t> </a:t>
            </a:r>
            <a:r>
              <a:rPr dirty="0" err="1"/>
              <a:t>고유</a:t>
            </a:r>
            <a:r>
              <a:rPr dirty="0"/>
              <a:t> ID </a:t>
            </a:r>
            <a:r>
              <a:rPr dirty="0" err="1"/>
              <a:t>부여로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후 큰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개선이</a:t>
            </a:r>
            <a:r>
              <a:rPr dirty="0"/>
              <a:t> </a:t>
            </a:r>
            <a:r>
              <a:rPr dirty="0" err="1"/>
              <a:t>나타남</a:t>
            </a:r>
            <a:r>
              <a:rPr dirty="0"/>
              <a:t>.</a:t>
            </a:r>
          </a:p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특히</a:t>
            </a:r>
            <a:r>
              <a:rPr dirty="0"/>
              <a:t>, </a:t>
            </a:r>
            <a:r>
              <a:rPr dirty="0" err="1"/>
              <a:t>CatBoost의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LogLoss</a:t>
            </a:r>
            <a:r>
              <a:rPr dirty="0"/>
              <a:t> </a:t>
            </a:r>
            <a:r>
              <a:rPr dirty="0" err="1"/>
              <a:t>지표에서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모델에</a:t>
            </a:r>
            <a:r>
              <a:rPr dirty="0"/>
              <a:t> </a:t>
            </a:r>
            <a:r>
              <a:rPr dirty="0" err="1"/>
              <a:t>비해</a:t>
            </a:r>
            <a:r>
              <a:rPr dirty="0"/>
              <a:t> </a:t>
            </a:r>
            <a:r>
              <a:rPr dirty="0" err="1"/>
              <a:t>결과값에</a:t>
            </a:r>
            <a:r>
              <a:rPr dirty="0"/>
              <a:t> </a:t>
            </a:r>
            <a:r>
              <a:rPr dirty="0" err="1"/>
              <a:t>유의미한</a:t>
            </a:r>
            <a:r>
              <a:rPr dirty="0"/>
              <a:t> </a:t>
            </a:r>
            <a:r>
              <a:rPr dirty="0" err="1"/>
              <a:t>차이가</a:t>
            </a:r>
            <a:r>
              <a:rPr dirty="0"/>
              <a:t> </a:t>
            </a:r>
            <a:r>
              <a:rPr dirty="0" err="1"/>
              <a:t>있음</a:t>
            </a:r>
            <a:r>
              <a:rPr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1E3358-6AD3-345B-EE6F-323AE7C539F5}"/>
              </a:ext>
            </a:extLst>
          </p:cNvPr>
          <p:cNvGrpSpPr/>
          <p:nvPr/>
        </p:nvGrpSpPr>
        <p:grpSpPr>
          <a:xfrm>
            <a:off x="3685731" y="2550366"/>
            <a:ext cx="10855577" cy="5186268"/>
            <a:chOff x="3518090" y="2428495"/>
            <a:chExt cx="10855577" cy="5186268"/>
          </a:xfrm>
        </p:grpSpPr>
        <p:graphicFrame>
          <p:nvGraphicFramePr>
            <p:cNvPr id="4" name="표 3">
              <a:extLst>
                <a:ext uri="{FF2B5EF4-FFF2-40B4-BE49-F238E27FC236}">
                  <a16:creationId xmlns:a16="http://schemas.microsoft.com/office/drawing/2014/main" id="{29FA77D4-FCD7-97EC-3F46-DB47FA7227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3145165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0.50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5" name="성능향상, 성능하락">
              <a:extLst>
                <a:ext uri="{FF2B5EF4-FFF2-40B4-BE49-F238E27FC236}">
                  <a16:creationId xmlns:a16="http://schemas.microsoft.com/office/drawing/2014/main" id="{C18391DE-74FA-EE7B-2E39-B77B54AE0FD1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3"/>
          <p:cNvSpPr txBox="1"/>
          <p:nvPr/>
        </p:nvSpPr>
        <p:spPr>
          <a:xfrm>
            <a:off x="1350481" y="1749872"/>
            <a:ext cx="4394275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중복 데이터 제거</a:t>
            </a:r>
          </a:p>
        </p:txBody>
      </p:sp>
      <p:sp>
        <p:nvSpPr>
          <p:cNvPr id="26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6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6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 11"/>
          <p:cNvSpPr txBox="1"/>
          <p:nvPr/>
        </p:nvSpPr>
        <p:spPr>
          <a:xfrm>
            <a:off x="1570776" y="1524825"/>
            <a:ext cx="15308982" cy="2295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dirty="0" err="1"/>
              <a:t>은</a:t>
            </a:r>
            <a:r>
              <a:rPr dirty="0"/>
              <a:t> </a:t>
            </a:r>
            <a:r>
              <a:rPr dirty="0" err="1"/>
              <a:t>같지만</a:t>
            </a:r>
            <a:r>
              <a:rPr dirty="0"/>
              <a:t>,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삭제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72" name="고유ID를 부여하는 것보다 중복 데이터를 제거한 것이 더 좋은 결과값을 보여줌"/>
          <p:cNvSpPr txBox="1"/>
          <p:nvPr/>
        </p:nvSpPr>
        <p:spPr>
          <a:xfrm>
            <a:off x="4312260" y="8345357"/>
            <a:ext cx="859838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고유ID를</a:t>
            </a:r>
            <a:r>
              <a:rPr dirty="0"/>
              <a:t> </a:t>
            </a:r>
            <a:r>
              <a:rPr dirty="0" err="1"/>
              <a:t>부여하는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중복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제거한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결과값을</a:t>
            </a:r>
            <a:r>
              <a:rPr dirty="0"/>
              <a:t> </a:t>
            </a:r>
            <a:r>
              <a:rPr dirty="0" err="1"/>
              <a:t>보여줌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7E7B3F-FC95-A716-9F47-5E214C33FEC7}"/>
              </a:ext>
            </a:extLst>
          </p:cNvPr>
          <p:cNvGrpSpPr/>
          <p:nvPr/>
        </p:nvGrpSpPr>
        <p:grpSpPr>
          <a:xfrm>
            <a:off x="3693187" y="2791676"/>
            <a:ext cx="10855577" cy="5186268"/>
            <a:chOff x="3518090" y="2428495"/>
            <a:chExt cx="10855577" cy="5186268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CE9E33AA-DD63-D0A3-866A-1AD467CEEB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2201706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0.55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0.14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4" name="성능향상, 성능하락">
              <a:extLst>
                <a:ext uri="{FF2B5EF4-FFF2-40B4-BE49-F238E27FC236}">
                  <a16:creationId xmlns:a16="http://schemas.microsoft.com/office/drawing/2014/main" id="{37369321-E13F-BE2B-B06E-47686114B5E9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3"/>
          <p:cNvSpPr txBox="1"/>
          <p:nvPr/>
        </p:nvSpPr>
        <p:spPr>
          <a:xfrm>
            <a:off x="1350481" y="1749872"/>
            <a:ext cx="439427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Clustering / PCA</a:t>
            </a:r>
          </a:p>
        </p:txBody>
      </p:sp>
      <p:sp>
        <p:nvSpPr>
          <p:cNvPr id="27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7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7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26CE82-FC20-E1C9-A488-3A07F0B22AF6}"/>
              </a:ext>
            </a:extLst>
          </p:cNvPr>
          <p:cNvGrpSpPr/>
          <p:nvPr/>
        </p:nvGrpSpPr>
        <p:grpSpPr>
          <a:xfrm>
            <a:off x="3518090" y="2550366"/>
            <a:ext cx="10855577" cy="5186268"/>
            <a:chOff x="3518090" y="2428495"/>
            <a:chExt cx="10855577" cy="5186268"/>
          </a:xfrm>
        </p:grpSpPr>
        <p:graphicFrame>
          <p:nvGraphicFramePr>
            <p:cNvPr id="6" name="표 5">
              <a:extLst>
                <a:ext uri="{FF2B5EF4-FFF2-40B4-BE49-F238E27FC236}">
                  <a16:creationId xmlns:a16="http://schemas.microsoft.com/office/drawing/2014/main" id="{55F90202-CB26-54A5-364A-1D2360F448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4167317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0.60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0.91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7" name="성능향상, 성능하락">
              <a:extLst>
                <a:ext uri="{FF2B5EF4-FFF2-40B4-BE49-F238E27FC236}">
                  <a16:creationId xmlns:a16="http://schemas.microsoft.com/office/drawing/2014/main" id="{673B1FEA-7203-CAA7-EA6A-137E7710AB82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ject 3"/>
          <p:cNvSpPr txBox="1"/>
          <p:nvPr/>
        </p:nvSpPr>
        <p:spPr>
          <a:xfrm>
            <a:off x="1350481" y="1749872"/>
            <a:ext cx="439427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SMOTE</a:t>
            </a:r>
          </a:p>
        </p:txBody>
      </p:sp>
      <p:sp>
        <p:nvSpPr>
          <p:cNvPr id="284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85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86" name="Object 26" descr="Object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7" name="표 3"/>
          <p:cNvGraphicFramePr/>
          <p:nvPr>
            <p:extLst>
              <p:ext uri="{D42A27DB-BD31-4B8C-83A1-F6EECF244321}">
                <p14:modId xmlns:p14="http://schemas.microsoft.com/office/powerpoint/2010/main" val="3227092411"/>
              </p:ext>
            </p:extLst>
          </p:nvPr>
        </p:nvGraphicFramePr>
        <p:xfrm>
          <a:off x="3278236" y="2633845"/>
          <a:ext cx="11335285" cy="47751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478">
                  <a:extLst>
                    <a:ext uri="{9D8B030D-6E8A-4147-A177-3AD203B41FA5}">
                      <a16:colId xmlns:a16="http://schemas.microsoft.com/office/drawing/2014/main" val="1264947852"/>
                    </a:ext>
                  </a:extLst>
                </a:gridCol>
                <a:gridCol w="1282479">
                  <a:extLst>
                    <a:ext uri="{9D8B030D-6E8A-4147-A177-3AD203B41FA5}">
                      <a16:colId xmlns:a16="http://schemas.microsoft.com/office/drawing/2014/main" val="1370612844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2689083491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1508789384"/>
                    </a:ext>
                  </a:extLst>
                </a:gridCol>
              </a:tblGrid>
              <a:tr h="466663">
                <a:tc gridSpan="7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SMOTE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SMOTE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 b="1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cs typeface="맑은 고딕"/>
                          <a:sym typeface="맑은 고딕"/>
                        </a:rPr>
                        <a:t>Before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cs typeface="맑은 고딕"/>
                          <a:sym typeface="맑은 고딕"/>
                        </a:rPr>
                        <a:t>After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Accuracy_score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0.78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0.60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22200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Credit_0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0.42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0.55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0.96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0.79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89" name="SMOTE 적용 후 0과 1에 대한 Recall 값은 개선되었으나 목표로 하는 2에 대한 Recall 값은 감소함."/>
          <p:cNvSpPr txBox="1"/>
          <p:nvPr/>
        </p:nvSpPr>
        <p:spPr>
          <a:xfrm>
            <a:off x="3565410" y="7867556"/>
            <a:ext cx="107609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SMOTE </a:t>
            </a:r>
            <a:r>
              <a:rPr dirty="0" err="1"/>
              <a:t>적용</a:t>
            </a:r>
            <a:r>
              <a:rPr dirty="0"/>
              <a:t> 후 0과 1에 </a:t>
            </a:r>
            <a:r>
              <a:rPr dirty="0" err="1"/>
              <a:t>대한</a:t>
            </a:r>
            <a:r>
              <a:rPr dirty="0"/>
              <a:t> Recall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개선되었으나</a:t>
            </a:r>
            <a:r>
              <a:rPr dirty="0"/>
              <a:t> </a:t>
            </a:r>
            <a:r>
              <a:rPr dirty="0" err="1"/>
              <a:t>목표로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2에 </a:t>
            </a:r>
            <a:r>
              <a:rPr dirty="0" err="1"/>
              <a:t>대한</a:t>
            </a:r>
            <a:r>
              <a:rPr dirty="0"/>
              <a:t> Recall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감소함</a:t>
            </a:r>
            <a:r>
              <a:rPr dirty="0"/>
              <a:t>.</a:t>
            </a:r>
          </a:p>
        </p:txBody>
      </p:sp>
      <p:sp>
        <p:nvSpPr>
          <p:cNvPr id="290" name="직사각형 11"/>
          <p:cNvSpPr/>
          <p:nvPr/>
        </p:nvSpPr>
        <p:spPr>
          <a:xfrm>
            <a:off x="10188989" y="4510294"/>
            <a:ext cx="1971396" cy="312796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3"/>
          <p:cNvSpPr txBox="1"/>
          <p:nvPr/>
        </p:nvSpPr>
        <p:spPr>
          <a:xfrm>
            <a:off x="1350481" y="1749872"/>
            <a:ext cx="4394275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최종 모델</a:t>
            </a:r>
          </a:p>
        </p:txBody>
      </p:sp>
      <p:sp>
        <p:nvSpPr>
          <p:cNvPr id="293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94" name="Object 25"/>
          <p:cNvSpPr txBox="1"/>
          <p:nvPr/>
        </p:nvSpPr>
        <p:spPr>
          <a:xfrm>
            <a:off x="9144000" y="9697349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95" name="Object 26" descr="Object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graphicFrame>
        <p:nvGraphicFramePr>
          <p:cNvPr id="297" name="표 3"/>
          <p:cNvGraphicFramePr/>
          <p:nvPr>
            <p:extLst>
              <p:ext uri="{D42A27DB-BD31-4B8C-83A1-F6EECF244321}">
                <p14:modId xmlns:p14="http://schemas.microsoft.com/office/powerpoint/2010/main" val="186541615"/>
              </p:ext>
            </p:extLst>
          </p:nvPr>
        </p:nvGraphicFramePr>
        <p:xfrm>
          <a:off x="735433" y="2258133"/>
          <a:ext cx="9349531" cy="58277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671"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최종모델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나눔고딕"/>
                        <a:sym typeface="나눔고딕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accent1">
                        <a:lumOff val="2372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1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분류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모델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CatBoost</a:t>
                      </a:r>
                      <a:endParaRPr b="1" dirty="0">
                        <a:solidFill>
                          <a:srgbClr val="535353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373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주요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0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처리</a:t>
                      </a:r>
                      <a:r>
                        <a:rPr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0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사항</a:t>
                      </a:r>
                      <a:endParaRPr b="0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occpy_type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NaN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처리</a:t>
                      </a:r>
                      <a:endParaRPr dirty="0">
                        <a:latin typeface="나눔고딕" pitchFamily="2" charset="-127"/>
                        <a:ea typeface="나눔고딕" pitchFamily="2" charset="-127"/>
                        <a:cs typeface="Arial"/>
                        <a:sym typeface="Arial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중복데이터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제거</a:t>
                      </a: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Clustering / PCA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적용</a:t>
                      </a: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ko-KR" altLang="en-US" dirty="0">
                          <a:latin typeface="나눔고딕" pitchFamily="2" charset="-127"/>
                          <a:ea typeface="나눔고딕" pitchFamily="2" charset="-127"/>
                        </a:rPr>
                        <a:t>연속형 변수 단위 변환 미적용</a:t>
                      </a: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lvl="5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Feature engineering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Income_total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edu_type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family_type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house_type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day_birth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day_employed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begin_month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income_occpy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car_reality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</a:p>
                    <a:p>
                      <a:pPr marL="0" lvl="6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car_begin_before_employed</a:t>
                      </a:r>
                      <a:endParaRPr lang="en-US" altLang="ko-KR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lvl="5" indent="0" algn="l">
                        <a:buSzPct val="100000"/>
                        <a:buFont typeface="Arial" panose="020B0604020202020204" pitchFamily="34" charset="0"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7469"/>
                  </a:ext>
                </a:extLst>
              </a:tr>
              <a:tr h="20049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사용 </a:t>
                      </a:r>
                      <a:r>
                        <a:rPr lang="en-US" altLang="ko-KR"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Feature</a:t>
                      </a:r>
                      <a:endParaRPr b="0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5436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CE70C94-1173-CC3B-DC21-9EAD55D5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010951"/>
              </p:ext>
            </p:extLst>
          </p:nvPr>
        </p:nvGraphicFramePr>
        <p:xfrm>
          <a:off x="10092793" y="2252774"/>
          <a:ext cx="4442680" cy="58330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05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성능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 </a:t>
                      </a: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지표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나눔고딕"/>
                        <a:sym typeface="나눔고딕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accent1">
                        <a:lumOff val="2372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0.95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95278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59447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145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</a:p>
        </p:txBody>
      </p:sp>
      <p:sp>
        <p:nvSpPr>
          <p:cNvPr id="300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1" name="Object 6"/>
          <p:cNvSpPr txBox="1"/>
          <p:nvPr/>
        </p:nvSpPr>
        <p:spPr>
          <a:xfrm>
            <a:off x="502862" y="5103690"/>
            <a:ext cx="17282275" cy="108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 pitchFamily="2" charset="-127"/>
                <a:ea typeface="나눔고딕" pitchFamily="2" charset="-127"/>
              </a:rPr>
              <a:t>카드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대금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연체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집단의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정보를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통해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연체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정도를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예측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할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수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있는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알고리즘을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개발하고</a:t>
            </a:r>
            <a:endParaRPr dirty="0">
              <a:latin typeface="나눔고딕" pitchFamily="2" charset="-127"/>
              <a:ea typeface="나눔고딕" pitchFamily="2" charset="-127"/>
            </a:endParaRPr>
          </a:p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 pitchFamily="2" charset="-127"/>
                <a:ea typeface="나눔고딕" pitchFamily="2" charset="-127"/>
              </a:rPr>
              <a:t>건전한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금융시장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유지에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도움이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되는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인사이트를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제공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한다</a:t>
            </a:r>
            <a:r>
              <a:rPr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 txBox="1"/>
          <p:nvPr/>
        </p:nvSpPr>
        <p:spPr>
          <a:xfrm>
            <a:off x="5504005" y="4365052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Q&amp;A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06" name="Object 3"/>
          <p:cNvSpPr txBox="1"/>
          <p:nvPr/>
        </p:nvSpPr>
        <p:spPr>
          <a:xfrm>
            <a:off x="1207624" y="1808294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주제선정 배경 및 목표</a:t>
            </a:r>
          </a:p>
        </p:txBody>
      </p:sp>
      <p:sp>
        <p:nvSpPr>
          <p:cNvPr id="107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08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09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신용카드 사용률은 매년 증가하고 있으며 개인 이용금액 또한 증가하고 있음.…"/>
          <p:cNvSpPr txBox="1"/>
          <p:nvPr/>
        </p:nvSpPr>
        <p:spPr>
          <a:xfrm>
            <a:off x="2422951" y="3707824"/>
            <a:ext cx="13442097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신용카드 사용률은 </a:t>
            </a:r>
            <a:r>
              <a:rPr>
                <a:solidFill>
                  <a:srgbClr val="E05B5C"/>
                </a:solidFill>
              </a:rPr>
              <a:t>매년 증가</a:t>
            </a:r>
            <a:r>
              <a:t>하고 있으며 개인 이용금액 또한 증가하고 있음.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금리 상승, 신용카드 </a:t>
            </a:r>
            <a:r>
              <a:rPr>
                <a:solidFill>
                  <a:srgbClr val="E05B5C"/>
                </a:solidFill>
              </a:rPr>
              <a:t>연체율 급증</a:t>
            </a:r>
            <a:r>
              <a:t>으로 인해 신용카드사의 자산건전성 약화와 위험부담이 증가하고 있음.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국내 빅테크 기업 주도 아래 후불 결제 시장이 성장하면서 </a:t>
            </a:r>
            <a:r>
              <a:rPr>
                <a:solidFill>
                  <a:srgbClr val="E05B5C"/>
                </a:solidFill>
              </a:rPr>
              <a:t>연체율 관리</a:t>
            </a:r>
            <a:r>
              <a:t>가 매우 중요해짐.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신용카드사는 신용등급으로 연체 가능성을 판단하기에 </a:t>
            </a:r>
            <a:r>
              <a:rPr>
                <a:solidFill>
                  <a:srgbClr val="E05B5C"/>
                </a:solidFill>
              </a:rPr>
              <a:t>신용등급 산정</a:t>
            </a:r>
            <a:r>
              <a:t>은 매우 중요함.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프로젝트 목표 </a:t>
            </a:r>
          </a:p>
        </p:txBody>
      </p:sp>
      <p:sp>
        <p:nvSpPr>
          <p:cNvPr id="113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4" name="Object 6"/>
          <p:cNvSpPr txBox="1"/>
          <p:nvPr/>
        </p:nvSpPr>
        <p:spPr>
          <a:xfrm>
            <a:off x="502862" y="5103690"/>
            <a:ext cx="17282275" cy="108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t>카드 대금 연체 집단의 정보를 통해 </a:t>
            </a:r>
            <a:r>
              <a:rPr>
                <a:solidFill>
                  <a:srgbClr val="E05B5C"/>
                </a:solidFill>
              </a:rPr>
              <a:t>연체 정도를 예측</a:t>
            </a:r>
            <a:r>
              <a:t>할 수 있는 알고리즘을 개발하고</a:t>
            </a:r>
          </a:p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t>건전한 금융시장 유지에 도움이 되는 </a:t>
            </a:r>
            <a:r>
              <a:rPr>
                <a:solidFill>
                  <a:srgbClr val="E05B5C"/>
                </a:solidFill>
              </a:rPr>
              <a:t>인사이트를 제공</a:t>
            </a:r>
            <a:r>
              <a:t>한다.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17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데이터 소개</a:t>
            </a:r>
          </a:p>
        </p:txBody>
      </p:sp>
      <p:sp>
        <p:nvSpPr>
          <p:cNvPr id="118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19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20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Object 3"/>
          <p:cNvSpPr txBox="1"/>
          <p:nvPr/>
        </p:nvSpPr>
        <p:spPr>
          <a:xfrm>
            <a:off x="1350481" y="2236410"/>
            <a:ext cx="11786400" cy="88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– 출처 : </a:t>
            </a:r>
            <a:r>
              <a:rPr>
                <a:latin typeface="Arial"/>
                <a:ea typeface="Arial"/>
                <a:cs typeface="Arial"/>
                <a:sym typeface="Arial"/>
              </a:rPr>
              <a:t>Dacon</a:t>
            </a:r>
            <a:r>
              <a:t> 사이트,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https://dacon.io/competitions/official/235713/data</a:t>
            </a:r>
          </a:p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– </a:t>
            </a:r>
            <a:r>
              <a:rPr>
                <a:latin typeface="Arial"/>
                <a:ea typeface="Arial"/>
                <a:cs typeface="Arial"/>
                <a:sym typeface="Arial"/>
              </a:rPr>
              <a:t>Data Shape</a:t>
            </a:r>
            <a:r>
              <a:t> : (26457, 20)</a:t>
            </a:r>
          </a:p>
        </p:txBody>
      </p:sp>
      <p:grpSp>
        <p:nvGrpSpPr>
          <p:cNvPr id="124" name="Rectangle 11"/>
          <p:cNvGrpSpPr/>
          <p:nvPr/>
        </p:nvGrpSpPr>
        <p:grpSpPr>
          <a:xfrm>
            <a:off x="991286" y="5372101"/>
            <a:ext cx="7162115" cy="3930879"/>
            <a:chOff x="0" y="0"/>
            <a:chExt cx="7162113" cy="3930877"/>
          </a:xfrm>
        </p:grpSpPr>
        <p:sp>
          <p:nvSpPr>
            <p:cNvPr id="122" name="직사각형"/>
            <p:cNvSpPr/>
            <p:nvPr/>
          </p:nvSpPr>
          <p:spPr>
            <a:xfrm>
              <a:off x="0" y="0"/>
              <a:ext cx="7162114" cy="393087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3" name="Gender : 성별…"/>
            <p:cNvSpPr txBox="1"/>
            <p:nvPr/>
          </p:nvSpPr>
          <p:spPr>
            <a:xfrm>
              <a:off x="48895" y="141718"/>
              <a:ext cx="7064324" cy="364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Gender : 성별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Car : 차량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Reality : 부동산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Child_num : 자녀수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Income_total : 연간 소득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Income_type : 소득 분류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Edu_type : 교육 수준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Family_type : 결혼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House_tyep : 생활 방식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Days_birth : 태어난 일수</a:t>
              </a:r>
            </a:p>
          </p:txBody>
        </p:sp>
      </p:grpSp>
      <p:grpSp>
        <p:nvGrpSpPr>
          <p:cNvPr id="127" name="Rectangle 11"/>
          <p:cNvGrpSpPr/>
          <p:nvPr/>
        </p:nvGrpSpPr>
        <p:grpSpPr>
          <a:xfrm>
            <a:off x="8534400" y="5372101"/>
            <a:ext cx="7467600" cy="3930879"/>
            <a:chOff x="0" y="0"/>
            <a:chExt cx="7467600" cy="3930877"/>
          </a:xfrm>
        </p:grpSpPr>
        <p:sp>
          <p:nvSpPr>
            <p:cNvPr id="125" name="직사각형"/>
            <p:cNvSpPr/>
            <p:nvPr/>
          </p:nvSpPr>
          <p:spPr>
            <a:xfrm>
              <a:off x="0" y="0"/>
              <a:ext cx="7467600" cy="393087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6" name="Days_employed : 일한 일수…"/>
            <p:cNvSpPr txBox="1"/>
            <p:nvPr/>
          </p:nvSpPr>
          <p:spPr>
            <a:xfrm>
              <a:off x="48894" y="675118"/>
              <a:ext cx="7369811" cy="258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Days_employed : 일한 일수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FLAG_MOBIL : 핸드폰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Work_phone : 업무용 전화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Occupy_type : 직업 유형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Family_size : 가족 규모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Begin_month : 신용카드 발급 개월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Credit : 신용카드 대금 연체를 기준으로 한 신용도</a:t>
              </a:r>
            </a:p>
          </p:txBody>
        </p:sp>
      </p:grpSp>
      <p:pic>
        <p:nvPicPr>
          <p:cNvPr id="128" name="그림 12" descr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762" y="3405158"/>
            <a:ext cx="14544838" cy="179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직사각형 13"/>
          <p:cNvSpPr/>
          <p:nvPr/>
        </p:nvSpPr>
        <p:spPr>
          <a:xfrm>
            <a:off x="15240000" y="3848100"/>
            <a:ext cx="457200" cy="12954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32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데이터 소개</a:t>
            </a:r>
          </a:p>
        </p:txBody>
      </p:sp>
      <p:sp>
        <p:nvSpPr>
          <p:cNvPr id="133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34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35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그림 6" descr="그림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1966" y="2733774"/>
            <a:ext cx="11991976" cy="649605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직사각형 9"/>
          <p:cNvSpPr/>
          <p:nvPr/>
        </p:nvSpPr>
        <p:spPr>
          <a:xfrm>
            <a:off x="2157992" y="4999110"/>
            <a:ext cx="990601" cy="5334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사각형 10"/>
          <p:cNvSpPr/>
          <p:nvPr/>
        </p:nvSpPr>
        <p:spPr>
          <a:xfrm>
            <a:off x="8246869" y="7312717"/>
            <a:ext cx="762001" cy="4572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1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39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40" name="Label 설명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t> 설명</a:t>
              </a:r>
            </a:p>
            <a:p>
              <a:pPr algn="ctr"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신용도는 숫자가 숫자가 클 수록 ‘나쁨’을 뜻함.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0, 1, 2 데이터에 대한 불균형이 존재함.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44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t> 제거</a:t>
            </a:r>
          </a:p>
        </p:txBody>
      </p:sp>
      <p:sp>
        <p:nvSpPr>
          <p:cNvPr id="145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46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47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9" descr="그림 9"/>
          <p:cNvPicPr>
            <a:picLocks noChangeAspect="1"/>
          </p:cNvPicPr>
          <p:nvPr/>
        </p:nvPicPr>
        <p:blipFill>
          <a:blip r:embed="rId3"/>
          <a:srcRect l="4049" t="42351" r="56328"/>
          <a:stretch>
            <a:fillRect/>
          </a:stretch>
        </p:blipFill>
        <p:spPr>
          <a:xfrm>
            <a:off x="2220025" y="3441065"/>
            <a:ext cx="3953039" cy="505965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직사각형 11"/>
          <p:cNvSpPr/>
          <p:nvPr/>
        </p:nvSpPr>
        <p:spPr>
          <a:xfrm>
            <a:off x="3725525" y="5230709"/>
            <a:ext cx="728220" cy="7620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그림 14" descr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45" y="3185817"/>
            <a:ext cx="5548356" cy="50597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직사각형 15"/>
          <p:cNvSpPr/>
          <p:nvPr/>
        </p:nvSpPr>
        <p:spPr>
          <a:xfrm>
            <a:off x="10573451" y="5488345"/>
            <a:ext cx="1905001" cy="6096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4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53" name="Index column 삭제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2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Index column</a:t>
              </a:r>
              <a:r>
                <a:t> 삭제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2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family_size column</a:t>
              </a:r>
              <a:r>
                <a:t> 삭제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FLAG_MOBIL column</a:t>
              </a:r>
              <a:r>
                <a:t> 삭제</a:t>
              </a:r>
            </a:p>
          </p:txBody>
        </p:sp>
      </p:grpSp>
      <p:sp>
        <p:nvSpPr>
          <p:cNvPr id="155" name="&lt;Child_Num 과 family_size의 관계&gt;"/>
          <p:cNvSpPr txBox="1"/>
          <p:nvPr/>
        </p:nvSpPr>
        <p:spPr>
          <a:xfrm>
            <a:off x="2778165" y="8490029"/>
            <a:ext cx="36671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</a:t>
            </a:r>
            <a:r>
              <a:rPr>
                <a:latin typeface="Arial"/>
                <a:ea typeface="Arial"/>
                <a:cs typeface="Arial"/>
                <a:sym typeface="Arial"/>
              </a:rPr>
              <a:t>Child_Num</a:t>
            </a:r>
            <a:r>
              <a:t> 과 </a:t>
            </a:r>
            <a:r>
              <a:rPr>
                <a:latin typeface="Arial"/>
                <a:ea typeface="Arial"/>
                <a:cs typeface="Arial"/>
                <a:sym typeface="Arial"/>
              </a:rPr>
              <a:t>family_size</a:t>
            </a:r>
            <a:r>
              <a:t>의 관계&gt;</a:t>
            </a:r>
          </a:p>
        </p:txBody>
      </p:sp>
      <p:sp>
        <p:nvSpPr>
          <p:cNvPr id="156" name="&lt;FLAG_MOBIL의 값 분포&gt;"/>
          <p:cNvSpPr txBox="1"/>
          <p:nvPr/>
        </p:nvSpPr>
        <p:spPr>
          <a:xfrm>
            <a:off x="8746254" y="8490029"/>
            <a:ext cx="27773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</a:t>
            </a:r>
            <a:r>
              <a:rPr>
                <a:latin typeface="Arial"/>
                <a:ea typeface="Arial"/>
                <a:cs typeface="Arial"/>
                <a:sym typeface="Arial"/>
              </a:rPr>
              <a:t>FLAG_MOBIL</a:t>
            </a:r>
            <a:r>
              <a:t>의 값 분포&gt;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59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이상치 제거</a:t>
            </a:r>
          </a:p>
        </p:txBody>
      </p:sp>
      <p:sp>
        <p:nvSpPr>
          <p:cNvPr id="16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6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6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4" descr="그림 4"/>
          <p:cNvPicPr>
            <a:picLocks noChangeAspect="1"/>
          </p:cNvPicPr>
          <p:nvPr/>
        </p:nvPicPr>
        <p:blipFill>
          <a:blip r:embed="rId3"/>
          <a:srcRect l="3827" t="11306" r="9618" b="4651"/>
          <a:stretch>
            <a:fillRect/>
          </a:stretch>
        </p:blipFill>
        <p:spPr>
          <a:xfrm>
            <a:off x="1535548" y="2453856"/>
            <a:ext cx="10141917" cy="723319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직사각형 5"/>
          <p:cNvSpPr/>
          <p:nvPr/>
        </p:nvSpPr>
        <p:spPr>
          <a:xfrm>
            <a:off x="7819890" y="8834559"/>
            <a:ext cx="3557372" cy="6096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7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65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66" name="child_num column에 5명 이상인 값은 전체 데이터의 0.1%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200" indent="-457200">
                <a:buClr>
                  <a:srgbClr val="717171"/>
                </a:buClr>
                <a:buSzPct val="100000"/>
                <a:buAutoNum type="arabicPeriod"/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child_num column</a:t>
              </a:r>
              <a:r>
                <a:t>에 5명 이상인 값은 전체 데이터의 0.1%</a:t>
              </a:r>
            </a:p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이상치 데이터로 판단, 제거함.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70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연속형 자료 변환</a:t>
            </a:r>
          </a:p>
        </p:txBody>
      </p:sp>
      <p:sp>
        <p:nvSpPr>
          <p:cNvPr id="17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7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7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그림 19" descr="그림 19"/>
          <p:cNvPicPr>
            <a:picLocks noChangeAspect="1"/>
          </p:cNvPicPr>
          <p:nvPr/>
        </p:nvPicPr>
        <p:blipFill>
          <a:blip r:embed="rId3"/>
          <a:srcRect l="32084"/>
          <a:stretch>
            <a:fillRect/>
          </a:stretch>
        </p:blipFill>
        <p:spPr>
          <a:xfrm>
            <a:off x="826946" y="2954593"/>
            <a:ext cx="12420601" cy="55224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75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6" name="DYAS_EMPLOYED column의 0 이상 값은 모두 365243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DYAS_EMPLOYED column</a:t>
              </a:r>
              <a:r>
                <a:t>의 0 이상 값은 모두 365243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이는 모두 무직자이기 때문에 0으로 변환함.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3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음수의 경우 정도를 나타내는 것이기 때문에 양수로 변환함.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1708</Words>
  <Application>Microsoft Office PowerPoint</Application>
  <PresentationFormat>사용자 지정</PresentationFormat>
  <Paragraphs>562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NanumSquare</vt:lpstr>
      <vt:lpstr>NanumSquare Bold</vt:lpstr>
      <vt:lpstr>Noto Sans CJK KR Bold</vt:lpstr>
      <vt:lpstr>나눔고딕</vt:lpstr>
      <vt:lpstr>나눔고딕(굵게)</vt:lpstr>
      <vt:lpstr>맑은 고딕</vt:lpstr>
      <vt:lpstr>Arial</vt:lpstr>
      <vt:lpstr>Calibri</vt:lpstr>
      <vt:lpstr>Helvetica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 yoon</dc:creator>
  <cp:lastModifiedBy>sejong yun</cp:lastModifiedBy>
  <cp:revision>197</cp:revision>
  <dcterms:modified xsi:type="dcterms:W3CDTF">2023-12-05T09:30:00Z</dcterms:modified>
</cp:coreProperties>
</file>