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Proxima Nova" panose="020B060000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787BCC-D1A4-4211-A6FA-6554D352318C}">
  <a:tblStyle styleId="{8C787BCC-D1A4-4211-A6FA-6554D35231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f3276a8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f3276a8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a573d2f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a573d2f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f476d6a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f476d6a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f476d6a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f476d6a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6da8fad8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6da8fad8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a573d2f34_5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a573d2f34_5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a573d2f34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0a573d2f34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276a8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f3276a8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3276a8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f3276a8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f3276a8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f3276a8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3276a89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3276a89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f3276a89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f3276a89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f3276a89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f3276a89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f3276a89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f3276a89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f476d6a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f476d6a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atSirup/KorEDA/blob/master/eda.p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3636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딥러닝 4조 : 김수연, 권도희, 윤세종 </a:t>
            </a:r>
            <a:endParaRPr sz="17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1023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서울시</a:t>
            </a:r>
            <a:r>
              <a:rPr lang="ko" dirty="0"/>
              <a:t> 음식점 네이버 리뷰 트렌드분석</a:t>
            </a:r>
            <a:r>
              <a:rPr lang="ko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311700" y="354725"/>
            <a:ext cx="8520600" cy="4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강남구 내 4722개의 식당, 318977개의 리뷰 데이터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업태별 counplot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25" y="1729650"/>
            <a:ext cx="7454725" cy="28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body" idx="1"/>
          </p:nvPr>
        </p:nvSpPr>
        <p:spPr>
          <a:xfrm>
            <a:off x="311600" y="872025"/>
            <a:ext cx="8520600" cy="3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업태별 word cloud (명사)</a:t>
            </a:r>
            <a:endParaRPr sz="13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한식 긍정 / 부정</a:t>
            </a:r>
            <a:endParaRPr sz="13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</a:rPr>
              <a:t>경양식 긍정 / 부정</a:t>
            </a:r>
            <a:endParaRPr sz="13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475" y="1152425"/>
            <a:ext cx="2872000" cy="1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200" y="1122850"/>
            <a:ext cx="2651200" cy="1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802" y="2968527"/>
            <a:ext cx="2795250" cy="187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0413" y="3022569"/>
            <a:ext cx="2754750" cy="176963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>
            <a:spLocks noGrp="1"/>
          </p:cNvSpPr>
          <p:nvPr>
            <p:ph type="body" idx="1"/>
          </p:nvPr>
        </p:nvSpPr>
        <p:spPr>
          <a:xfrm>
            <a:off x="311600" y="797100"/>
            <a:ext cx="8520600" cy="3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연도 및 시간대별 분석</a:t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423" y="1193826"/>
            <a:ext cx="5393524" cy="27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1167625" y="4042375"/>
            <a:ext cx="613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한여름과 한겨울에는 리뷰 수가 감소하는 경향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311600" y="901575"/>
            <a:ext cx="8520600" cy="3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개별 음식점 분석 예시 - 메리가든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00" y="1364500"/>
            <a:ext cx="3265200" cy="29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475" y="1407264"/>
            <a:ext cx="4320525" cy="232896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5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5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3785525" y="3911050"/>
            <a:ext cx="625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다른 업장에 비해 부정리뷰에 예약이 강조되고 있음.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예약 시스템을 개선할 필요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>
            <a:spLocks noGrp="1"/>
          </p:cNvSpPr>
          <p:nvPr>
            <p:ph type="body" idx="1"/>
          </p:nvPr>
        </p:nvSpPr>
        <p:spPr>
          <a:xfrm>
            <a:off x="172775" y="849850"/>
            <a:ext cx="7278000" cy="32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개별 음식점 분석 예시 - 메리가든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26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9" name="Google Shape;3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37" y="1313750"/>
            <a:ext cx="3900130" cy="2750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26"/>
          <p:cNvGrpSpPr/>
          <p:nvPr/>
        </p:nvGrpSpPr>
        <p:grpSpPr>
          <a:xfrm>
            <a:off x="4525899" y="1302650"/>
            <a:ext cx="4058357" cy="2761775"/>
            <a:chOff x="4525899" y="1302650"/>
            <a:chExt cx="4058357" cy="2761775"/>
          </a:xfrm>
        </p:grpSpPr>
        <p:pic>
          <p:nvPicPr>
            <p:cNvPr id="311" name="Google Shape;311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5899" y="1302650"/>
              <a:ext cx="3900128" cy="2761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2" name="Google Shape;312;p26"/>
            <p:cNvCxnSpPr/>
            <p:nvPr/>
          </p:nvCxnSpPr>
          <p:spPr>
            <a:xfrm>
              <a:off x="4703198" y="1850607"/>
              <a:ext cx="36969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3" name="Google Shape;313;p26"/>
            <p:cNvSpPr txBox="1"/>
            <p:nvPr/>
          </p:nvSpPr>
          <p:spPr>
            <a:xfrm>
              <a:off x="6388256" y="1466355"/>
              <a:ext cx="2196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음식점 전체 평균 = 0.84</a:t>
              </a:r>
              <a:endParaRPr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314" name="Google Shape;314;p26"/>
          <p:cNvSpPr txBox="1"/>
          <p:nvPr/>
        </p:nvSpPr>
        <p:spPr>
          <a:xfrm>
            <a:off x="835075" y="4234525"/>
            <a:ext cx="626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2021년 중반부터 리뷰 갯수가 줄어들고 낮은 긍정 비율을 보이고 있음.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사람들에게 부정적인 리뷰가 보여질 가능성 증가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>
            <a:spLocks noGrp="1"/>
          </p:cNvSpPr>
          <p:nvPr>
            <p:ph type="body" idx="1"/>
          </p:nvPr>
        </p:nvSpPr>
        <p:spPr>
          <a:xfrm>
            <a:off x="311700" y="857250"/>
            <a:ext cx="8520600" cy="3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</a:rPr>
              <a:t>종합 의의</a:t>
            </a:r>
            <a:endParaRPr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사라진 네이버 별점 리뷰기능을 긍정/부정 비율로 복구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긍정/부정 자동 라벨링을 적용시킴으로서, 자연어 처리를 비롯한 데이터 분석에 더 많은 데이터를 활용 가능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평균 혹은 다른 음식점 대비 긍정적인 반응 비율을 확인 가능</a:t>
            </a:r>
            <a:endParaRPr sz="1600"/>
          </a:p>
        </p:txBody>
      </p:sp>
      <p:sp>
        <p:nvSpPr>
          <p:cNvPr id="320" name="Google Shape;320;p27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7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7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61D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>
            <a:spLocks noGrp="1"/>
          </p:cNvSpPr>
          <p:nvPr>
            <p:ph type="subTitle" idx="4294967295"/>
          </p:nvPr>
        </p:nvSpPr>
        <p:spPr>
          <a:xfrm>
            <a:off x="311700" y="1829100"/>
            <a:ext cx="8520600" cy="16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600">
                <a:solidFill>
                  <a:schemeClr val="lt1"/>
                </a:solidFill>
              </a:rPr>
              <a:t>감사합니다.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953325"/>
            <a:ext cx="8520600" cy="3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목표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데이터 수집과 전처리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모델선정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분석결과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187950"/>
            <a:ext cx="1337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Proxima Nova"/>
                <a:ea typeface="Proxima Nova"/>
                <a:cs typeface="Proxima Nova"/>
                <a:sym typeface="Proxima Nova"/>
              </a:rPr>
              <a:t>목차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975475"/>
            <a:ext cx="8520600" cy="3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dk1"/>
                </a:solidFill>
              </a:rPr>
              <a:t>딥러닝 모델을 통한 네이버 음식점 리뷰 긍/부정 분류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 b="1"/>
              <a:t>2021년 별점 리뷰 시스템의 폐지</a:t>
            </a:r>
            <a:br>
              <a:rPr lang="ko"/>
            </a:br>
            <a:r>
              <a:rPr lang="ko"/>
              <a:t>사용자들이 보다 다양한 내용의 리뷰를 남길 수 있게 되었으나, 정량적인 평가가 어려워짐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따라서 </a:t>
            </a:r>
            <a:r>
              <a:rPr lang="ko" b="1"/>
              <a:t>기존의 별점 리뷰를 학습</a:t>
            </a:r>
            <a:r>
              <a:rPr lang="ko"/>
              <a:t>시켜 이후 </a:t>
            </a:r>
            <a:r>
              <a:rPr lang="ko" b="1"/>
              <a:t>리뷰에 대해 감성분석을 실시</a:t>
            </a:r>
            <a:r>
              <a:rPr lang="ko"/>
              <a:t>하면,</a:t>
            </a:r>
            <a:br>
              <a:rPr lang="ko"/>
            </a:br>
            <a:r>
              <a:rPr lang="ko"/>
              <a:t>현재 음식점들에 대한 이용자들의 긍정/부정을 파악할 수 있음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이를 통해, 보다 직관적인 분석결과와 개선점을 도출 가능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731625"/>
            <a:ext cx="8520600" cy="3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‘서울시 음식점 인허가 정보’ 데이터 활용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지역 + 가게이름으로 검색어 지정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726575"/>
            <a:ext cx="4000125" cy="284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050" y="853800"/>
            <a:ext cx="5120026" cy="19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961075" y="1058500"/>
            <a:ext cx="502500" cy="17079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761450" y="1058500"/>
            <a:ext cx="1067100" cy="17079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43025" y="2797450"/>
            <a:ext cx="1133400" cy="15351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640975" y="3162350"/>
            <a:ext cx="379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>
                <a:latin typeface="Proxima Nova"/>
                <a:ea typeface="Proxima Nova"/>
                <a:cs typeface="Proxima Nova"/>
                <a:sym typeface="Proxima Nova"/>
              </a:rPr>
              <a:t>2주간</a:t>
            </a:r>
            <a:r>
              <a:rPr lang="ko" sz="1500" b="1">
                <a:latin typeface="Proxima Nova"/>
                <a:ea typeface="Proxima Nova"/>
                <a:cs typeface="Proxima Nova"/>
                <a:sym typeface="Proxima Nova"/>
              </a:rPr>
              <a:t> 992985</a:t>
            </a:r>
            <a:r>
              <a:rPr lang="ko" sz="1500">
                <a:latin typeface="Proxima Nova"/>
                <a:ea typeface="Proxima Nova"/>
                <a:cs typeface="Proxima Nova"/>
                <a:sym typeface="Proxima Nova"/>
              </a:rPr>
              <a:t>개의 리뷰 데이터 크롤링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79975" y="1726675"/>
            <a:ext cx="1067100" cy="1692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052100" y="783350"/>
            <a:ext cx="5728500" cy="2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별점 데이터가 있는 리뷰 데이터를 학습에 사용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별점 3점 이하는 부정(0), 3점 초과는 긍정(1)으로 분류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25" y="3162950"/>
            <a:ext cx="7244775" cy="15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74" y="720537"/>
            <a:ext cx="2444125" cy="37024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" name="Google Shape;125;p17"/>
          <p:cNvSpPr/>
          <p:nvPr/>
        </p:nvSpPr>
        <p:spPr>
          <a:xfrm>
            <a:off x="5542575" y="3162950"/>
            <a:ext cx="502500" cy="15150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8284275" y="3162900"/>
            <a:ext cx="582900" cy="15150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 rot="10800000" flipH="1">
            <a:off x="6510675" y="3850125"/>
            <a:ext cx="1396800" cy="22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11700" y="436025"/>
            <a:ext cx="8520600" cy="4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자연어 전처리과정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개행 문자 및 특수문자 제거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konlpy의 Okt 형태소 분석기 이용, 형태소로 토큰화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불용어 삭제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빈도수가 낮은 단어는 자연어 처리에서 배제(1% 이하 희귀 단어 제외)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정수 인코딩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패딩 작업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Train데이터와 Test데이터 분리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50" y="931125"/>
            <a:ext cx="36576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81275" y="1281275"/>
            <a:ext cx="85206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333333"/>
                </a:solidFill>
              </a:rPr>
              <a:t>크롤링 데이터의 긍정/부정 불균형</a:t>
            </a:r>
            <a:endParaRPr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긍정 대비 부정이 약 10%로 불균형이 심함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기존의 데이터를 증강하는 방법을 사용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임의의 단어 삭제 및 단어 위치 스왑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33333"/>
                </a:solidFill>
              </a:rPr>
              <a:t>Jason Wei, Kai Zou. 2019. EDA : Easy Data Augmentation Techniques for Boosting Performance on Text Classification Tasks. In EMNLP</a:t>
            </a:r>
            <a:endParaRPr sz="15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https://github.com/catSirup/KorEDA/blob/master/eda.py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>
              <a:solidFill>
                <a:srgbClr val="333333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250" y="1083525"/>
            <a:ext cx="36576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0"/>
          <p:cNvGraphicFramePr/>
          <p:nvPr/>
        </p:nvGraphicFramePr>
        <p:xfrm>
          <a:off x="390875" y="79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{8C787BCC-D1A4-4211-A6FA-6554D352318C}</a:tableStyleId>
              </a:tblPr>
              <a:tblGrid>
                <a:gridCol w="167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GRU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LSTM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koBert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Recall(0 , 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0.42, 0.99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0.42, 0.99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0.88, 0.96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Precision(0, 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0.78, 0.95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0.83, 0.94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0.93, 0.93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 수정 과정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layer추가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optimizer 변경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learning rate 변경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layer 추가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node 증가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optimizer 변경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layer 추가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node 증가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optimizer 변경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learning rate 변경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Google Shape;169;p20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390875" y="3580975"/>
            <a:ext cx="6902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총 4개의 딥러닝 모델을 가능한 비슷한 조건에서 비교. layer와 optimizer, node 등의 초기 조건을 맞춘 뒤, depth를 점차 늘려나가며 비교</a:t>
            </a:r>
            <a:endParaRPr sz="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7107275" y="806250"/>
            <a:ext cx="1662300" cy="26004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311700" y="864650"/>
            <a:ext cx="8520600" cy="3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word cloud : 긍정/부정 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0" y="1776819"/>
            <a:ext cx="3818376" cy="19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25" y="1836014"/>
            <a:ext cx="3818376" cy="195728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-100" y="0"/>
            <a:ext cx="9144000" cy="66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81275" y="18425"/>
            <a:ext cx="9062700" cy="613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 rot="5400000">
            <a:off x="6287750" y="-799350"/>
            <a:ext cx="605975" cy="2249025"/>
          </a:xfrm>
          <a:prstGeom prst="flowChartManualInput">
            <a:avLst/>
          </a:prstGeom>
          <a:solidFill>
            <a:schemeClr val="dk2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 rot="5400000">
            <a:off x="4543013" y="-735312"/>
            <a:ext cx="605975" cy="2120950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5400000">
            <a:off x="2782600" y="-845950"/>
            <a:ext cx="605975" cy="23422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 rot="5400000">
            <a:off x="883125" y="-853550"/>
            <a:ext cx="605975" cy="2357425"/>
          </a:xfrm>
          <a:prstGeom prst="flowChartManualInput">
            <a:avLst/>
          </a:prstGeom>
          <a:solidFill>
            <a:srgbClr val="D9EAD3"/>
          </a:solidFill>
          <a:ln w="1905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8127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1. 프로젝트 목표</a:t>
            </a:r>
            <a:endParaRPr sz="11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951525" y="48125"/>
            <a:ext cx="161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2216225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데이터 수집 및 전처리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411630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모델 선정</a:t>
            </a:r>
            <a:endParaRPr sz="11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5798450" y="148163"/>
            <a:ext cx="319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 분석 결과</a:t>
            </a:r>
            <a:endParaRPr sz="11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화면 슬라이드 쇼(16:9)</PresentationFormat>
  <Paragraphs>169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Proxima Nova</vt:lpstr>
      <vt:lpstr>Spearmint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sejong yun</cp:lastModifiedBy>
  <cp:revision>1</cp:revision>
  <dcterms:modified xsi:type="dcterms:W3CDTF">2023-12-05T07:13:20Z</dcterms:modified>
</cp:coreProperties>
</file>