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8"/>
  </p:notesMasterIdLst>
  <p:handoutMasterIdLst>
    <p:handoutMasterId r:id="rId9"/>
  </p:handoutMasterIdLst>
  <p:sldIdLst>
    <p:sldId id="398" r:id="rId3"/>
    <p:sldId id="409" r:id="rId4"/>
    <p:sldId id="403" r:id="rId5"/>
    <p:sldId id="404" r:id="rId6"/>
    <p:sldId id="412" r:id="rId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>
        <p:scale>
          <a:sx n="114" d="100"/>
          <a:sy n="114" d="100"/>
        </p:scale>
        <p:origin x="-893" y="-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260698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PERformance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Tracker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임기호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2024-09-15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23078"/>
              </p:ext>
            </p:extLst>
          </p:nvPr>
        </p:nvGraphicFramePr>
        <p:xfrm>
          <a:off x="4032598" y="3433564"/>
          <a:ext cx="1078803" cy="9048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임기호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Tracker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기획서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2024-09-15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2941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v.1.0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2024-09-15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임기호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431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  <a:ea typeface="나눔고딕" panose="020D0604000000000000" pitchFamily="50" charset="-127"/>
              </a:rPr>
              <a:t>PERformance</a:t>
            </a:r>
            <a:r>
              <a:rPr lang="en-US" altLang="ko-KR" sz="1600" dirty="0" smtClean="0">
                <a:latin typeface="+mj-lt"/>
                <a:ea typeface="나눔고딕" panose="020D0604000000000000" pitchFamily="50" charset="-127"/>
              </a:rPr>
              <a:t> Tracker</a:t>
            </a:r>
            <a:r>
              <a:rPr lang="ko-KR" altLang="en-US" sz="1600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+mj-lt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2291"/>
              </p:ext>
            </p:extLst>
          </p:nvPr>
        </p:nvGraphicFramePr>
        <p:xfrm>
          <a:off x="275731" y="672900"/>
          <a:ext cx="8592538" cy="4336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기획 서비스</a:t>
                      </a:r>
                      <a:endParaRPr lang="en-US" altLang="ko-KR" sz="800" b="1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주가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 PER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기획 배경</a:t>
                      </a:r>
                      <a:endParaRPr lang="en-US" altLang="ko-KR" sz="800" b="1" dirty="0">
                        <a:latin typeface="+mn-lt"/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나만의 주식 가치 평가 도구의 수요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가치투자의 체계적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기획 목적</a:t>
                      </a:r>
                      <a:endParaRPr lang="en-US" altLang="ko-KR" sz="800" b="1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주가 자동화 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PER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자동화 및 시각화 도구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PER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를 통한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저평가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과대평가 상태 판단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lt"/>
                        </a:rPr>
                        <a:t>기대 효과</a:t>
                      </a:r>
                      <a:endParaRPr lang="en-US" altLang="ko-KR" sz="800" b="1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latin typeface="+mn-lt"/>
                          <a:ea typeface="나눔고딕"/>
                        </a:rPr>
                        <a:t>PER </a:t>
                      </a:r>
                      <a:r>
                        <a:rPr lang="ko-KR" altLang="en-US" sz="800" b="0" dirty="0" smtClean="0">
                          <a:latin typeface="+mn-lt"/>
                          <a:ea typeface="나눔고딕"/>
                        </a:rPr>
                        <a:t>지표를 활용한 종목 평가</a:t>
                      </a:r>
                      <a:r>
                        <a:rPr lang="ko-KR" altLang="en-US" sz="800" dirty="0" smtClean="0">
                          <a:latin typeface="+mn-lt"/>
                          <a:ea typeface="나눔고딕"/>
                        </a:rPr>
                        <a:t>로 투자자들이 잠재적인 </a:t>
                      </a:r>
                      <a:r>
                        <a:rPr lang="ko-KR" altLang="en-US" sz="800" dirty="0" err="1" smtClean="0">
                          <a:latin typeface="+mn-lt"/>
                          <a:ea typeface="나눔고딕"/>
                        </a:rPr>
                        <a:t>저평가</a:t>
                      </a:r>
                      <a:r>
                        <a:rPr lang="ko-KR" altLang="en-US" sz="800" dirty="0" smtClean="0">
                          <a:latin typeface="+mn-lt"/>
                          <a:ea typeface="나눔고딕"/>
                        </a:rPr>
                        <a:t> 종목을 발견할 가능성 증가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lt"/>
                        <a:ea typeface="나눔고딕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주가와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PER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데이터 자동화로 시간과 비용을 절약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투자성과 향상과 함께 보다 체계적이고 전략적인 투자 습관 형성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구글 로그인 연동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OAuth2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관심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종목 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주가 데이터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스크래핑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자동 계산 및 추이 그래프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종목 비교 기능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lt"/>
                        </a:rPr>
                        <a:t>기타</a:t>
                      </a:r>
                      <a:r>
                        <a:rPr lang="en-US" altLang="ko-KR" sz="800" b="1" dirty="0">
                          <a:latin typeface="+mn-lt"/>
                        </a:rPr>
                        <a:t>(</a:t>
                      </a:r>
                      <a:r>
                        <a:rPr lang="ko-KR" altLang="en-US" sz="800" b="1" dirty="0" err="1">
                          <a:latin typeface="+mn-lt"/>
                        </a:rPr>
                        <a:t>오픈시점</a:t>
                      </a:r>
                      <a:r>
                        <a:rPr lang="ko-KR" altLang="en-US" sz="800" b="1" dirty="0">
                          <a:latin typeface="+mn-lt"/>
                        </a:rPr>
                        <a:t> 등</a:t>
                      </a:r>
                      <a:r>
                        <a:rPr lang="en-US" altLang="ko-KR" sz="800" b="1" dirty="0">
                          <a:latin typeface="+mn-lt"/>
                        </a:rPr>
                        <a:t>)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2024.10.01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목표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xmlns="" id="{C0245C10-3468-47CC-8C09-D3624B80E46C}"/>
              </a:ext>
            </a:extLst>
          </p:cNvPr>
          <p:cNvSpPr/>
          <p:nvPr/>
        </p:nvSpPr>
        <p:spPr>
          <a:xfrm>
            <a:off x="5118774" y="3399952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DB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xmlns="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6F541ABC-B8DD-46A0-BD55-31C4324E4F89}"/>
              </a:ext>
            </a:extLst>
          </p:cNvPr>
          <p:cNvSpPr/>
          <p:nvPr/>
        </p:nvSpPr>
        <p:spPr>
          <a:xfrm>
            <a:off x="735923" y="1335116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1851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1504393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DBA1496-AB2D-4545-B4F6-BD901EA2C55F}"/>
              </a:ext>
            </a:extLst>
          </p:cNvPr>
          <p:cNvSpPr/>
          <p:nvPr/>
        </p:nvSpPr>
        <p:spPr>
          <a:xfrm>
            <a:off x="2163068" y="132875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2F5B678-F2CC-46B2-B2E4-700C73B56179}"/>
              </a:ext>
            </a:extLst>
          </p:cNvPr>
          <p:cNvSpPr/>
          <p:nvPr/>
        </p:nvSpPr>
        <p:spPr>
          <a:xfrm>
            <a:off x="3315162" y="1328756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구글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연동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1504393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E5A8530-79EE-4D6C-9101-FD119E2EF8FE}"/>
              </a:ext>
            </a:extLst>
          </p:cNvPr>
          <p:cNvSpPr txBox="1"/>
          <p:nvPr/>
        </p:nvSpPr>
        <p:spPr>
          <a:xfrm>
            <a:off x="1791286" y="131336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CEB3E6C-6E2D-4BD1-8D6A-2260E4C1472B}"/>
              </a:ext>
            </a:extLst>
          </p:cNvPr>
          <p:cNvSpPr txBox="1"/>
          <p:nvPr/>
        </p:nvSpPr>
        <p:spPr>
          <a:xfrm>
            <a:off x="1287157" y="172237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1736874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9CC2D7F-214E-4B0B-8ABC-11BD0A62FCD6}"/>
              </a:ext>
            </a:extLst>
          </p:cNvPr>
          <p:cNvSpPr/>
          <p:nvPr/>
        </p:nvSpPr>
        <p:spPr>
          <a:xfrm>
            <a:off x="823585" y="196152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메뉴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17223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6817555-B28A-435A-AE5D-375CAAD988F6}"/>
              </a:ext>
            </a:extLst>
          </p:cNvPr>
          <p:cNvSpPr/>
          <p:nvPr/>
        </p:nvSpPr>
        <p:spPr>
          <a:xfrm>
            <a:off x="3316307" y="1951546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130805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823585" y="254826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관심종목 설정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234563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xmlns="" id="{D7968543-166F-478D-BFD4-B78208D06262}"/>
              </a:ext>
            </a:extLst>
          </p:cNvPr>
          <p:cNvCxnSpPr>
            <a:cxnSpLocks/>
          </p:cNvCxnSpPr>
          <p:nvPr/>
        </p:nvCxnSpPr>
        <p:spPr>
          <a:xfrm>
            <a:off x="1244731" y="2344144"/>
            <a:ext cx="1225689" cy="160960"/>
          </a:xfrm>
          <a:prstGeom prst="bentConnector2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xmlns="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관심종목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13024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242545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CD6BC275-567E-4FF6-B8F8-9854F4D76E8A}"/>
              </a:ext>
            </a:extLst>
          </p:cNvPr>
          <p:cNvSpPr/>
          <p:nvPr/>
        </p:nvSpPr>
        <p:spPr>
          <a:xfrm>
            <a:off x="5037016" y="2014890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15:30?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xmlns="" id="{1545CF5C-9652-42C9-B52D-EA916D78866C}"/>
              </a:ext>
            </a:extLst>
          </p:cNvPr>
          <p:cNvSpPr/>
          <p:nvPr/>
        </p:nvSpPr>
        <p:spPr>
          <a:xfrm>
            <a:off x="5387678" y="4081636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9C6B0BE-0DF4-4F39-8223-38DF9B4ADFB5}"/>
              </a:ext>
            </a:extLst>
          </p:cNvPr>
          <p:cNvSpPr/>
          <p:nvPr/>
        </p:nvSpPr>
        <p:spPr>
          <a:xfrm>
            <a:off x="5354308" y="26629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인베스팅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닷컴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endParaRPr lang="en-US" altLang="ko-KR" sz="75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데이터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스크래핑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93282" y="385032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2050167" y="254826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가치와 가격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xmlns="" id="{3A16EC33-B89C-4631-B8A9-894E0DE24846}"/>
              </a:ext>
            </a:extLst>
          </p:cNvPr>
          <p:cNvSpPr/>
          <p:nvPr/>
        </p:nvSpPr>
        <p:spPr>
          <a:xfrm>
            <a:off x="87612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C79F0D8-7CAD-4630-BF9F-D0328D0BCC1E}"/>
              </a:ext>
            </a:extLst>
          </p:cNvPr>
          <p:cNvGrpSpPr/>
          <p:nvPr/>
        </p:nvGrpSpPr>
        <p:grpSpPr>
          <a:xfrm>
            <a:off x="-108520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xmlns="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B56E43C-CD3B-471A-A1E4-8546FE2A9AFF}"/>
              </a:ext>
            </a:extLst>
          </p:cNvPr>
          <p:cNvSpPr/>
          <p:nvPr/>
        </p:nvSpPr>
        <p:spPr>
          <a:xfrm>
            <a:off x="102137" y="2564398"/>
            <a:ext cx="2142907" cy="293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CB361AB-062C-462F-9C86-A69602503DEA}"/>
              </a:ext>
            </a:extLst>
          </p:cNvPr>
          <p:cNvSpPr/>
          <p:nvPr/>
        </p:nvSpPr>
        <p:spPr>
          <a:xfrm>
            <a:off x="101894" y="2255365"/>
            <a:ext cx="2143151" cy="314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F9727B9-9AEC-47CF-98B7-88A8DDB3CEC4}"/>
              </a:ext>
            </a:extLst>
          </p:cNvPr>
          <p:cNvSpPr txBox="1"/>
          <p:nvPr/>
        </p:nvSpPr>
        <p:spPr>
          <a:xfrm>
            <a:off x="101894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Tracker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D2479D5-DB39-44B3-A09B-6E6B296EBFE4}"/>
              </a:ext>
            </a:extLst>
          </p:cNvPr>
          <p:cNvSpPr txBox="1"/>
          <p:nvPr/>
        </p:nvSpPr>
        <p:spPr>
          <a:xfrm>
            <a:off x="110851" y="2287048"/>
            <a:ext cx="1079205" cy="24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종목 설정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9558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xmlns="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xmlns="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xmlns="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xmlns="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xmlns="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26009"/>
              </p:ext>
            </p:extLst>
          </p:nvPr>
        </p:nvGraphicFramePr>
        <p:xfrm>
          <a:off x="6979021" y="0"/>
          <a:ext cx="2164979" cy="254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접속화면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로그인화면 별도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관심종목 설정 화면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가치와 가격 화면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68203"/>
              </p:ext>
            </p:extLst>
          </p:nvPr>
        </p:nvGraphicFramePr>
        <p:xfrm>
          <a:off x="6979021" y="4779862"/>
          <a:ext cx="2164979" cy="53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66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D2479D5-DB39-44B3-A09B-6E6B296EBFE4}"/>
              </a:ext>
            </a:extLst>
          </p:cNvPr>
          <p:cNvSpPr txBox="1"/>
          <p:nvPr/>
        </p:nvSpPr>
        <p:spPr>
          <a:xfrm>
            <a:off x="110851" y="2609227"/>
            <a:ext cx="1079205" cy="24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가치와 가격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Display">
            <a:extLst>
              <a:ext uri="{FF2B5EF4-FFF2-40B4-BE49-F238E27FC236}">
                <a16:creationId xmlns:a16="http://schemas.microsoft.com/office/drawing/2014/main" xmlns="" id="{3A16EC33-B89C-4631-B8A9-894E0DE24846}"/>
              </a:ext>
            </a:extLst>
          </p:cNvPr>
          <p:cNvSpPr/>
          <p:nvPr/>
        </p:nvSpPr>
        <p:spPr>
          <a:xfrm>
            <a:off x="2390096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CB361AB-062C-462F-9C86-A69602503DEA}"/>
              </a:ext>
            </a:extLst>
          </p:cNvPr>
          <p:cNvSpPr/>
          <p:nvPr/>
        </p:nvSpPr>
        <p:spPr>
          <a:xfrm>
            <a:off x="2390096" y="743163"/>
            <a:ext cx="2143151" cy="314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D2479D5-DB39-44B3-A09B-6E6B296EBFE4}"/>
              </a:ext>
            </a:extLst>
          </p:cNvPr>
          <p:cNvSpPr txBox="1"/>
          <p:nvPr/>
        </p:nvSpPr>
        <p:spPr>
          <a:xfrm>
            <a:off x="2390096" y="769268"/>
            <a:ext cx="1079205" cy="24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종목 설정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C79F0D8-7CAD-4630-BF9F-D0328D0BCC1E}"/>
              </a:ext>
            </a:extLst>
          </p:cNvPr>
          <p:cNvGrpSpPr/>
          <p:nvPr/>
        </p:nvGrpSpPr>
        <p:grpSpPr>
          <a:xfrm>
            <a:off x="2195736" y="626314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xmlns="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04166"/>
              </p:ext>
            </p:extLst>
          </p:nvPr>
        </p:nvGraphicFramePr>
        <p:xfrm>
          <a:off x="2436814" y="3275378"/>
          <a:ext cx="20674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삼성전자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네이버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카카오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CB361AB-062C-462F-9C86-A69602503DEA}"/>
              </a:ext>
            </a:extLst>
          </p:cNvPr>
          <p:cNvSpPr/>
          <p:nvPr/>
        </p:nvSpPr>
        <p:spPr>
          <a:xfrm>
            <a:off x="2584455" y="1246941"/>
            <a:ext cx="1749857" cy="314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isplay">
            <a:extLst>
              <a:ext uri="{FF2B5EF4-FFF2-40B4-BE49-F238E27FC236}">
                <a16:creationId xmlns:a16="http://schemas.microsoft.com/office/drawing/2014/main" xmlns="" id="{3A16EC33-B89C-4631-B8A9-894E0DE24846}"/>
              </a:ext>
            </a:extLst>
          </p:cNvPr>
          <p:cNvSpPr/>
          <p:nvPr/>
        </p:nvSpPr>
        <p:spPr>
          <a:xfrm>
            <a:off x="4706809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CB361AB-062C-462F-9C86-A69602503DEA}"/>
              </a:ext>
            </a:extLst>
          </p:cNvPr>
          <p:cNvSpPr/>
          <p:nvPr/>
        </p:nvSpPr>
        <p:spPr>
          <a:xfrm>
            <a:off x="4713949" y="743163"/>
            <a:ext cx="2143151" cy="314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D2479D5-DB39-44B3-A09B-6E6B296EBFE4}"/>
              </a:ext>
            </a:extLst>
          </p:cNvPr>
          <p:cNvSpPr txBox="1"/>
          <p:nvPr/>
        </p:nvSpPr>
        <p:spPr>
          <a:xfrm>
            <a:off x="4713949" y="769268"/>
            <a:ext cx="1079205" cy="24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가치와 가격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C79F0D8-7CAD-4630-BF9F-D0328D0BCC1E}"/>
              </a:ext>
            </a:extLst>
          </p:cNvPr>
          <p:cNvGrpSpPr/>
          <p:nvPr/>
        </p:nvGrpSpPr>
        <p:grpSpPr>
          <a:xfrm>
            <a:off x="4521341" y="636341"/>
            <a:ext cx="388720" cy="200055"/>
            <a:chOff x="4727047" y="5307508"/>
            <a:chExt cx="388720" cy="20005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27">
              <a:extLst>
                <a:ext uri="{FF2B5EF4-FFF2-40B4-BE49-F238E27FC236}">
                  <a16:creationId xmlns:a16="http://schemas.microsoft.com/office/drawing/2014/main" xmlns="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21" y="1057267"/>
            <a:ext cx="2129731" cy="14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25" y="2473384"/>
            <a:ext cx="2161321" cy="233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17098</TotalTime>
  <Words>288</Words>
  <Application>Microsoft Office PowerPoint</Application>
  <PresentationFormat>화면 슬라이드 쇼(16:10)</PresentationFormat>
  <Paragraphs>98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lim</cp:lastModifiedBy>
  <cp:revision>1394</cp:revision>
  <cp:lastPrinted>2020-01-08T09:16:57Z</cp:lastPrinted>
  <dcterms:created xsi:type="dcterms:W3CDTF">2018-01-08T06:52:41Z</dcterms:created>
  <dcterms:modified xsi:type="dcterms:W3CDTF">2024-09-15T11:36:50Z</dcterms:modified>
</cp:coreProperties>
</file>