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74" r:id="rId4"/>
    <p:sldId id="275" r:id="rId5"/>
    <p:sldId id="277" r:id="rId6"/>
    <p:sldId id="278" r:id="rId7"/>
    <p:sldId id="280" r:id="rId8"/>
    <p:sldId id="279" r:id="rId9"/>
    <p:sldId id="281" r:id="rId10"/>
    <p:sldId id="285" r:id="rId11"/>
    <p:sldId id="286" r:id="rId12"/>
    <p:sldId id="287" r:id="rId13"/>
    <p:sldId id="288" r:id="rId14"/>
    <p:sldId id="289" r:id="rId15"/>
    <p:sldId id="284" r:id="rId16"/>
    <p:sldId id="282" r:id="rId17"/>
    <p:sldId id="283" r:id="rId18"/>
    <p:sldId id="292"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D4E14-F4DB-4417-B536-E2668A04AF27}" type="datetimeFigureOut">
              <a:rPr lang="en-GB" smtClean="0"/>
              <a:pPr/>
              <a:t>28/05/2013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6BB96-91AB-4598-AC54-A9B8CEF7438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Left plot: type 1 error rate measured</a:t>
            </a:r>
            <a:r>
              <a:rPr lang="en-GB" baseline="0" dirty="0" smtClean="0"/>
              <a:t> on each variable ~= 0.05 </a:t>
            </a:r>
          </a:p>
          <a:p>
            <a:r>
              <a:rPr lang="en-GB" baseline="0" dirty="0" smtClean="0"/>
              <a:t>Right plot: family wise error rate considering 2, 3, 4 or 5 variables together</a:t>
            </a:r>
            <a:endParaRPr lang="en-GB" dirty="0"/>
          </a:p>
        </p:txBody>
      </p:sp>
      <p:sp>
        <p:nvSpPr>
          <p:cNvPr id="4" name="Slide Number Placeholder 3"/>
          <p:cNvSpPr>
            <a:spLocks noGrp="1"/>
          </p:cNvSpPr>
          <p:nvPr>
            <p:ph type="sldNum" sz="quarter" idx="10"/>
          </p:nvPr>
        </p:nvSpPr>
        <p:spPr/>
        <p:txBody>
          <a:bodyPr/>
          <a:lstStyle/>
          <a:p>
            <a:fld id="{A0D6BB96-91AB-4598-AC54-A9B8CEF74385}" type="slidenum">
              <a:rPr lang="en-GB" smtClean="0"/>
              <a:pPr/>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For 2 variables</a:t>
            </a:r>
            <a:r>
              <a:rPr lang="en-GB" baseline="0" dirty="0" smtClean="0"/>
              <a:t> X and Y do </a:t>
            </a:r>
            <a:r>
              <a:rPr lang="en-GB" baseline="0" dirty="0" err="1" smtClean="0"/>
              <a:t>ttest</a:t>
            </a:r>
            <a:r>
              <a:rPr lang="en-GB" baseline="0" dirty="0" smtClean="0"/>
              <a:t>(X) and </a:t>
            </a:r>
            <a:r>
              <a:rPr lang="en-GB" baseline="0" dirty="0" err="1" smtClean="0"/>
              <a:t>ttest</a:t>
            </a:r>
            <a:r>
              <a:rPr lang="en-GB" baseline="0" dirty="0" smtClean="0"/>
              <a:t>(Y); repeat 1000 times and plot(</a:t>
            </a:r>
            <a:r>
              <a:rPr lang="en-GB" baseline="0" dirty="0" err="1" smtClean="0"/>
              <a:t>corr</a:t>
            </a:r>
            <a:r>
              <a:rPr lang="en-GB" baseline="0" dirty="0" smtClean="0"/>
              <a:t>(X,Y),</a:t>
            </a:r>
            <a:r>
              <a:rPr lang="en-GB" baseline="0" dirty="0" err="1" smtClean="0"/>
              <a:t>corr</a:t>
            </a:r>
            <a:r>
              <a:rPr lang="en-GB" baseline="0" dirty="0" smtClean="0"/>
              <a:t>(</a:t>
            </a:r>
            <a:r>
              <a:rPr lang="en-GB" baseline="0" dirty="0" err="1" smtClean="0"/>
              <a:t>ttest</a:t>
            </a:r>
            <a:r>
              <a:rPr lang="en-GB" baseline="0" dirty="0" smtClean="0"/>
              <a:t>(X),</a:t>
            </a:r>
            <a:r>
              <a:rPr lang="en-GB" baseline="0" dirty="0" err="1" smtClean="0"/>
              <a:t>ttest</a:t>
            </a:r>
            <a:r>
              <a:rPr lang="en-GB" baseline="0" dirty="0" smtClean="0"/>
              <a:t>(Y))</a:t>
            </a:r>
          </a:p>
          <a:p>
            <a:r>
              <a:rPr lang="en-GB" baseline="0" dirty="0" smtClean="0"/>
              <a:t>Subplots show for N=10 and </a:t>
            </a:r>
            <a:r>
              <a:rPr lang="en-GB" baseline="0" dirty="0" err="1" smtClean="0"/>
              <a:t>corr</a:t>
            </a:r>
            <a:r>
              <a:rPr lang="en-GB" baseline="0" dirty="0" smtClean="0"/>
              <a:t>(X,Y)=0, 0.5 and 1 the correlations between </a:t>
            </a:r>
            <a:r>
              <a:rPr lang="en-GB" baseline="0" dirty="0" err="1" smtClean="0"/>
              <a:t>ttest</a:t>
            </a:r>
            <a:r>
              <a:rPr lang="en-GB" baseline="0" dirty="0" smtClean="0"/>
              <a:t>(X) and </a:t>
            </a:r>
            <a:r>
              <a:rPr lang="en-GB" baseline="0" dirty="0" err="1" smtClean="0"/>
              <a:t>ttest</a:t>
            </a:r>
            <a:r>
              <a:rPr lang="en-GB" baseline="0" dirty="0" smtClean="0"/>
              <a:t>(Y)</a:t>
            </a:r>
            <a:endParaRPr lang="en-GB" dirty="0"/>
          </a:p>
        </p:txBody>
      </p:sp>
      <p:sp>
        <p:nvSpPr>
          <p:cNvPr id="4" name="Slide Number Placeholder 3"/>
          <p:cNvSpPr>
            <a:spLocks noGrp="1"/>
          </p:cNvSpPr>
          <p:nvPr>
            <p:ph type="sldNum" sz="quarter" idx="10"/>
          </p:nvPr>
        </p:nvSpPr>
        <p:spPr/>
        <p:txBody>
          <a:bodyPr/>
          <a:lstStyle/>
          <a:p>
            <a:fld id="{A0D6BB96-91AB-4598-AC54-A9B8CEF74385}"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Fake data of dimension 100 *</a:t>
            </a:r>
            <a:r>
              <a:rPr lang="en-GB" baseline="0" dirty="0" smtClean="0"/>
              <a:t> 100 * 10 trials from N~(0,1) </a:t>
            </a:r>
            <a:r>
              <a:rPr lang="en-GB" baseline="0" dirty="0" smtClean="0">
                <a:sym typeface="Wingdings" pitchFamily="2" charset="2"/>
              </a:rPr>
              <a:t> we obtain 5% false positives for the whole space 10000*5/100</a:t>
            </a:r>
            <a:endParaRPr lang="en-GB" dirty="0"/>
          </a:p>
        </p:txBody>
      </p:sp>
      <p:sp>
        <p:nvSpPr>
          <p:cNvPr id="4" name="Slide Number Placeholder 3"/>
          <p:cNvSpPr>
            <a:spLocks noGrp="1"/>
          </p:cNvSpPr>
          <p:nvPr>
            <p:ph type="sldNum" sz="quarter" idx="10"/>
          </p:nvPr>
        </p:nvSpPr>
        <p:spPr/>
        <p:txBody>
          <a:bodyPr/>
          <a:lstStyle/>
          <a:p>
            <a:fld id="{A0D6BB96-91AB-4598-AC54-A9B8CEF74385}"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With completely independent data we have</a:t>
            </a:r>
            <a:r>
              <a:rPr lang="en-GB" baseline="0" dirty="0" smtClean="0"/>
              <a:t> ~50 clusters of 2 and 2 cluster of 3</a:t>
            </a:r>
            <a:endParaRPr lang="en-GB" dirty="0"/>
          </a:p>
        </p:txBody>
      </p:sp>
      <p:sp>
        <p:nvSpPr>
          <p:cNvPr id="4" name="Slide Number Placeholder 3"/>
          <p:cNvSpPr>
            <a:spLocks noGrp="1"/>
          </p:cNvSpPr>
          <p:nvPr>
            <p:ph type="sldNum" sz="quarter" idx="10"/>
          </p:nvPr>
        </p:nvSpPr>
        <p:spPr/>
        <p:txBody>
          <a:bodyPr/>
          <a:lstStyle/>
          <a:p>
            <a:fld id="{A0D6BB96-91AB-4598-AC54-A9B8CEF74385}"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Smoothing with a Gaussian</a:t>
            </a:r>
            <a:r>
              <a:rPr lang="en-GB" baseline="0" dirty="0" smtClean="0"/>
              <a:t> kernel (5,10) we know have many clusters &gt; 10 even up to 30 !</a:t>
            </a:r>
            <a:endParaRPr lang="en-GB" dirty="0"/>
          </a:p>
        </p:txBody>
      </p:sp>
      <p:sp>
        <p:nvSpPr>
          <p:cNvPr id="4" name="Slide Number Placeholder 3"/>
          <p:cNvSpPr>
            <a:spLocks noGrp="1"/>
          </p:cNvSpPr>
          <p:nvPr>
            <p:ph type="sldNum" sz="quarter" idx="10"/>
          </p:nvPr>
        </p:nvSpPr>
        <p:spPr/>
        <p:txBody>
          <a:bodyPr/>
          <a:lstStyle/>
          <a:p>
            <a:fld id="{A0D6BB96-91AB-4598-AC54-A9B8CEF74385}"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371600"/>
            <a:ext cx="7772400" cy="1470025"/>
          </a:xfrm>
        </p:spPr>
        <p:txBody>
          <a:bodyPr/>
          <a:lstStyle/>
          <a:p>
            <a:r>
              <a:rPr lang="en-GB" dirty="0" err="1" smtClean="0">
                <a:solidFill>
                  <a:srgbClr val="FF0000"/>
                </a:solidFill>
              </a:rPr>
              <a:t>LI</a:t>
            </a:r>
            <a:r>
              <a:rPr lang="en-GB" dirty="0" err="1" smtClean="0"/>
              <a:t>near</a:t>
            </a:r>
            <a:r>
              <a:rPr lang="en-GB" dirty="0" smtClean="0"/>
              <a:t> </a:t>
            </a:r>
            <a:r>
              <a:rPr lang="en-GB" dirty="0" smtClean="0">
                <a:solidFill>
                  <a:srgbClr val="FF0000"/>
                </a:solidFill>
              </a:rPr>
              <a:t>Mo</a:t>
            </a:r>
            <a:r>
              <a:rPr lang="en-GB" dirty="0" smtClean="0"/>
              <a:t>delling of </a:t>
            </a:r>
            <a:r>
              <a:rPr lang="en-GB" dirty="0" smtClean="0">
                <a:solidFill>
                  <a:srgbClr val="FF0000"/>
                </a:solidFill>
              </a:rPr>
              <a:t>EEG</a:t>
            </a:r>
            <a:r>
              <a:rPr lang="en-GB" dirty="0" smtClean="0"/>
              <a:t> data</a:t>
            </a:r>
            <a:endParaRPr lang="en-GB" dirty="0"/>
          </a:p>
        </p:txBody>
      </p:sp>
      <p:sp>
        <p:nvSpPr>
          <p:cNvPr id="10" name="Subtitle 9"/>
          <p:cNvSpPr>
            <a:spLocks noGrp="1"/>
          </p:cNvSpPr>
          <p:nvPr>
            <p:ph type="subTitle" idx="1"/>
          </p:nvPr>
        </p:nvSpPr>
        <p:spPr>
          <a:xfrm>
            <a:off x="533400" y="4114800"/>
            <a:ext cx="8153400" cy="1143000"/>
          </a:xfrm>
        </p:spPr>
        <p:txBody>
          <a:bodyPr>
            <a:normAutofit lnSpcReduction="10000"/>
          </a:bodyPr>
          <a:lstStyle/>
          <a:p>
            <a:r>
              <a:rPr lang="en-GB" dirty="0" smtClean="0"/>
              <a:t>Cyril R. </a:t>
            </a:r>
            <a:r>
              <a:rPr lang="en-GB" dirty="0" err="1" smtClean="0"/>
              <a:t>Pernet</a:t>
            </a:r>
            <a:r>
              <a:rPr lang="en-GB" dirty="0" smtClean="0"/>
              <a:t>, University of Edinburgh</a:t>
            </a:r>
          </a:p>
          <a:p>
            <a:r>
              <a:rPr lang="en-GB" dirty="0" smtClean="0"/>
              <a:t>Guillaume, A. </a:t>
            </a:r>
            <a:r>
              <a:rPr lang="en-GB" dirty="0" err="1" smtClean="0"/>
              <a:t>Rousselet</a:t>
            </a:r>
            <a:r>
              <a:rPr lang="en-GB" dirty="0" smtClean="0"/>
              <a:t>, University of Glasgow</a:t>
            </a:r>
          </a:p>
        </p:txBody>
      </p:sp>
      <p:sp>
        <p:nvSpPr>
          <p:cNvPr id="11" name="Title 8"/>
          <p:cNvSpPr txBox="1">
            <a:spLocks/>
          </p:cNvSpPr>
          <p:nvPr/>
        </p:nvSpPr>
        <p:spPr>
          <a:xfrm>
            <a:off x="762000" y="2514600"/>
            <a:ext cx="7772400" cy="609601"/>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dirty="0" smtClean="0">
                <a:ln>
                  <a:noFill/>
                </a:ln>
                <a:effectLst/>
                <a:uLnTx/>
                <a:uFillTx/>
                <a:latin typeface="+mj-lt"/>
                <a:ea typeface="+mj-ea"/>
                <a:cs typeface="+mj-cs"/>
              </a:rPr>
              <a:t>Multiple Comparison Correction</a:t>
            </a:r>
            <a:endParaRPr kumimoji="0" lang="en-GB" sz="3600" b="0"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ln/>
        </p:spPr>
        <p:txBody>
          <a:bodyPr/>
          <a:lstStyle/>
          <a:p>
            <a:r>
              <a:rPr lang="en-US" dirty="0">
                <a:solidFill>
                  <a:srgbClr val="FF0000"/>
                </a:solidFill>
              </a:rPr>
              <a:t>Bootstrap: central idea</a:t>
            </a:r>
          </a:p>
        </p:txBody>
      </p:sp>
      <p:sp>
        <p:nvSpPr>
          <p:cNvPr id="77826" name="Rectangle 2"/>
          <p:cNvSpPr>
            <a:spLocks noGrp="1" noChangeArrowheads="1"/>
          </p:cNvSpPr>
          <p:nvPr>
            <p:ph type="body" idx="1"/>
          </p:nvPr>
        </p:nvSpPr>
        <p:spPr>
          <a:xfrm>
            <a:off x="705445" y="1946672"/>
            <a:ext cx="7715250" cy="4598789"/>
          </a:xfrm>
          <a:ln/>
        </p:spPr>
        <p:txBody>
          <a:bodyPr/>
          <a:lstStyle/>
          <a:p>
            <a:pPr algn="just"/>
            <a:r>
              <a:rPr lang="en-US" sz="2700" dirty="0"/>
              <a:t>“The bootstrap is a computer-based method for assigning measures of accuracy to statistical estimates.” </a:t>
            </a:r>
            <a:r>
              <a:rPr lang="en-US" sz="2700" dirty="0" err="1"/>
              <a:t>Efron</a:t>
            </a:r>
            <a:r>
              <a:rPr lang="en-US" sz="2700" dirty="0"/>
              <a:t> &amp; </a:t>
            </a:r>
            <a:r>
              <a:rPr lang="en-US" sz="2700" dirty="0" err="1"/>
              <a:t>Tibshirani</a:t>
            </a:r>
            <a:r>
              <a:rPr lang="en-US" sz="2700" dirty="0"/>
              <a:t>, 1993</a:t>
            </a:r>
          </a:p>
          <a:p>
            <a:pPr algn="just"/>
            <a:r>
              <a:rPr lang="en-US" sz="2700" dirty="0"/>
              <a:t>“The central idea is that it may sometimes be better to draw conclusions about the characteristics of a population strictly from the sample at hand, rather than by making perhaps unrealistic assumptions about the population.” Mooney &amp; Duval, 1993</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Grp="1" noChangeArrowheads="1"/>
          </p:cNvSpPr>
          <p:nvPr>
            <p:ph type="title"/>
          </p:nvPr>
        </p:nvSpPr>
        <p:spPr>
          <a:xfrm>
            <a:off x="901899" y="80367"/>
            <a:ext cx="7331273" cy="1116211"/>
          </a:xfrm>
          <a:ln/>
        </p:spPr>
        <p:txBody>
          <a:bodyPr/>
          <a:lstStyle/>
          <a:p>
            <a:r>
              <a:rPr lang="en-US" dirty="0" smtClean="0">
                <a:solidFill>
                  <a:srgbClr val="FF0000"/>
                </a:solidFill>
              </a:rPr>
              <a:t>Bootstrap </a:t>
            </a:r>
            <a:r>
              <a:rPr lang="en-US" dirty="0">
                <a:solidFill>
                  <a:srgbClr val="FF0000"/>
                </a:solidFill>
              </a:rPr>
              <a:t>philosophy</a:t>
            </a:r>
          </a:p>
        </p:txBody>
      </p:sp>
      <p:sp>
        <p:nvSpPr>
          <p:cNvPr id="78850" name="Oval 2"/>
          <p:cNvSpPr>
            <a:spLocks/>
          </p:cNvSpPr>
          <p:nvPr/>
        </p:nvSpPr>
        <p:spPr bwMode="auto">
          <a:xfrm>
            <a:off x="1599531" y="3746004"/>
            <a:ext cx="1134070" cy="1143000"/>
          </a:xfrm>
          <a:prstGeom prst="ellipse">
            <a:avLst/>
          </a:prstGeom>
          <a:gradFill rotWithShape="0">
            <a:gsLst>
              <a:gs pos="0">
                <a:srgbClr val="7F7F7F"/>
              </a:gs>
              <a:gs pos="100000">
                <a:srgbClr val="FFFF00"/>
              </a:gs>
            </a:gsLst>
            <a:lin ang="5400000" scaled="1"/>
          </a:gradFill>
          <a:ln w="25400" cap="flat">
            <a:solidFill>
              <a:schemeClr val="tx1"/>
            </a:solidFill>
            <a:prstDash val="solid"/>
            <a:miter lim="800000"/>
            <a:headEnd type="none" w="med" len="med"/>
            <a:tailEnd type="none" w="med" len="med"/>
          </a:ln>
        </p:spPr>
        <p:txBody>
          <a:bodyPr lIns="0" tIns="0" rIns="0" bIns="0" anchor="ctr"/>
          <a:lstStyle/>
          <a:p>
            <a:r>
              <a:rPr lang="en-US" sz="2500" dirty="0">
                <a:ea typeface="Helvetica Neue Light" charset="0"/>
                <a:cs typeface="Helvetica Neue Light" charset="0"/>
              </a:rPr>
              <a:t>DATA</a:t>
            </a:r>
          </a:p>
        </p:txBody>
      </p:sp>
      <p:sp>
        <p:nvSpPr>
          <p:cNvPr id="78851" name="AutoShape 3"/>
          <p:cNvSpPr>
            <a:spLocks/>
          </p:cNvSpPr>
          <p:nvPr/>
        </p:nvSpPr>
        <p:spPr bwMode="auto">
          <a:xfrm>
            <a:off x="1478980" y="1688827"/>
            <a:ext cx="1357313" cy="1089422"/>
          </a:xfrm>
          <a:prstGeom prst="roundRect">
            <a:avLst>
              <a:gd name="adj" fmla="val 12292"/>
            </a:avLst>
          </a:prstGeom>
          <a:gradFill rotWithShape="0">
            <a:gsLst>
              <a:gs pos="0">
                <a:srgbClr val="FFFFFF"/>
              </a:gs>
              <a:gs pos="100000">
                <a:srgbClr val="FF0000"/>
              </a:gs>
            </a:gsLst>
            <a:lin ang="5400000" scaled="1"/>
          </a:gradFill>
          <a:ln w="25400" cap="flat">
            <a:solidFill>
              <a:schemeClr val="tx1"/>
            </a:solidFill>
            <a:prstDash val="solid"/>
            <a:miter lim="800000"/>
            <a:headEnd type="none" w="med" len="med"/>
            <a:tailEnd type="none" w="med" len="med"/>
          </a:ln>
        </p:spPr>
        <p:txBody>
          <a:bodyPr lIns="0" tIns="0" rIns="0" bIns="0" anchor="ctr"/>
          <a:lstStyle/>
          <a:p>
            <a:r>
              <a:rPr lang="en-US" sz="2500" dirty="0" smtClean="0">
                <a:ea typeface="Helvetica Neue Light" charset="0"/>
                <a:cs typeface="Helvetica Neue Light" charset="0"/>
              </a:rPr>
              <a:t>   BRAIN</a:t>
            </a:r>
            <a:endParaRPr lang="en-US" sz="2500" dirty="0">
              <a:ea typeface="Helvetica Neue Light" charset="0"/>
              <a:cs typeface="Helvetica Neue Light" charset="0"/>
            </a:endParaRPr>
          </a:p>
        </p:txBody>
      </p:sp>
      <p:sp>
        <p:nvSpPr>
          <p:cNvPr id="78852" name="AutoShape 4"/>
          <p:cNvSpPr>
            <a:spLocks/>
          </p:cNvSpPr>
          <p:nvPr/>
        </p:nvSpPr>
        <p:spPr bwMode="auto">
          <a:xfrm rot="-5400000">
            <a:off x="1779798" y="3071255"/>
            <a:ext cx="753443" cy="495598"/>
          </a:xfrm>
          <a:custGeom>
            <a:avLst/>
            <a:gdLst>
              <a:gd name="T0" fmla="*/ 10800 w 21600"/>
              <a:gd name="T1" fmla="*/ 10800 h 21600"/>
            </a:gdLst>
            <a:ahLst/>
            <a:cxnLst>
              <a:cxn ang="0">
                <a:pos x="T0" y="T1"/>
              </a:cxn>
            </a:cxnLst>
            <a:rect l="0" t="0" r="r" b="b"/>
            <a:pathLst>
              <a:path w="21600" h="21600">
                <a:moveTo>
                  <a:pt x="21600" y="6480"/>
                </a:moveTo>
                <a:lnTo>
                  <a:pt x="10489" y="6480"/>
                </a:lnTo>
                <a:lnTo>
                  <a:pt x="10489" y="0"/>
                </a:lnTo>
                <a:lnTo>
                  <a:pt x="0" y="10800"/>
                </a:lnTo>
                <a:lnTo>
                  <a:pt x="10489" y="21600"/>
                </a:lnTo>
                <a:lnTo>
                  <a:pt x="10489" y="15120"/>
                </a:lnTo>
                <a:lnTo>
                  <a:pt x="21600" y="15120"/>
                </a:lnTo>
                <a:close/>
                <a:moveTo>
                  <a:pt x="21600" y="6480"/>
                </a:move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78853" name="Rectangle 5"/>
          <p:cNvSpPr>
            <a:spLocks/>
          </p:cNvSpPr>
          <p:nvPr/>
        </p:nvSpPr>
        <p:spPr bwMode="auto">
          <a:xfrm>
            <a:off x="3886200" y="2819400"/>
            <a:ext cx="2031876" cy="772716"/>
          </a:xfrm>
          <a:prstGeom prst="rect">
            <a:avLst/>
          </a:prstGeom>
          <a:noFill/>
          <a:ln w="12700" cap="flat">
            <a:noFill/>
            <a:miter lim="800000"/>
            <a:headEnd type="none" w="med" len="med"/>
            <a:tailEnd type="none" w="med" len="med"/>
          </a:ln>
        </p:spPr>
        <p:txBody>
          <a:bodyPr lIns="0" tIns="0" rIns="0" bIns="0" anchor="b"/>
          <a:lstStyle/>
          <a:p>
            <a:r>
              <a:rPr lang="en-US" dirty="0">
                <a:solidFill>
                  <a:schemeClr val="tx1"/>
                </a:solidFill>
                <a:ea typeface="Helvetica Neue Light" charset="0"/>
                <a:cs typeface="Helvetica Neue Light" charset="0"/>
              </a:rPr>
              <a:t>n samples</a:t>
            </a:r>
          </a:p>
          <a:p>
            <a:r>
              <a:rPr lang="en-US" dirty="0">
                <a:solidFill>
                  <a:schemeClr val="tx1"/>
                </a:solidFill>
                <a:ea typeface="Helvetica Neue Light" charset="0"/>
                <a:cs typeface="Helvetica Neue Light" charset="0"/>
              </a:rPr>
              <a:t>WITH replacement</a:t>
            </a:r>
          </a:p>
        </p:txBody>
      </p:sp>
      <p:sp>
        <p:nvSpPr>
          <p:cNvPr id="78854" name="AutoShape 6"/>
          <p:cNvSpPr>
            <a:spLocks/>
          </p:cNvSpPr>
          <p:nvPr/>
        </p:nvSpPr>
        <p:spPr bwMode="auto">
          <a:xfrm rot="-5400000">
            <a:off x="1855143" y="4989463"/>
            <a:ext cx="598289" cy="491133"/>
          </a:xfrm>
          <a:custGeom>
            <a:avLst/>
            <a:gdLst>
              <a:gd name="T0" fmla="*/ 10800 w 21600"/>
              <a:gd name="T1" fmla="*/ 10800 h 21600"/>
            </a:gdLst>
            <a:ahLst/>
            <a:cxnLst>
              <a:cxn ang="0">
                <a:pos x="T0" y="T1"/>
              </a:cxn>
            </a:cxnLst>
            <a:rect l="0" t="0" r="r" b="b"/>
            <a:pathLst>
              <a:path w="21600" h="21600">
                <a:moveTo>
                  <a:pt x="21600" y="7076"/>
                </a:moveTo>
                <a:lnTo>
                  <a:pt x="10316" y="7076"/>
                </a:lnTo>
                <a:lnTo>
                  <a:pt x="10316" y="0"/>
                </a:lnTo>
                <a:lnTo>
                  <a:pt x="0" y="10800"/>
                </a:lnTo>
                <a:lnTo>
                  <a:pt x="10316" y="21600"/>
                </a:lnTo>
                <a:lnTo>
                  <a:pt x="10316" y="14524"/>
                </a:lnTo>
                <a:lnTo>
                  <a:pt x="21600" y="14524"/>
                </a:lnTo>
                <a:close/>
                <a:moveTo>
                  <a:pt x="21600" y="7076"/>
                </a:move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78855" name="AutoShape 7"/>
          <p:cNvSpPr>
            <a:spLocks/>
          </p:cNvSpPr>
          <p:nvPr/>
        </p:nvSpPr>
        <p:spPr bwMode="auto">
          <a:xfrm>
            <a:off x="961058" y="5582172"/>
            <a:ext cx="2392040" cy="559221"/>
          </a:xfrm>
          <a:prstGeom prst="roundRect">
            <a:avLst>
              <a:gd name="adj" fmla="val 23981"/>
            </a:avLst>
          </a:prstGeom>
          <a:gradFill rotWithShape="0">
            <a:gsLst>
              <a:gs pos="0">
                <a:srgbClr val="FFFFFF"/>
              </a:gs>
              <a:gs pos="100000">
                <a:srgbClr val="80FF00"/>
              </a:gs>
            </a:gsLst>
            <a:lin ang="5400000" scaled="1"/>
          </a:gradFill>
          <a:ln w="25400" cap="flat">
            <a:solidFill>
              <a:schemeClr val="tx1"/>
            </a:solidFill>
            <a:prstDash val="solid"/>
            <a:miter lim="800000"/>
            <a:headEnd type="none" w="med" len="med"/>
            <a:tailEnd type="none" w="med" len="med"/>
          </a:ln>
        </p:spPr>
        <p:txBody>
          <a:bodyPr lIns="0" tIns="0" rIns="0" bIns="0" anchor="ctr"/>
          <a:lstStyle/>
          <a:p>
            <a:r>
              <a:rPr lang="en-US" sz="2500" dirty="0" smtClean="0">
                <a:ea typeface="Helvetica Neue Light" charset="0"/>
                <a:cs typeface="Helvetica Neue Light" charset="0"/>
              </a:rPr>
              <a:t>       ANALYSES</a:t>
            </a:r>
            <a:endParaRPr lang="en-US" sz="2500" dirty="0">
              <a:ea typeface="Helvetica Neue Light" charset="0"/>
              <a:cs typeface="Helvetica Neue Light" charset="0"/>
            </a:endParaRPr>
          </a:p>
        </p:txBody>
      </p:sp>
      <p:grpSp>
        <p:nvGrpSpPr>
          <p:cNvPr id="2" name="Group 15"/>
          <p:cNvGrpSpPr>
            <a:grpSpLocks/>
          </p:cNvGrpSpPr>
          <p:nvPr/>
        </p:nvGrpSpPr>
        <p:grpSpPr bwMode="auto">
          <a:xfrm>
            <a:off x="4981650" y="1524000"/>
            <a:ext cx="3554016" cy="4602137"/>
            <a:chOff x="0" y="0"/>
            <a:chExt cx="3184" cy="4123"/>
          </a:xfrm>
        </p:grpSpPr>
        <p:sp>
          <p:nvSpPr>
            <p:cNvPr id="78857" name="Oval 9"/>
            <p:cNvSpPr>
              <a:spLocks/>
            </p:cNvSpPr>
            <p:nvPr/>
          </p:nvSpPr>
          <p:spPr bwMode="auto">
            <a:xfrm>
              <a:off x="352" y="1734"/>
              <a:ext cx="2472" cy="1248"/>
            </a:xfrm>
            <a:prstGeom prst="ellipse">
              <a:avLst/>
            </a:prstGeom>
            <a:noFill/>
            <a:ln w="101600" cap="flat">
              <a:solidFill>
                <a:schemeClr val="tx1"/>
              </a:solidFill>
              <a:prstDash val="sysDot"/>
              <a:miter lim="800000"/>
              <a:headEnd type="none" w="med" len="med"/>
              <a:tailEnd type="none" w="med" len="med"/>
            </a:ln>
          </p:spPr>
          <p:txBody>
            <a:bodyPr lIns="0" tIns="0" rIns="0" bIns="0" anchor="ctr"/>
            <a:lstStyle/>
            <a:p>
              <a:r>
                <a:rPr lang="en-US" sz="2500" dirty="0" smtClean="0">
                  <a:ea typeface="Helvetica Neue Light" charset="0"/>
                  <a:cs typeface="Helvetica Neue Light" charset="0"/>
                </a:rPr>
                <a:t>    BOOTSTRAP</a:t>
              </a:r>
            </a:p>
            <a:p>
              <a:r>
                <a:rPr lang="en-US" sz="2500" dirty="0" smtClean="0">
                  <a:ea typeface="Helvetica Neue Light" charset="0"/>
                  <a:cs typeface="Helvetica Neue Light" charset="0"/>
                </a:rPr>
                <a:t>      SAMPLES</a:t>
              </a:r>
              <a:endParaRPr lang="en-US" sz="2500" dirty="0">
                <a:ea typeface="Helvetica Neue Light" charset="0"/>
                <a:cs typeface="Helvetica Neue Light" charset="0"/>
              </a:endParaRPr>
            </a:p>
          </p:txBody>
        </p:sp>
        <p:sp>
          <p:nvSpPr>
            <p:cNvPr id="78858" name="AutoShape 10"/>
            <p:cNvSpPr>
              <a:spLocks/>
            </p:cNvSpPr>
            <p:nvPr/>
          </p:nvSpPr>
          <p:spPr bwMode="auto">
            <a:xfrm rot="-5400000">
              <a:off x="1289" y="1172"/>
              <a:ext cx="584" cy="440"/>
            </a:xfrm>
            <a:custGeom>
              <a:avLst/>
              <a:gdLst>
                <a:gd name="T0" fmla="*/ 10800 w 21600"/>
                <a:gd name="T1" fmla="*/ 10800 h 21600"/>
              </a:gdLst>
              <a:ahLst/>
              <a:cxnLst>
                <a:cxn ang="0">
                  <a:pos x="T0" y="T1"/>
                </a:cxn>
              </a:cxnLst>
              <a:rect l="0" t="0" r="r" b="b"/>
              <a:pathLst>
                <a:path w="21600" h="21600">
                  <a:moveTo>
                    <a:pt x="21600" y="7076"/>
                  </a:moveTo>
                  <a:lnTo>
                    <a:pt x="9468" y="7076"/>
                  </a:lnTo>
                  <a:lnTo>
                    <a:pt x="9468" y="0"/>
                  </a:lnTo>
                  <a:lnTo>
                    <a:pt x="0" y="10800"/>
                  </a:lnTo>
                  <a:lnTo>
                    <a:pt x="9468" y="21600"/>
                  </a:lnTo>
                  <a:lnTo>
                    <a:pt x="9468" y="14524"/>
                  </a:lnTo>
                  <a:lnTo>
                    <a:pt x="21600" y="14524"/>
                  </a:lnTo>
                  <a:close/>
                  <a:moveTo>
                    <a:pt x="21600" y="7076"/>
                  </a:move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78859" name="Oval 11"/>
            <p:cNvSpPr>
              <a:spLocks/>
            </p:cNvSpPr>
            <p:nvPr/>
          </p:nvSpPr>
          <p:spPr bwMode="auto">
            <a:xfrm>
              <a:off x="1080" y="0"/>
              <a:ext cx="1016" cy="1024"/>
            </a:xfrm>
            <a:prstGeom prst="ellipse">
              <a:avLst/>
            </a:prstGeom>
            <a:gradFill rotWithShape="0">
              <a:gsLst>
                <a:gs pos="0">
                  <a:srgbClr val="FF0000"/>
                </a:gs>
                <a:gs pos="100000">
                  <a:srgbClr val="FFFFFF"/>
                </a:gs>
              </a:gsLst>
              <a:lin ang="5400000" scaled="1"/>
            </a:gradFill>
            <a:ln w="25400" cap="flat">
              <a:solidFill>
                <a:schemeClr val="tx1"/>
              </a:solidFill>
              <a:prstDash val="solid"/>
              <a:miter lim="800000"/>
              <a:headEnd type="none" w="med" len="med"/>
              <a:tailEnd type="none" w="med" len="med"/>
            </a:ln>
          </p:spPr>
          <p:txBody>
            <a:bodyPr lIns="0" tIns="0" rIns="0" bIns="0" anchor="ctr"/>
            <a:lstStyle/>
            <a:p>
              <a:r>
                <a:rPr lang="en-US" sz="2500" dirty="0" smtClean="0">
                  <a:ea typeface="Helvetica Neue Light" charset="0"/>
                  <a:cs typeface="Helvetica Neue Light" charset="0"/>
                </a:rPr>
                <a:t> DATA</a:t>
              </a:r>
              <a:endParaRPr lang="en-US" sz="2500" dirty="0">
                <a:ea typeface="Helvetica Neue Light" charset="0"/>
                <a:cs typeface="Helvetica Neue Light" charset="0"/>
              </a:endParaRPr>
            </a:p>
          </p:txBody>
        </p:sp>
        <p:sp>
          <p:nvSpPr>
            <p:cNvPr id="78860" name="Rectangle 12"/>
            <p:cNvSpPr>
              <a:spLocks/>
            </p:cNvSpPr>
            <p:nvPr/>
          </p:nvSpPr>
          <p:spPr bwMode="auto">
            <a:xfrm>
              <a:off x="913" y="1382"/>
              <a:ext cx="80" cy="248"/>
            </a:xfrm>
            <a:prstGeom prst="rect">
              <a:avLst/>
            </a:prstGeom>
            <a:noFill/>
            <a:ln w="12700" cap="flat">
              <a:noFill/>
              <a:miter lim="800000"/>
              <a:headEnd type="none" w="med" len="med"/>
              <a:tailEnd type="none" w="med" len="med"/>
            </a:ln>
          </p:spPr>
          <p:txBody>
            <a:bodyPr wrap="none" lIns="0" tIns="0" rIns="0" bIns="0" anchor="b">
              <a:spAutoFit/>
            </a:bodyPr>
            <a:lstStyle/>
            <a:p>
              <a:r>
                <a:rPr lang="en-US" b="1">
                  <a:solidFill>
                    <a:schemeClr val="tx1"/>
                  </a:solidFill>
                  <a:latin typeface="Helvetica Neue" charset="0"/>
                  <a:ea typeface="Helvetica Neue" charset="0"/>
                  <a:cs typeface="Helvetica Neue" charset="0"/>
                  <a:sym typeface="Helvetica Neue" charset="0"/>
                </a:rPr>
                <a:t>*</a:t>
              </a:r>
            </a:p>
          </p:txBody>
        </p:sp>
        <p:sp>
          <p:nvSpPr>
            <p:cNvPr id="78861" name="AutoShape 13"/>
            <p:cNvSpPr>
              <a:spLocks/>
            </p:cNvSpPr>
            <p:nvPr/>
          </p:nvSpPr>
          <p:spPr bwMode="auto">
            <a:xfrm rot="-5400000">
              <a:off x="1288" y="3086"/>
              <a:ext cx="584" cy="440"/>
            </a:xfrm>
            <a:custGeom>
              <a:avLst/>
              <a:gdLst>
                <a:gd name="T0" fmla="*/ 10800 w 21600"/>
                <a:gd name="T1" fmla="*/ 10800 h 21600"/>
              </a:gdLst>
              <a:ahLst/>
              <a:cxnLst>
                <a:cxn ang="0">
                  <a:pos x="T0" y="T1"/>
                </a:cxn>
              </a:cxnLst>
              <a:rect l="0" t="0" r="r" b="b"/>
              <a:pathLst>
                <a:path w="21600" h="21600">
                  <a:moveTo>
                    <a:pt x="21600" y="7076"/>
                  </a:moveTo>
                  <a:lnTo>
                    <a:pt x="9468" y="7076"/>
                  </a:lnTo>
                  <a:lnTo>
                    <a:pt x="9468" y="0"/>
                  </a:lnTo>
                  <a:lnTo>
                    <a:pt x="0" y="10800"/>
                  </a:lnTo>
                  <a:lnTo>
                    <a:pt x="9468" y="21600"/>
                  </a:lnTo>
                  <a:lnTo>
                    <a:pt x="9468" y="14524"/>
                  </a:lnTo>
                  <a:lnTo>
                    <a:pt x="21600" y="14524"/>
                  </a:lnTo>
                  <a:close/>
                  <a:moveTo>
                    <a:pt x="21600" y="7076"/>
                  </a:move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78862" name="AutoShape 14"/>
            <p:cNvSpPr>
              <a:spLocks/>
            </p:cNvSpPr>
            <p:nvPr/>
          </p:nvSpPr>
          <p:spPr bwMode="auto">
            <a:xfrm>
              <a:off x="0" y="3619"/>
              <a:ext cx="3184" cy="504"/>
            </a:xfrm>
            <a:prstGeom prst="roundRect">
              <a:avLst>
                <a:gd name="adj" fmla="val 23806"/>
              </a:avLst>
            </a:prstGeom>
            <a:gradFill rotWithShape="0">
              <a:gsLst>
                <a:gs pos="0">
                  <a:srgbClr val="FFFFFF"/>
                </a:gs>
                <a:gs pos="100000">
                  <a:srgbClr val="80FF00"/>
                </a:gs>
              </a:gsLst>
              <a:lin ang="5400000" scaled="1"/>
            </a:gradFill>
            <a:ln w="25400" cap="flat">
              <a:solidFill>
                <a:schemeClr val="tx1"/>
              </a:solidFill>
              <a:prstDash val="solid"/>
              <a:miter lim="800000"/>
              <a:headEnd type="none" w="med" len="med"/>
              <a:tailEnd type="none" w="med" len="med"/>
            </a:ln>
          </p:spPr>
          <p:txBody>
            <a:bodyPr lIns="0" tIns="0" rIns="0" bIns="0" anchor="ctr"/>
            <a:lstStyle/>
            <a:p>
              <a:r>
                <a:rPr lang="en-US" sz="2500" dirty="0" smtClean="0">
                  <a:ea typeface="Helvetica Neue Light" charset="0"/>
                  <a:cs typeface="Helvetica Neue Light" charset="0"/>
                </a:rPr>
                <a:t>       Distributions &amp; CI</a:t>
              </a:r>
              <a:endParaRPr lang="en-US" sz="2500" dirty="0">
                <a:ea typeface="Helvetica Neue Light" charset="0"/>
                <a:cs typeface="Helvetica Neue Light" charset="0"/>
              </a:endParaRPr>
            </a:p>
          </p:txBody>
        </p:sp>
      </p:grpSp>
      <p:sp>
        <p:nvSpPr>
          <p:cNvPr id="78864" name="Oval 16"/>
          <p:cNvSpPr>
            <a:spLocks/>
          </p:cNvSpPr>
          <p:nvPr/>
        </p:nvSpPr>
        <p:spPr bwMode="auto">
          <a:xfrm>
            <a:off x="1598414" y="3750469"/>
            <a:ext cx="1134070" cy="1143000"/>
          </a:xfrm>
          <a:prstGeom prst="ellipse">
            <a:avLst/>
          </a:prstGeom>
          <a:gradFill rotWithShape="0">
            <a:gsLst>
              <a:gs pos="0">
                <a:srgbClr val="7F7F7F"/>
              </a:gs>
              <a:gs pos="100000">
                <a:srgbClr val="FFFF00"/>
              </a:gs>
            </a:gsLst>
            <a:lin ang="5400000" scaled="1"/>
          </a:gradFill>
          <a:ln w="25400" cap="flat">
            <a:solidFill>
              <a:schemeClr val="tx1"/>
            </a:solidFill>
            <a:prstDash val="solid"/>
            <a:miter lim="800000"/>
            <a:headEnd type="none" w="med" len="med"/>
            <a:tailEnd type="none" w="med" len="med"/>
          </a:ln>
        </p:spPr>
        <p:txBody>
          <a:bodyPr lIns="0" tIns="0" rIns="0" bIns="0" anchor="ctr"/>
          <a:lstStyle/>
          <a:p>
            <a:r>
              <a:rPr lang="en-US" sz="2500" dirty="0" smtClean="0">
                <a:ea typeface="Helvetica Neue Light" charset="0"/>
                <a:cs typeface="Helvetica Neue Light" charset="0"/>
              </a:rPr>
              <a:t> DATA</a:t>
            </a:r>
            <a:endParaRPr lang="en-US" sz="2500" dirty="0">
              <a:ea typeface="Helvetica Neue Light" charset="0"/>
              <a:cs typeface="Helvetica Neue Light"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6201472" presetClass="entr" presetSubtype="8619332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78853"/>
                                        </p:tgtEl>
                                        <p:attrNameLst>
                                          <p:attrName>style.visibility</p:attrName>
                                        </p:attrNameLst>
                                      </p:cBhvr>
                                      <p:to>
                                        <p:strVal val="visible"/>
                                      </p:to>
                                    </p:set>
                                    <p:animEffect transition="in" filter="blinds(horizontal)">
                                      <p:cBhvr>
                                        <p:cTn id="9"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p:cNvSpPr>
          <p:nvPr/>
        </p:nvSpPr>
        <p:spPr bwMode="auto">
          <a:xfrm>
            <a:off x="5286375" y="1623909"/>
            <a:ext cx="1170064" cy="276999"/>
          </a:xfrm>
          <a:prstGeom prst="rect">
            <a:avLst/>
          </a:prstGeom>
          <a:noFill/>
          <a:ln w="12700" cap="flat">
            <a:noFill/>
            <a:miter lim="800000"/>
            <a:headEnd type="none" w="med" len="med"/>
            <a:tailEnd type="none" w="med" len="med"/>
          </a:ln>
        </p:spPr>
        <p:txBody>
          <a:bodyPr wrap="none" lIns="0" tIns="0" rIns="0" bIns="0" anchor="b">
            <a:spAutoFit/>
          </a:bodyPr>
          <a:lstStyle/>
          <a:p>
            <a:r>
              <a:rPr lang="en-US">
                <a:solidFill>
                  <a:schemeClr val="tx1"/>
                </a:solidFill>
                <a:ea typeface="Helvetica Neue Light" charset="0"/>
                <a:cs typeface="Helvetica Neue Light" charset="0"/>
              </a:rPr>
              <a:t>original data</a:t>
            </a:r>
          </a:p>
        </p:txBody>
      </p:sp>
      <p:sp>
        <p:nvSpPr>
          <p:cNvPr id="80898" name="Rectangle 2"/>
          <p:cNvSpPr>
            <a:spLocks/>
          </p:cNvSpPr>
          <p:nvPr/>
        </p:nvSpPr>
        <p:spPr bwMode="auto">
          <a:xfrm>
            <a:off x="866180" y="5388441"/>
            <a:ext cx="3741409" cy="969496"/>
          </a:xfrm>
          <a:prstGeom prst="rect">
            <a:avLst/>
          </a:prstGeom>
          <a:noFill/>
          <a:ln w="12700" cap="flat">
            <a:noFill/>
            <a:miter lim="800000"/>
            <a:headEnd type="none" w="med" len="med"/>
            <a:tailEnd type="none" w="med" len="med"/>
          </a:ln>
        </p:spPr>
        <p:txBody>
          <a:bodyPr wrap="none" lIns="0" tIns="0" rIns="0" bIns="0" anchor="b">
            <a:spAutoFit/>
          </a:bodyPr>
          <a:lstStyle/>
          <a:p>
            <a:pPr algn="l"/>
            <a:r>
              <a:rPr lang="en-US" sz="2100" dirty="0">
                <a:ea typeface="Helvetica Neue Light" charset="0"/>
                <a:cs typeface="Helvetica Neue Light" charset="0"/>
              </a:rPr>
              <a:t>(3) repeat (1) &amp; (2) b times</a:t>
            </a:r>
          </a:p>
          <a:p>
            <a:pPr algn="l"/>
            <a:r>
              <a:rPr lang="en-US" sz="2100" dirty="0">
                <a:ea typeface="Helvetica Neue Light" charset="0"/>
                <a:cs typeface="Helvetica Neue Light" charset="0"/>
              </a:rPr>
              <a:t>(4) sort the b estimates*</a:t>
            </a:r>
          </a:p>
          <a:p>
            <a:pPr algn="l"/>
            <a:r>
              <a:rPr lang="en-US" sz="2100" dirty="0">
                <a:ea typeface="Helvetica Neue Light" charset="0"/>
                <a:cs typeface="Helvetica Neue Light" charset="0"/>
              </a:rPr>
              <a:t>(5) get 1-alpha confidence interval</a:t>
            </a:r>
          </a:p>
        </p:txBody>
      </p:sp>
      <p:grpSp>
        <p:nvGrpSpPr>
          <p:cNvPr id="2" name="Group 11"/>
          <p:cNvGrpSpPr>
            <a:grpSpLocks/>
          </p:cNvGrpSpPr>
          <p:nvPr/>
        </p:nvGrpSpPr>
        <p:grpSpPr bwMode="auto">
          <a:xfrm>
            <a:off x="4107656" y="1936627"/>
            <a:ext cx="4383361" cy="349374"/>
            <a:chOff x="0" y="0"/>
            <a:chExt cx="3927" cy="312"/>
          </a:xfrm>
        </p:grpSpPr>
        <p:sp>
          <p:nvSpPr>
            <p:cNvPr id="80899" name="Rectangle 3"/>
            <p:cNvSpPr>
              <a:spLocks/>
            </p:cNvSpPr>
            <p:nvPr/>
          </p:nvSpPr>
          <p:spPr bwMode="auto">
            <a:xfrm>
              <a:off x="2066" y="0"/>
              <a:ext cx="312" cy="312"/>
            </a:xfrm>
            <a:prstGeom prst="rect">
              <a:avLst/>
            </a:prstGeom>
            <a:solidFill>
              <a:srgbClr val="00FF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5</a:t>
              </a:r>
            </a:p>
          </p:txBody>
        </p:sp>
        <p:sp>
          <p:nvSpPr>
            <p:cNvPr id="80900" name="Rectangle 4"/>
            <p:cNvSpPr>
              <a:spLocks/>
            </p:cNvSpPr>
            <p:nvPr/>
          </p:nvSpPr>
          <p:spPr bwMode="auto">
            <a:xfrm>
              <a:off x="2582" y="0"/>
              <a:ext cx="312" cy="312"/>
            </a:xfrm>
            <a:prstGeom prst="rect">
              <a:avLst/>
            </a:prstGeom>
            <a:solidFill>
              <a:srgbClr val="008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6</a:t>
              </a:r>
            </a:p>
          </p:txBody>
        </p:sp>
        <p:sp>
          <p:nvSpPr>
            <p:cNvPr id="80901" name="Rectangle 5"/>
            <p:cNvSpPr>
              <a:spLocks/>
            </p:cNvSpPr>
            <p:nvPr/>
          </p:nvSpPr>
          <p:spPr bwMode="auto">
            <a:xfrm>
              <a:off x="1033" y="0"/>
              <a:ext cx="312" cy="312"/>
            </a:xfrm>
            <a:prstGeom prst="rect">
              <a:avLst/>
            </a:prstGeom>
            <a:solidFill>
              <a:srgbClr val="FF8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3</a:t>
              </a:r>
            </a:p>
          </p:txBody>
        </p:sp>
        <p:sp>
          <p:nvSpPr>
            <p:cNvPr id="80902" name="Rectangle 6"/>
            <p:cNvSpPr>
              <a:spLocks/>
            </p:cNvSpPr>
            <p:nvPr/>
          </p:nvSpPr>
          <p:spPr bwMode="auto">
            <a:xfrm>
              <a:off x="516" y="0"/>
              <a:ext cx="312" cy="312"/>
            </a:xfrm>
            <a:prstGeom prst="rect">
              <a:avLst/>
            </a:prstGeom>
            <a:solidFill>
              <a:srgbClr val="FF0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2</a:t>
              </a:r>
            </a:p>
          </p:txBody>
        </p:sp>
        <p:sp>
          <p:nvSpPr>
            <p:cNvPr id="80903" name="Rectangle 7"/>
            <p:cNvSpPr>
              <a:spLocks/>
            </p:cNvSpPr>
            <p:nvPr/>
          </p:nvSpPr>
          <p:spPr bwMode="auto">
            <a:xfrm>
              <a:off x="3099" y="0"/>
              <a:ext cx="312" cy="312"/>
            </a:xfrm>
            <a:prstGeom prst="rect">
              <a:avLst/>
            </a:prstGeom>
            <a:solidFill>
              <a:srgbClr val="804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7</a:t>
              </a:r>
            </a:p>
          </p:txBody>
        </p:sp>
        <p:sp>
          <p:nvSpPr>
            <p:cNvPr id="80904" name="Rectangle 8"/>
            <p:cNvSpPr>
              <a:spLocks/>
            </p:cNvSpPr>
            <p:nvPr/>
          </p:nvSpPr>
          <p:spPr bwMode="auto">
            <a:xfrm>
              <a:off x="0" y="0"/>
              <a:ext cx="312" cy="312"/>
            </a:xfrm>
            <a:prstGeom prst="rect">
              <a:avLst/>
            </a:prstGeom>
            <a:solidFill>
              <a:srgbClr val="FF6FCF"/>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1</a:t>
              </a:r>
            </a:p>
          </p:txBody>
        </p:sp>
        <p:sp>
          <p:nvSpPr>
            <p:cNvPr id="80905" name="Rectangle 9"/>
            <p:cNvSpPr>
              <a:spLocks/>
            </p:cNvSpPr>
            <p:nvPr/>
          </p:nvSpPr>
          <p:spPr bwMode="auto">
            <a:xfrm>
              <a:off x="1549" y="0"/>
              <a:ext cx="312" cy="312"/>
            </a:xfrm>
            <a:prstGeom prst="rect">
              <a:avLst/>
            </a:prstGeom>
            <a:solidFill>
              <a:srgbClr val="00FFFF"/>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4</a:t>
              </a:r>
            </a:p>
          </p:txBody>
        </p:sp>
        <p:sp>
          <p:nvSpPr>
            <p:cNvPr id="80906" name="Rectangle 10"/>
            <p:cNvSpPr>
              <a:spLocks/>
            </p:cNvSpPr>
            <p:nvPr/>
          </p:nvSpPr>
          <p:spPr bwMode="auto">
            <a:xfrm>
              <a:off x="3615" y="0"/>
              <a:ext cx="312" cy="312"/>
            </a:xfrm>
            <a:prstGeom prst="rect">
              <a:avLst/>
            </a:prstGeom>
            <a:solidFill>
              <a:srgbClr val="80008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8</a:t>
              </a:r>
            </a:p>
          </p:txBody>
        </p:sp>
      </p:grpSp>
      <p:grpSp>
        <p:nvGrpSpPr>
          <p:cNvPr id="3" name="Group 16"/>
          <p:cNvGrpSpPr>
            <a:grpSpLocks/>
          </p:cNvGrpSpPr>
          <p:nvPr/>
        </p:nvGrpSpPr>
        <p:grpSpPr bwMode="auto">
          <a:xfrm>
            <a:off x="869529" y="3696891"/>
            <a:ext cx="5604495" cy="1263551"/>
            <a:chOff x="0" y="0"/>
            <a:chExt cx="5020" cy="1132"/>
          </a:xfrm>
        </p:grpSpPr>
        <p:sp>
          <p:nvSpPr>
            <p:cNvPr id="80908" name="Rectangle 12"/>
            <p:cNvSpPr>
              <a:spLocks/>
            </p:cNvSpPr>
            <p:nvPr/>
          </p:nvSpPr>
          <p:spPr bwMode="auto">
            <a:xfrm>
              <a:off x="0" y="553"/>
              <a:ext cx="2402" cy="579"/>
            </a:xfrm>
            <a:prstGeom prst="rect">
              <a:avLst/>
            </a:prstGeom>
            <a:noFill/>
            <a:ln w="12700" cap="flat">
              <a:noFill/>
              <a:miter lim="800000"/>
              <a:headEnd type="none" w="med" len="med"/>
              <a:tailEnd type="none" w="med" len="med"/>
            </a:ln>
          </p:spPr>
          <p:txBody>
            <a:bodyPr wrap="none" lIns="0" tIns="0" rIns="0" bIns="0" anchor="b">
              <a:spAutoFit/>
            </a:bodyPr>
            <a:lstStyle/>
            <a:p>
              <a:pPr algn="l"/>
              <a:r>
                <a:rPr lang="en-US" sz="2100" dirty="0">
                  <a:ea typeface="Helvetica Neue Light" charset="0"/>
                  <a:cs typeface="Helvetica Neue Light" charset="0"/>
                </a:rPr>
                <a:t>(2) compute estimate</a:t>
              </a:r>
            </a:p>
            <a:p>
              <a:pPr algn="l"/>
              <a:r>
                <a:rPr lang="en-US" sz="2100" dirty="0">
                  <a:ea typeface="Helvetica Neue Light" charset="0"/>
                  <a:cs typeface="Helvetica Neue Light" charset="0"/>
                </a:rPr>
                <a:t>e.g. sum, trimmed mean</a:t>
              </a:r>
            </a:p>
          </p:txBody>
        </p:sp>
        <p:grpSp>
          <p:nvGrpSpPr>
            <p:cNvPr id="4" name="Group 15"/>
            <p:cNvGrpSpPr>
              <a:grpSpLocks/>
            </p:cNvGrpSpPr>
            <p:nvPr/>
          </p:nvGrpSpPr>
          <p:grpSpPr bwMode="auto">
            <a:xfrm>
              <a:off x="4612" y="0"/>
              <a:ext cx="408" cy="952"/>
              <a:chOff x="0" y="0"/>
              <a:chExt cx="408" cy="952"/>
            </a:xfrm>
          </p:grpSpPr>
          <p:sp>
            <p:nvSpPr>
              <p:cNvPr id="80909" name="Rectangle 13"/>
              <p:cNvSpPr>
                <a:spLocks/>
              </p:cNvSpPr>
              <p:nvPr/>
            </p:nvSpPr>
            <p:spPr bwMode="auto">
              <a:xfrm>
                <a:off x="0" y="544"/>
                <a:ext cx="408" cy="408"/>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2500" dirty="0">
                    <a:latin typeface="Lucida Sans Typewriter" charset="0"/>
                    <a:cs typeface="Lucida Sans Typewriter" charset="0"/>
                    <a:sym typeface="Lucida Sans Typewriter" charset="0"/>
                  </a:rPr>
                  <a:t>∑</a:t>
                </a:r>
              </a:p>
            </p:txBody>
          </p:sp>
          <p:sp>
            <p:nvSpPr>
              <p:cNvPr id="80910" name="Line 14"/>
              <p:cNvSpPr>
                <a:spLocks noChangeShapeType="1"/>
              </p:cNvSpPr>
              <p:nvPr/>
            </p:nvSpPr>
            <p:spPr bwMode="auto">
              <a:xfrm rot="10800000" flipH="1">
                <a:off x="208" y="0"/>
                <a:ext cx="0" cy="480"/>
              </a:xfrm>
              <a:prstGeom prst="line">
                <a:avLst/>
              </a:prstGeom>
              <a:noFill/>
              <a:ln w="88900" cap="flat">
                <a:solidFill>
                  <a:schemeClr val="tx1"/>
                </a:solidFill>
                <a:prstDash val="solid"/>
                <a:miter lim="800000"/>
                <a:headEnd type="stealth" w="med" len="med"/>
                <a:tailEnd type="none" w="med" len="med"/>
              </a:ln>
            </p:spPr>
            <p:txBody>
              <a:bodyPr lIns="0" tIns="0" rIns="0" bIns="0"/>
              <a:lstStyle/>
              <a:p>
                <a:endParaRPr lang="en-GB"/>
              </a:p>
            </p:txBody>
          </p:sp>
        </p:grpSp>
      </p:grpSp>
      <p:sp>
        <p:nvSpPr>
          <p:cNvPr id="80913" name="AutoShape 17"/>
          <p:cNvSpPr>
            <a:spLocks/>
          </p:cNvSpPr>
          <p:nvPr/>
        </p:nvSpPr>
        <p:spPr bwMode="auto">
          <a:xfrm>
            <a:off x="3973711" y="1473399"/>
            <a:ext cx="4732734" cy="964406"/>
          </a:xfrm>
          <a:prstGeom prst="roundRect">
            <a:avLst>
              <a:gd name="adj" fmla="val 13889"/>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0914" name="Rectangle 18"/>
          <p:cNvSpPr>
            <a:spLocks/>
          </p:cNvSpPr>
          <p:nvPr/>
        </p:nvSpPr>
        <p:spPr bwMode="auto">
          <a:xfrm>
            <a:off x="401836" y="152400"/>
            <a:ext cx="8340328" cy="757238"/>
          </a:xfrm>
          <a:prstGeom prst="rect">
            <a:avLst/>
          </a:prstGeom>
          <a:noFill/>
          <a:ln w="12700" cap="flat">
            <a:noFill/>
            <a:miter lim="800000"/>
            <a:headEnd type="none" w="med" len="med"/>
            <a:tailEnd type="none" w="med" len="med"/>
          </a:ln>
        </p:spPr>
        <p:txBody>
          <a:bodyPr lIns="0" tIns="0" rIns="0" bIns="0" anchor="b"/>
          <a:lstStyle/>
          <a:p>
            <a:pPr algn="ctr"/>
            <a:r>
              <a:rPr lang="en-US" sz="4400" dirty="0">
                <a:solidFill>
                  <a:srgbClr val="FF0000"/>
                </a:solidFill>
                <a:ea typeface="Helvetica Neue Light" charset="0"/>
                <a:cs typeface="Helvetica Neue Light" charset="0"/>
              </a:rPr>
              <a:t>Percentile bootstrap: general recipe</a:t>
            </a:r>
          </a:p>
        </p:txBody>
      </p:sp>
      <p:grpSp>
        <p:nvGrpSpPr>
          <p:cNvPr id="5" name="Group 22"/>
          <p:cNvGrpSpPr>
            <a:grpSpLocks/>
          </p:cNvGrpSpPr>
          <p:nvPr/>
        </p:nvGrpSpPr>
        <p:grpSpPr bwMode="auto">
          <a:xfrm>
            <a:off x="867296" y="2652117"/>
            <a:ext cx="7803430" cy="1026914"/>
            <a:chOff x="0" y="48"/>
            <a:chExt cx="6990" cy="920"/>
          </a:xfrm>
        </p:grpSpPr>
        <p:sp>
          <p:nvSpPr>
            <p:cNvPr id="80915" name="Rectangle 19"/>
            <p:cNvSpPr>
              <a:spLocks/>
            </p:cNvSpPr>
            <p:nvPr/>
          </p:nvSpPr>
          <p:spPr bwMode="auto">
            <a:xfrm>
              <a:off x="0" y="48"/>
              <a:ext cx="2016" cy="920"/>
            </a:xfrm>
            <a:prstGeom prst="rect">
              <a:avLst/>
            </a:prstGeom>
            <a:noFill/>
            <a:ln w="12700" cap="flat">
              <a:noFill/>
              <a:miter lim="800000"/>
              <a:headEnd type="none" w="med" len="med"/>
              <a:tailEnd type="none" w="med" len="med"/>
            </a:ln>
          </p:spPr>
          <p:txBody>
            <a:bodyPr lIns="0" tIns="0" rIns="0" bIns="0" anchor="b"/>
            <a:lstStyle/>
            <a:p>
              <a:pPr algn="l"/>
              <a:r>
                <a:rPr lang="en-US" sz="2100" dirty="0">
                  <a:ea typeface="Helvetica Neue Light" charset="0"/>
                  <a:cs typeface="Helvetica Neue Light" charset="0"/>
                </a:rPr>
                <a:t>(1) sample WITH replacement n </a:t>
              </a:r>
              <a:r>
                <a:rPr lang="en-US" sz="2100" dirty="0" smtClean="0">
                  <a:ea typeface="Helvetica Neue Light" charset="0"/>
                  <a:cs typeface="Helvetica Neue Light" charset="0"/>
                </a:rPr>
                <a:t>observations (under H1 for CI of an estimate, under H0 for the null distribution)</a:t>
              </a:r>
              <a:endParaRPr lang="en-US" sz="2100" dirty="0">
                <a:ea typeface="Helvetica Neue Light" charset="0"/>
                <a:cs typeface="Helvetica Neue Light" charset="0"/>
              </a:endParaRPr>
            </a:p>
          </p:txBody>
        </p:sp>
        <p:sp>
          <p:nvSpPr>
            <p:cNvPr id="80916" name="Rectangle 20"/>
            <p:cNvSpPr>
              <a:spLocks/>
            </p:cNvSpPr>
            <p:nvPr/>
          </p:nvSpPr>
          <p:spPr bwMode="auto">
            <a:xfrm>
              <a:off x="3456" y="216"/>
              <a:ext cx="1560" cy="248"/>
            </a:xfrm>
            <a:prstGeom prst="rect">
              <a:avLst/>
            </a:prstGeom>
            <a:noFill/>
            <a:ln w="12700" cap="flat">
              <a:noFill/>
              <a:miter lim="800000"/>
              <a:headEnd type="none" w="med" len="med"/>
              <a:tailEnd type="none" w="med" len="med"/>
            </a:ln>
          </p:spPr>
          <p:txBody>
            <a:bodyPr wrap="none" lIns="0" tIns="0" rIns="0" bIns="0" anchor="b">
              <a:spAutoFit/>
            </a:bodyPr>
            <a:lstStyle/>
            <a:p>
              <a:r>
                <a:rPr lang="en-US">
                  <a:solidFill>
                    <a:schemeClr val="tx1"/>
                  </a:solidFill>
                  <a:ea typeface="Helvetica Neue Light" charset="0"/>
                  <a:cs typeface="Helvetica Neue Light" charset="0"/>
                </a:rPr>
                <a:t>bootstrapped data</a:t>
              </a:r>
            </a:p>
          </p:txBody>
        </p:sp>
        <p:sp>
          <p:nvSpPr>
            <p:cNvPr id="80917" name="AutoShape 21"/>
            <p:cNvSpPr>
              <a:spLocks/>
            </p:cNvSpPr>
            <p:nvPr/>
          </p:nvSpPr>
          <p:spPr bwMode="auto">
            <a:xfrm>
              <a:off x="2750" y="80"/>
              <a:ext cx="4240" cy="864"/>
            </a:xfrm>
            <a:prstGeom prst="roundRect">
              <a:avLst>
                <a:gd name="adj" fmla="val 13889"/>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grpSp>
      <p:sp>
        <p:nvSpPr>
          <p:cNvPr id="80919" name="Rectangle 23"/>
          <p:cNvSpPr>
            <a:spLocks/>
          </p:cNvSpPr>
          <p:nvPr/>
        </p:nvSpPr>
        <p:spPr bwMode="auto">
          <a:xfrm>
            <a:off x="6413748" y="1937742"/>
            <a:ext cx="348258" cy="348258"/>
          </a:xfrm>
          <a:prstGeom prst="rect">
            <a:avLst/>
          </a:prstGeom>
          <a:solidFill>
            <a:srgbClr val="00FF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5</a:t>
            </a:r>
          </a:p>
        </p:txBody>
      </p:sp>
      <p:sp>
        <p:nvSpPr>
          <p:cNvPr id="80920" name="Rectangle 24"/>
          <p:cNvSpPr>
            <a:spLocks/>
          </p:cNvSpPr>
          <p:nvPr/>
        </p:nvSpPr>
        <p:spPr bwMode="auto">
          <a:xfrm>
            <a:off x="6989713" y="1937742"/>
            <a:ext cx="348258" cy="348258"/>
          </a:xfrm>
          <a:prstGeom prst="rect">
            <a:avLst/>
          </a:prstGeom>
          <a:solidFill>
            <a:srgbClr val="008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6</a:t>
            </a:r>
          </a:p>
        </p:txBody>
      </p:sp>
      <p:sp>
        <p:nvSpPr>
          <p:cNvPr id="80921" name="Rectangle 25"/>
          <p:cNvSpPr>
            <a:spLocks/>
          </p:cNvSpPr>
          <p:nvPr/>
        </p:nvSpPr>
        <p:spPr bwMode="auto">
          <a:xfrm>
            <a:off x="5260702" y="1937742"/>
            <a:ext cx="348258" cy="348258"/>
          </a:xfrm>
          <a:prstGeom prst="rect">
            <a:avLst/>
          </a:prstGeom>
          <a:solidFill>
            <a:srgbClr val="FF8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3</a:t>
            </a:r>
          </a:p>
        </p:txBody>
      </p:sp>
      <p:sp>
        <p:nvSpPr>
          <p:cNvPr id="80922" name="Rectangle 26"/>
          <p:cNvSpPr>
            <a:spLocks/>
          </p:cNvSpPr>
          <p:nvPr/>
        </p:nvSpPr>
        <p:spPr bwMode="auto">
          <a:xfrm>
            <a:off x="4683621" y="1937742"/>
            <a:ext cx="348258" cy="348258"/>
          </a:xfrm>
          <a:prstGeom prst="rect">
            <a:avLst/>
          </a:prstGeom>
          <a:solidFill>
            <a:srgbClr val="FF0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2</a:t>
            </a:r>
          </a:p>
        </p:txBody>
      </p:sp>
      <p:sp>
        <p:nvSpPr>
          <p:cNvPr id="80923" name="Rectangle 27"/>
          <p:cNvSpPr>
            <a:spLocks/>
          </p:cNvSpPr>
          <p:nvPr/>
        </p:nvSpPr>
        <p:spPr bwMode="auto">
          <a:xfrm>
            <a:off x="7566794" y="1937742"/>
            <a:ext cx="348258" cy="348258"/>
          </a:xfrm>
          <a:prstGeom prst="rect">
            <a:avLst/>
          </a:prstGeom>
          <a:solidFill>
            <a:srgbClr val="804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7</a:t>
            </a:r>
          </a:p>
        </p:txBody>
      </p:sp>
      <p:sp>
        <p:nvSpPr>
          <p:cNvPr id="80924" name="Rectangle 28"/>
          <p:cNvSpPr>
            <a:spLocks/>
          </p:cNvSpPr>
          <p:nvPr/>
        </p:nvSpPr>
        <p:spPr bwMode="auto">
          <a:xfrm>
            <a:off x="4107656" y="1937742"/>
            <a:ext cx="348258" cy="348258"/>
          </a:xfrm>
          <a:prstGeom prst="rect">
            <a:avLst/>
          </a:prstGeom>
          <a:solidFill>
            <a:srgbClr val="FF6FCF"/>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1</a:t>
            </a:r>
          </a:p>
        </p:txBody>
      </p:sp>
      <p:sp>
        <p:nvSpPr>
          <p:cNvPr id="80925" name="Rectangle 29"/>
          <p:cNvSpPr>
            <a:spLocks/>
          </p:cNvSpPr>
          <p:nvPr/>
        </p:nvSpPr>
        <p:spPr bwMode="auto">
          <a:xfrm>
            <a:off x="5836667" y="1937742"/>
            <a:ext cx="348258" cy="348258"/>
          </a:xfrm>
          <a:prstGeom prst="rect">
            <a:avLst/>
          </a:prstGeom>
          <a:solidFill>
            <a:srgbClr val="00FFFF"/>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4</a:t>
            </a:r>
          </a:p>
        </p:txBody>
      </p:sp>
      <p:sp>
        <p:nvSpPr>
          <p:cNvPr id="80926" name="Rectangle 30"/>
          <p:cNvSpPr>
            <a:spLocks/>
          </p:cNvSpPr>
          <p:nvPr/>
        </p:nvSpPr>
        <p:spPr bwMode="auto">
          <a:xfrm>
            <a:off x="8142759" y="1937742"/>
            <a:ext cx="348258" cy="348258"/>
          </a:xfrm>
          <a:prstGeom prst="rect">
            <a:avLst/>
          </a:prstGeom>
          <a:solidFill>
            <a:srgbClr val="80008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8</a:t>
            </a:r>
          </a:p>
        </p:txBody>
      </p:sp>
      <p:sp>
        <p:nvSpPr>
          <p:cNvPr id="80927" name="Rectangle 31"/>
          <p:cNvSpPr>
            <a:spLocks/>
          </p:cNvSpPr>
          <p:nvPr/>
        </p:nvSpPr>
        <p:spPr bwMode="auto">
          <a:xfrm>
            <a:off x="4688086" y="1937742"/>
            <a:ext cx="348258" cy="348258"/>
          </a:xfrm>
          <a:prstGeom prst="rect">
            <a:avLst/>
          </a:prstGeom>
          <a:solidFill>
            <a:srgbClr val="FF0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2</a:t>
            </a:r>
          </a:p>
        </p:txBody>
      </p:sp>
      <p:sp>
        <p:nvSpPr>
          <p:cNvPr id="80928" name="Rectangle 32"/>
          <p:cNvSpPr>
            <a:spLocks/>
          </p:cNvSpPr>
          <p:nvPr/>
        </p:nvSpPr>
        <p:spPr bwMode="auto">
          <a:xfrm>
            <a:off x="8143875" y="1937742"/>
            <a:ext cx="348258" cy="348258"/>
          </a:xfrm>
          <a:prstGeom prst="rect">
            <a:avLst/>
          </a:prstGeom>
          <a:solidFill>
            <a:srgbClr val="80008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8</a:t>
            </a:r>
          </a:p>
        </p:txBody>
      </p:sp>
      <p:sp>
        <p:nvSpPr>
          <p:cNvPr id="80929" name="Rectangle 33"/>
          <p:cNvSpPr>
            <a:spLocks/>
          </p:cNvSpPr>
          <p:nvPr/>
        </p:nvSpPr>
        <p:spPr bwMode="auto">
          <a:xfrm>
            <a:off x="4688086" y="1937742"/>
            <a:ext cx="348258" cy="348258"/>
          </a:xfrm>
          <a:prstGeom prst="rect">
            <a:avLst/>
          </a:prstGeom>
          <a:solidFill>
            <a:srgbClr val="FF0000"/>
          </a:solidFill>
          <a:ln w="25400" cap="flat">
            <a:solidFill>
              <a:schemeClr val="tx1"/>
            </a:solidFill>
            <a:prstDash val="solid"/>
            <a:miter lim="800000"/>
            <a:headEnd type="none" w="med" len="med"/>
            <a:tailEnd type="none" w="med" len="med"/>
          </a:ln>
        </p:spPr>
        <p:txBody>
          <a:bodyPr lIns="0" tIns="0" rIns="0" bIns="0" anchor="ctr"/>
          <a:lstStyle/>
          <a:p>
            <a:r>
              <a:rPr lang="en-US" sz="2100" dirty="0">
                <a:ea typeface="Helvetica Neue Light" charset="0"/>
                <a:cs typeface="Helvetica Neue Light" charset="0"/>
              </a:rPr>
              <a:t>2</a:t>
            </a:r>
          </a:p>
        </p:txBody>
      </p:sp>
      <p:sp>
        <p:nvSpPr>
          <p:cNvPr id="80930" name="Rectangle 34"/>
          <p:cNvSpPr>
            <a:spLocks/>
          </p:cNvSpPr>
          <p:nvPr/>
        </p:nvSpPr>
        <p:spPr bwMode="auto">
          <a:xfrm>
            <a:off x="4613301" y="5401716"/>
            <a:ext cx="3924151" cy="384721"/>
          </a:xfrm>
          <a:prstGeom prst="rect">
            <a:avLst/>
          </a:prstGeom>
          <a:noFill/>
          <a:ln w="12700" cap="flat">
            <a:noFill/>
            <a:miter lim="800000"/>
            <a:headEnd type="none" w="med" len="med"/>
            <a:tailEnd type="none" w="med" len="med"/>
          </a:ln>
        </p:spPr>
        <p:txBody>
          <a:bodyPr wrap="none" lIns="0" tIns="0" rIns="0" bIns="0" anchor="b">
            <a:spAutoFit/>
          </a:bodyPr>
          <a:lstStyle/>
          <a:p>
            <a:r>
              <a:rPr lang="en-US" sz="2500" dirty="0">
                <a:latin typeface="Lucida Sans Typewriter" charset="0"/>
                <a:cs typeface="Lucida Sans Typewriter" charset="0"/>
                <a:sym typeface="Lucida Sans Typewriter" charset="0"/>
              </a:rPr>
              <a:t>∑</a:t>
            </a:r>
            <a:r>
              <a:rPr lang="en-US" sz="2500" baseline="-6000" dirty="0">
                <a:latin typeface="Lucida Sans Typewriter" charset="0"/>
                <a:cs typeface="Lucida Sans Typewriter" charset="0"/>
                <a:sym typeface="Lucida Sans Typewriter" charset="0"/>
              </a:rPr>
              <a:t>1 </a:t>
            </a:r>
            <a:r>
              <a:rPr lang="en-US" sz="2500" dirty="0">
                <a:latin typeface="Lucida Sans Typewriter" charset="0"/>
                <a:cs typeface="Lucida Sans Typewriter" charset="0"/>
                <a:sym typeface="Lucida Sans Typewriter" charset="0"/>
              </a:rPr>
              <a:t>∑</a:t>
            </a:r>
            <a:r>
              <a:rPr lang="en-US" sz="2500" baseline="-6000" dirty="0">
                <a:latin typeface="Lucida Sans Typewriter" charset="0"/>
                <a:cs typeface="Lucida Sans Typewriter" charset="0"/>
                <a:sym typeface="Lucida Sans Typewriter" charset="0"/>
              </a:rPr>
              <a:t>2 </a:t>
            </a:r>
            <a:r>
              <a:rPr lang="en-US" sz="2500" dirty="0">
                <a:latin typeface="Lucida Sans Typewriter" charset="0"/>
                <a:cs typeface="Lucida Sans Typewriter" charset="0"/>
                <a:sym typeface="Lucida Sans Typewriter" charset="0"/>
              </a:rPr>
              <a:t>∑</a:t>
            </a:r>
            <a:r>
              <a:rPr lang="en-US" sz="2500" baseline="-6000" dirty="0">
                <a:latin typeface="Lucida Sans Typewriter" charset="0"/>
                <a:cs typeface="Lucida Sans Typewriter" charset="0"/>
                <a:sym typeface="Lucida Sans Typewriter" charset="0"/>
              </a:rPr>
              <a:t>3 </a:t>
            </a:r>
            <a:r>
              <a:rPr lang="en-US" sz="2500" dirty="0">
                <a:latin typeface="Lucida Sans Typewriter" charset="0"/>
                <a:cs typeface="Lucida Sans Typewriter" charset="0"/>
                <a:sym typeface="Lucida Sans Typewriter" charset="0"/>
              </a:rPr>
              <a:t>∑</a:t>
            </a:r>
            <a:r>
              <a:rPr lang="en-US" sz="2500" baseline="-6000" dirty="0">
                <a:latin typeface="Lucida Sans Typewriter" charset="0"/>
                <a:cs typeface="Lucida Sans Typewriter" charset="0"/>
                <a:sym typeface="Lucida Sans Typewriter" charset="0"/>
              </a:rPr>
              <a:t>4 </a:t>
            </a:r>
            <a:r>
              <a:rPr lang="en-US" sz="2500" dirty="0">
                <a:latin typeface="Lucida Sans Typewriter" charset="0"/>
                <a:cs typeface="Lucida Sans Typewriter" charset="0"/>
                <a:sym typeface="Lucida Sans Typewriter" charset="0"/>
              </a:rPr>
              <a:t>∑</a:t>
            </a:r>
            <a:r>
              <a:rPr lang="en-US" sz="2500" baseline="-6000" dirty="0">
                <a:latin typeface="Lucida Sans Typewriter" charset="0"/>
                <a:cs typeface="Lucida Sans Typewriter" charset="0"/>
                <a:sym typeface="Lucida Sans Typewriter" charset="0"/>
              </a:rPr>
              <a:t>5 </a:t>
            </a:r>
            <a:r>
              <a:rPr lang="en-US" sz="2500" dirty="0">
                <a:latin typeface="Lucida Sans Typewriter" charset="0"/>
                <a:cs typeface="Lucida Sans Typewriter" charset="0"/>
                <a:sym typeface="Lucida Sans Typewriter" charset="0"/>
              </a:rPr>
              <a:t>∑</a:t>
            </a:r>
            <a:r>
              <a:rPr lang="en-US" sz="2500" baseline="-6000" dirty="0">
                <a:latin typeface="Lucida Sans Typewriter" charset="0"/>
                <a:cs typeface="Lucida Sans Typewriter" charset="0"/>
                <a:sym typeface="Lucida Sans Typewriter" charset="0"/>
              </a:rPr>
              <a:t>6</a:t>
            </a:r>
            <a:r>
              <a:rPr lang="en-US" sz="2500" dirty="0">
                <a:latin typeface="Lucida Sans Typewriter" charset="0"/>
                <a:cs typeface="Lucida Sans Typewriter" charset="0"/>
                <a:sym typeface="Lucida Sans Typewriter" charset="0"/>
              </a:rPr>
              <a:t> ... ∑</a:t>
            </a:r>
            <a:r>
              <a:rPr lang="en-US" sz="2500" baseline="-6000" dirty="0">
                <a:latin typeface="Lucida Sans Typewriter" charset="0"/>
                <a:cs typeface="Lucida Sans Typewriter" charset="0"/>
                <a:sym typeface="Lucida Sans Typewriter" charset="0"/>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809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93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xfrm>
            <a:off x="312539" y="152400"/>
            <a:ext cx="8777883" cy="884039"/>
          </a:xfrm>
          <a:ln/>
        </p:spPr>
        <p:txBody>
          <a:bodyPr>
            <a:normAutofit fontScale="90000"/>
          </a:bodyPr>
          <a:lstStyle/>
          <a:p>
            <a:r>
              <a:rPr lang="en-US" dirty="0">
                <a:solidFill>
                  <a:srgbClr val="FF0000"/>
                </a:solidFill>
              </a:rPr>
              <a:t>Percentile bootstrap estimate of mean</a:t>
            </a:r>
          </a:p>
        </p:txBody>
      </p:sp>
      <p:sp>
        <p:nvSpPr>
          <p:cNvPr id="81922" name="Rectangle 2"/>
          <p:cNvSpPr>
            <a:spLocks/>
          </p:cNvSpPr>
          <p:nvPr/>
        </p:nvSpPr>
        <p:spPr bwMode="auto">
          <a:xfrm>
            <a:off x="250031" y="1380753"/>
            <a:ext cx="3920133" cy="321469"/>
          </a:xfrm>
          <a:prstGeom prst="rect">
            <a:avLst/>
          </a:prstGeom>
          <a:noFill/>
          <a:ln w="12700" cap="flat">
            <a:noFill/>
            <a:miter lim="800000"/>
            <a:headEnd type="none" w="med" len="med"/>
            <a:tailEnd type="none" w="med" len="med"/>
          </a:ln>
        </p:spPr>
        <p:txBody>
          <a:bodyPr lIns="0" tIns="0" rIns="0" bIns="0" anchor="b"/>
          <a:lstStyle/>
          <a:p>
            <a:pPr algn="l"/>
            <a:r>
              <a:rPr lang="en-US" sz="1700" dirty="0">
                <a:ea typeface="Helvetica Neue Light" charset="0"/>
                <a:cs typeface="Helvetica Neue Light" charset="0"/>
              </a:rPr>
              <a:t>% self-</a:t>
            </a:r>
            <a:r>
              <a:rPr lang="en-US" sz="1700" dirty="0" err="1">
                <a:ea typeface="Helvetica Neue Light" charset="0"/>
                <a:cs typeface="Helvetica Neue Light" charset="0"/>
              </a:rPr>
              <a:t>awarness</a:t>
            </a:r>
            <a:r>
              <a:rPr lang="en-US" sz="1700" dirty="0">
                <a:ea typeface="Helvetica Neue Light" charset="0"/>
                <a:cs typeface="Helvetica Neue Light" charset="0"/>
              </a:rPr>
              <a:t> data, Wilcox, 2005, p58</a:t>
            </a:r>
          </a:p>
        </p:txBody>
      </p:sp>
      <p:pic>
        <p:nvPicPr>
          <p:cNvPr id="81923" name="Picture 3"/>
          <p:cNvPicPr>
            <a:picLocks noChangeAspect="1" noChangeArrowheads="1"/>
          </p:cNvPicPr>
          <p:nvPr/>
        </p:nvPicPr>
        <p:blipFill>
          <a:blip r:embed="rId2" cstate="print"/>
          <a:srcRect/>
          <a:stretch>
            <a:fillRect/>
          </a:stretch>
        </p:blipFill>
        <p:spPr bwMode="auto">
          <a:xfrm>
            <a:off x="703213" y="1821656"/>
            <a:ext cx="2460129" cy="1955602"/>
          </a:xfrm>
          <a:prstGeom prst="rect">
            <a:avLst/>
          </a:prstGeom>
          <a:noFill/>
          <a:ln w="12700" cap="flat">
            <a:noFill/>
            <a:miter lim="800000"/>
            <a:headEnd/>
            <a:tailEnd/>
          </a:ln>
        </p:spPr>
      </p:pic>
      <p:sp>
        <p:nvSpPr>
          <p:cNvPr id="81924" name="Rectangle 4"/>
          <p:cNvSpPr>
            <a:spLocks/>
          </p:cNvSpPr>
          <p:nvPr/>
        </p:nvSpPr>
        <p:spPr bwMode="auto">
          <a:xfrm>
            <a:off x="1044774" y="2294751"/>
            <a:ext cx="415050" cy="276999"/>
          </a:xfrm>
          <a:prstGeom prst="rect">
            <a:avLst/>
          </a:prstGeom>
          <a:noFill/>
          <a:ln w="12700" cap="flat">
            <a:noFill/>
            <a:miter lim="800000"/>
            <a:headEnd type="none" w="med" len="med"/>
            <a:tailEnd type="none" w="med" len="med"/>
          </a:ln>
        </p:spPr>
        <p:txBody>
          <a:bodyPr wrap="none" lIns="0" tIns="0" rIns="0" bIns="0" anchor="b">
            <a:spAutoFit/>
          </a:bodyPr>
          <a:lstStyle/>
          <a:p>
            <a:r>
              <a:rPr lang="en-US">
                <a:solidFill>
                  <a:schemeClr val="tx1"/>
                </a:solidFill>
                <a:ea typeface="Helvetica Neue Light" charset="0"/>
                <a:cs typeface="Helvetica Neue Light" charset="0"/>
              </a:rPr>
              <a:t>data</a:t>
            </a:r>
          </a:p>
        </p:txBody>
      </p:sp>
      <p:grpSp>
        <p:nvGrpSpPr>
          <p:cNvPr id="2" name="Group 10"/>
          <p:cNvGrpSpPr>
            <a:grpSpLocks/>
          </p:cNvGrpSpPr>
          <p:nvPr/>
        </p:nvGrpSpPr>
        <p:grpSpPr bwMode="auto">
          <a:xfrm>
            <a:off x="3456906" y="1327175"/>
            <a:ext cx="4756174" cy="2566169"/>
            <a:chOff x="0" y="0"/>
            <a:chExt cx="4260" cy="2299"/>
          </a:xfrm>
        </p:grpSpPr>
        <p:pic>
          <p:nvPicPr>
            <p:cNvPr id="81925" name="Picture 5"/>
            <p:cNvPicPr>
              <a:picLocks noChangeAspect="1" noChangeArrowheads="1"/>
            </p:cNvPicPr>
            <p:nvPr/>
          </p:nvPicPr>
          <p:blipFill>
            <a:blip r:embed="rId3" cstate="print"/>
            <a:srcRect/>
            <a:stretch>
              <a:fillRect/>
            </a:stretch>
          </p:blipFill>
          <p:spPr bwMode="auto">
            <a:xfrm>
              <a:off x="1782" y="331"/>
              <a:ext cx="2478" cy="1968"/>
            </a:xfrm>
            <a:prstGeom prst="rect">
              <a:avLst/>
            </a:prstGeom>
            <a:noFill/>
            <a:ln w="12700" cap="flat">
              <a:noFill/>
              <a:miter lim="800000"/>
              <a:headEnd/>
              <a:tailEnd/>
            </a:ln>
          </p:spPr>
        </p:pic>
        <p:sp>
          <p:nvSpPr>
            <p:cNvPr id="81926" name="AutoShape 6"/>
            <p:cNvSpPr>
              <a:spLocks/>
            </p:cNvSpPr>
            <p:nvPr/>
          </p:nvSpPr>
          <p:spPr bwMode="auto">
            <a:xfrm>
              <a:off x="446" y="1002"/>
              <a:ext cx="1000" cy="624"/>
            </a:xfrm>
            <a:prstGeom prst="rightArrow">
              <a:avLst>
                <a:gd name="adj1" fmla="val 31148"/>
                <a:gd name="adj2" fmla="val 43596"/>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1927" name="Rectangle 7"/>
            <p:cNvSpPr>
              <a:spLocks/>
            </p:cNvSpPr>
            <p:nvPr/>
          </p:nvSpPr>
          <p:spPr bwMode="auto">
            <a:xfrm>
              <a:off x="0" y="472"/>
              <a:ext cx="1672" cy="488"/>
            </a:xfrm>
            <a:prstGeom prst="rect">
              <a:avLst/>
            </a:prstGeom>
            <a:noFill/>
            <a:ln w="12700" cap="flat">
              <a:noFill/>
              <a:miter lim="800000"/>
              <a:headEnd type="none" w="med" len="med"/>
              <a:tailEnd type="none" w="med" len="med"/>
            </a:ln>
          </p:spPr>
          <p:txBody>
            <a:bodyPr lIns="0" tIns="0" rIns="0" bIns="0" anchor="b"/>
            <a:lstStyle/>
            <a:p>
              <a:r>
                <a:rPr lang="en-US" sz="1500" dirty="0">
                  <a:ea typeface="Helvetica Neue Light" charset="0"/>
                  <a:cs typeface="Helvetica Neue Light" charset="0"/>
                </a:rPr>
                <a:t>Sample with replacement b times</a:t>
              </a:r>
            </a:p>
          </p:txBody>
        </p:sp>
        <p:sp>
          <p:nvSpPr>
            <p:cNvPr id="81928" name="Rectangle 8"/>
            <p:cNvSpPr>
              <a:spLocks/>
            </p:cNvSpPr>
            <p:nvPr/>
          </p:nvSpPr>
          <p:spPr bwMode="auto">
            <a:xfrm>
              <a:off x="0" y="1738"/>
              <a:ext cx="1672" cy="272"/>
            </a:xfrm>
            <a:prstGeom prst="rect">
              <a:avLst/>
            </a:prstGeom>
            <a:noFill/>
            <a:ln w="12700" cap="flat">
              <a:noFill/>
              <a:miter lim="800000"/>
              <a:headEnd type="none" w="med" len="med"/>
              <a:tailEnd type="none" w="med" len="med"/>
            </a:ln>
          </p:spPr>
          <p:txBody>
            <a:bodyPr lIns="0" tIns="0" rIns="0" bIns="0" anchor="b"/>
            <a:lstStyle/>
            <a:p>
              <a:r>
                <a:rPr lang="en-US" sz="1500" dirty="0">
                  <a:ea typeface="Helvetica Neue Light" charset="0"/>
                  <a:cs typeface="Helvetica Neue Light" charset="0"/>
                </a:rPr>
                <a:t>compute estimate</a:t>
              </a:r>
            </a:p>
          </p:txBody>
        </p:sp>
        <p:sp>
          <p:nvSpPr>
            <p:cNvPr id="81929" name="Rectangle 9"/>
            <p:cNvSpPr>
              <a:spLocks/>
            </p:cNvSpPr>
            <p:nvPr/>
          </p:nvSpPr>
          <p:spPr bwMode="auto">
            <a:xfrm>
              <a:off x="1926" y="0"/>
              <a:ext cx="2208" cy="288"/>
            </a:xfrm>
            <a:prstGeom prst="rect">
              <a:avLst/>
            </a:prstGeom>
            <a:noFill/>
            <a:ln w="12700" cap="flat">
              <a:noFill/>
              <a:miter lim="800000"/>
              <a:headEnd type="none" w="med" len="med"/>
              <a:tailEnd type="none" w="med" len="med"/>
            </a:ln>
          </p:spPr>
          <p:txBody>
            <a:bodyPr lIns="0" tIns="0" rIns="0" bIns="0" anchor="b"/>
            <a:lstStyle/>
            <a:p>
              <a:pPr algn="l"/>
              <a:r>
                <a:rPr lang="en-US" sz="1700" dirty="0">
                  <a:ea typeface="Helvetica Neue Light" charset="0"/>
                  <a:cs typeface="Helvetica Neue Light" charset="0"/>
                </a:rPr>
                <a:t>Bootstrapped estimates</a:t>
              </a:r>
            </a:p>
          </p:txBody>
        </p:sp>
      </p:grpSp>
      <p:grpSp>
        <p:nvGrpSpPr>
          <p:cNvPr id="3" name="Group 15"/>
          <p:cNvGrpSpPr>
            <a:grpSpLocks/>
          </p:cNvGrpSpPr>
          <p:nvPr/>
        </p:nvGrpSpPr>
        <p:grpSpPr bwMode="auto">
          <a:xfrm>
            <a:off x="669727" y="3874431"/>
            <a:ext cx="4678040" cy="2721260"/>
            <a:chOff x="0" y="145"/>
            <a:chExt cx="4191" cy="2437"/>
          </a:xfrm>
        </p:grpSpPr>
        <p:pic>
          <p:nvPicPr>
            <p:cNvPr id="81931" name="Picture 11"/>
            <p:cNvPicPr>
              <a:picLocks noChangeAspect="1" noChangeArrowheads="1"/>
            </p:cNvPicPr>
            <p:nvPr/>
          </p:nvPicPr>
          <p:blipFill>
            <a:blip r:embed="rId4" cstate="print"/>
            <a:srcRect/>
            <a:stretch>
              <a:fillRect/>
            </a:stretch>
          </p:blipFill>
          <p:spPr bwMode="auto">
            <a:xfrm>
              <a:off x="7" y="775"/>
              <a:ext cx="2264" cy="1807"/>
            </a:xfrm>
            <a:prstGeom prst="rect">
              <a:avLst/>
            </a:prstGeom>
            <a:noFill/>
            <a:ln w="12700" cap="flat">
              <a:noFill/>
              <a:miter lim="800000"/>
              <a:headEnd/>
              <a:tailEnd/>
            </a:ln>
          </p:spPr>
        </p:pic>
        <p:sp>
          <p:nvSpPr>
            <p:cNvPr id="81932" name="Rectangle 12"/>
            <p:cNvSpPr>
              <a:spLocks/>
            </p:cNvSpPr>
            <p:nvPr/>
          </p:nvSpPr>
          <p:spPr bwMode="auto">
            <a:xfrm>
              <a:off x="0" y="213"/>
              <a:ext cx="2576" cy="520"/>
            </a:xfrm>
            <a:prstGeom prst="rect">
              <a:avLst/>
            </a:prstGeom>
            <a:noFill/>
            <a:ln w="12700" cap="flat">
              <a:noFill/>
              <a:miter lim="800000"/>
              <a:headEnd type="none" w="med" len="med"/>
              <a:tailEnd type="none" w="med" len="med"/>
            </a:ln>
          </p:spPr>
          <p:txBody>
            <a:bodyPr lIns="0" tIns="0" rIns="0" bIns="0" anchor="b"/>
            <a:lstStyle/>
            <a:p>
              <a:pPr algn="l"/>
              <a:r>
                <a:rPr lang="en-US" sz="1700" dirty="0">
                  <a:ea typeface="Helvetica Neue Light" charset="0"/>
                  <a:cs typeface="Helvetica Neue Light" charset="0"/>
                </a:rPr>
                <a:t>Distribution of bootstrapped </a:t>
              </a:r>
            </a:p>
            <a:p>
              <a:pPr algn="l"/>
              <a:r>
                <a:rPr lang="en-US" sz="1700" dirty="0">
                  <a:ea typeface="Helvetica Neue Light" charset="0"/>
                  <a:cs typeface="Helvetica Neue Light" charset="0"/>
                </a:rPr>
                <a:t>estimates of the mean</a:t>
              </a:r>
            </a:p>
          </p:txBody>
        </p:sp>
        <p:sp>
          <p:nvSpPr>
            <p:cNvPr id="81933" name="Line 13"/>
            <p:cNvSpPr>
              <a:spLocks noChangeShapeType="1"/>
            </p:cNvSpPr>
            <p:nvPr/>
          </p:nvSpPr>
          <p:spPr bwMode="auto">
            <a:xfrm rot="10800000" flipH="1">
              <a:off x="2439" y="145"/>
              <a:ext cx="1752" cy="748"/>
            </a:xfrm>
            <a:prstGeom prst="line">
              <a:avLst/>
            </a:prstGeom>
            <a:noFill/>
            <a:ln w="25400" cap="flat">
              <a:solidFill>
                <a:schemeClr val="tx1"/>
              </a:solidFill>
              <a:prstDash val="solid"/>
              <a:miter lim="800000"/>
              <a:headEnd type="stealth" w="med" len="med"/>
              <a:tailEnd type="none" w="med" len="med"/>
            </a:ln>
          </p:spPr>
          <p:txBody>
            <a:bodyPr lIns="0" tIns="0" rIns="0" bIns="0"/>
            <a:lstStyle/>
            <a:p>
              <a:endParaRPr lang="en-GB"/>
            </a:p>
          </p:txBody>
        </p:sp>
        <p:sp>
          <p:nvSpPr>
            <p:cNvPr id="81934" name="Rectangle 14"/>
            <p:cNvSpPr>
              <a:spLocks/>
            </p:cNvSpPr>
            <p:nvPr/>
          </p:nvSpPr>
          <p:spPr bwMode="auto">
            <a:xfrm rot="20257763">
              <a:off x="2950" y="187"/>
              <a:ext cx="749" cy="289"/>
            </a:xfrm>
            <a:prstGeom prst="rect">
              <a:avLst/>
            </a:prstGeom>
            <a:noFill/>
            <a:ln w="12700" cap="flat">
              <a:noFill/>
              <a:miter lim="800000"/>
              <a:headEnd type="none" w="med" len="med"/>
              <a:tailEnd type="none" w="med" len="med"/>
            </a:ln>
          </p:spPr>
          <p:txBody>
            <a:bodyPr wrap="none" lIns="0" tIns="0" rIns="0" bIns="0" anchor="b">
              <a:spAutoFit/>
            </a:bodyPr>
            <a:lstStyle/>
            <a:p>
              <a:r>
                <a:rPr lang="en-US" sz="2100" dirty="0">
                  <a:ea typeface="Helvetica Neue Light" charset="0"/>
                  <a:cs typeface="Helvetica Neue Light" charset="0"/>
                </a:rPr>
                <a:t>get PDF</a:t>
              </a:r>
            </a:p>
          </p:txBody>
        </p:sp>
      </p:grpSp>
      <p:grpSp>
        <p:nvGrpSpPr>
          <p:cNvPr id="4" name="Group 19"/>
          <p:cNvGrpSpPr>
            <a:grpSpLocks/>
          </p:cNvGrpSpPr>
          <p:nvPr/>
        </p:nvGrpSpPr>
        <p:grpSpPr bwMode="auto">
          <a:xfrm>
            <a:off x="5462737" y="3548435"/>
            <a:ext cx="3529459" cy="3113112"/>
            <a:chOff x="0" y="0"/>
            <a:chExt cx="3162" cy="2788"/>
          </a:xfrm>
        </p:grpSpPr>
        <p:pic>
          <p:nvPicPr>
            <p:cNvPr id="81936" name="Picture 16"/>
            <p:cNvPicPr>
              <a:picLocks noChangeAspect="1" noChangeArrowheads="1"/>
            </p:cNvPicPr>
            <p:nvPr/>
          </p:nvPicPr>
          <p:blipFill>
            <a:blip r:embed="rId5" cstate="print"/>
            <a:srcRect/>
            <a:stretch>
              <a:fillRect/>
            </a:stretch>
          </p:blipFill>
          <p:spPr bwMode="auto">
            <a:xfrm>
              <a:off x="0" y="820"/>
              <a:ext cx="2449" cy="1968"/>
            </a:xfrm>
            <a:prstGeom prst="rect">
              <a:avLst/>
            </a:prstGeom>
            <a:noFill/>
            <a:ln w="12700" cap="flat">
              <a:noFill/>
              <a:miter lim="800000"/>
              <a:headEnd/>
              <a:tailEnd/>
            </a:ln>
          </p:spPr>
        </p:pic>
        <p:sp>
          <p:nvSpPr>
            <p:cNvPr id="81937" name="AutoShape 17"/>
            <p:cNvSpPr>
              <a:spLocks/>
            </p:cNvSpPr>
            <p:nvPr/>
          </p:nvSpPr>
          <p:spPr bwMode="auto">
            <a:xfrm rot="5400000">
              <a:off x="832" y="84"/>
              <a:ext cx="792" cy="624"/>
            </a:xfrm>
            <a:prstGeom prst="rightArrow">
              <a:avLst>
                <a:gd name="adj1" fmla="val 31148"/>
                <a:gd name="adj2" fmla="val 43595"/>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1938" name="Rectangle 18"/>
            <p:cNvSpPr>
              <a:spLocks/>
            </p:cNvSpPr>
            <p:nvPr/>
          </p:nvSpPr>
          <p:spPr bwMode="auto">
            <a:xfrm>
              <a:off x="1490" y="364"/>
              <a:ext cx="1672" cy="272"/>
            </a:xfrm>
            <a:prstGeom prst="rect">
              <a:avLst/>
            </a:prstGeom>
            <a:noFill/>
            <a:ln w="12700" cap="flat">
              <a:noFill/>
              <a:miter lim="800000"/>
              <a:headEnd type="none" w="med" len="med"/>
              <a:tailEnd type="none" w="med" len="med"/>
            </a:ln>
          </p:spPr>
          <p:txBody>
            <a:bodyPr lIns="0" tIns="0" rIns="0" bIns="0" anchor="b"/>
            <a:lstStyle/>
            <a:p>
              <a:r>
                <a:rPr lang="en-US" sz="1500" dirty="0">
                  <a:ea typeface="Helvetica Neue Light" charset="0"/>
                  <a:cs typeface="Helvetica Neue Light" charset="0"/>
                </a:rPr>
                <a:t>Sort &amp; get CI</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Line 1"/>
          <p:cNvSpPr>
            <a:spLocks noChangeShapeType="1"/>
          </p:cNvSpPr>
          <p:nvPr/>
        </p:nvSpPr>
        <p:spPr bwMode="auto">
          <a:xfrm>
            <a:off x="502295" y="3708500"/>
            <a:ext cx="2751460" cy="2232"/>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46" name="Freeform 2"/>
          <p:cNvSpPr>
            <a:spLocks/>
          </p:cNvSpPr>
          <p:nvPr/>
        </p:nvSpPr>
        <p:spPr bwMode="auto">
          <a:xfrm>
            <a:off x="821532" y="2482900"/>
            <a:ext cx="2106290" cy="1247924"/>
          </a:xfrm>
          <a:custGeom>
            <a:avLst/>
            <a:gdLst/>
            <a:ahLst/>
            <a:cxnLst>
              <a:cxn ang="0">
                <a:pos x="0" y="21228"/>
              </a:cxn>
              <a:cxn ang="0">
                <a:pos x="3306" y="18621"/>
              </a:cxn>
              <a:cxn ang="0">
                <a:pos x="5731" y="11917"/>
              </a:cxn>
              <a:cxn ang="0">
                <a:pos x="7494" y="5214"/>
              </a:cxn>
              <a:cxn ang="0">
                <a:pos x="11020" y="0"/>
              </a:cxn>
              <a:cxn ang="0">
                <a:pos x="14106" y="5214"/>
              </a:cxn>
              <a:cxn ang="0">
                <a:pos x="15869" y="12290"/>
              </a:cxn>
              <a:cxn ang="0">
                <a:pos x="17853" y="18621"/>
              </a:cxn>
              <a:cxn ang="0">
                <a:pos x="21600" y="21600"/>
              </a:cxn>
            </a:cxnLst>
            <a:rect l="0" t="0" r="r" b="b"/>
            <a:pathLst>
              <a:path w="21600" h="21600">
                <a:moveTo>
                  <a:pt x="0" y="21228"/>
                </a:moveTo>
                <a:cubicBezTo>
                  <a:pt x="551" y="20793"/>
                  <a:pt x="2351" y="20172"/>
                  <a:pt x="3306" y="18621"/>
                </a:cubicBezTo>
                <a:cubicBezTo>
                  <a:pt x="4261" y="17069"/>
                  <a:pt x="5033" y="14152"/>
                  <a:pt x="5731" y="11917"/>
                </a:cubicBezTo>
                <a:cubicBezTo>
                  <a:pt x="6429" y="9683"/>
                  <a:pt x="6612" y="7200"/>
                  <a:pt x="7494" y="5214"/>
                </a:cubicBezTo>
                <a:cubicBezTo>
                  <a:pt x="8376" y="3228"/>
                  <a:pt x="9918" y="0"/>
                  <a:pt x="11020" y="0"/>
                </a:cubicBezTo>
                <a:cubicBezTo>
                  <a:pt x="12122" y="0"/>
                  <a:pt x="13298" y="3166"/>
                  <a:pt x="14106" y="5214"/>
                </a:cubicBezTo>
                <a:cubicBezTo>
                  <a:pt x="14914" y="7262"/>
                  <a:pt x="15245" y="10055"/>
                  <a:pt x="15869" y="12290"/>
                </a:cubicBezTo>
                <a:cubicBezTo>
                  <a:pt x="16494" y="14524"/>
                  <a:pt x="16898" y="17069"/>
                  <a:pt x="17853" y="18621"/>
                </a:cubicBezTo>
                <a:cubicBezTo>
                  <a:pt x="18808" y="20172"/>
                  <a:pt x="20829" y="20979"/>
                  <a:pt x="21600" y="21600"/>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47" name="Freeform 3"/>
          <p:cNvSpPr>
            <a:spLocks/>
          </p:cNvSpPr>
          <p:nvPr/>
        </p:nvSpPr>
        <p:spPr bwMode="auto">
          <a:xfrm>
            <a:off x="892969" y="3192811"/>
            <a:ext cx="491133" cy="515689"/>
          </a:xfrm>
          <a:custGeom>
            <a:avLst/>
            <a:gdLst/>
            <a:ahLst/>
            <a:cxnLst>
              <a:cxn ang="0">
                <a:pos x="0" y="21600"/>
              </a:cxn>
              <a:cxn ang="0">
                <a:pos x="21600" y="21600"/>
              </a:cxn>
              <a:cxn ang="0">
                <a:pos x="21600" y="0"/>
              </a:cxn>
              <a:cxn ang="0">
                <a:pos x="15965" y="9000"/>
              </a:cxn>
              <a:cxn ang="0">
                <a:pos x="9391" y="17100"/>
              </a:cxn>
            </a:cxnLst>
            <a:rect l="0" t="0" r="r" b="b"/>
            <a:pathLst>
              <a:path w="21600" h="21600">
                <a:moveTo>
                  <a:pt x="0" y="21600"/>
                </a:moveTo>
                <a:lnTo>
                  <a:pt x="21600" y="21600"/>
                </a:lnTo>
                <a:lnTo>
                  <a:pt x="21600" y="0"/>
                </a:lnTo>
                <a:lnTo>
                  <a:pt x="15965" y="9000"/>
                </a:lnTo>
                <a:lnTo>
                  <a:pt x="9391" y="17100"/>
                </a:lnTo>
              </a:path>
            </a:pathLst>
          </a:custGeom>
          <a:solidFill>
            <a:srgbClr val="A7B6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48" name="Freeform 4"/>
          <p:cNvSpPr>
            <a:spLocks/>
          </p:cNvSpPr>
          <p:nvPr/>
        </p:nvSpPr>
        <p:spPr bwMode="auto">
          <a:xfrm flipH="1">
            <a:off x="2369716" y="3192811"/>
            <a:ext cx="491133" cy="515689"/>
          </a:xfrm>
          <a:custGeom>
            <a:avLst/>
            <a:gdLst/>
            <a:ahLst/>
            <a:cxnLst>
              <a:cxn ang="0">
                <a:pos x="0" y="21600"/>
              </a:cxn>
              <a:cxn ang="0">
                <a:pos x="21600" y="21600"/>
              </a:cxn>
              <a:cxn ang="0">
                <a:pos x="21600" y="0"/>
              </a:cxn>
              <a:cxn ang="0">
                <a:pos x="15965" y="9000"/>
              </a:cxn>
              <a:cxn ang="0">
                <a:pos x="9391" y="17100"/>
              </a:cxn>
            </a:cxnLst>
            <a:rect l="0" t="0" r="r" b="b"/>
            <a:pathLst>
              <a:path w="21600" h="21600">
                <a:moveTo>
                  <a:pt x="0" y="21600"/>
                </a:moveTo>
                <a:lnTo>
                  <a:pt x="21600" y="21600"/>
                </a:lnTo>
                <a:lnTo>
                  <a:pt x="21600" y="0"/>
                </a:lnTo>
                <a:lnTo>
                  <a:pt x="15965" y="9000"/>
                </a:lnTo>
                <a:lnTo>
                  <a:pt x="9391" y="17100"/>
                </a:lnTo>
              </a:path>
            </a:pathLst>
          </a:custGeom>
          <a:solidFill>
            <a:srgbClr val="A7B6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49" name="Line 5"/>
          <p:cNvSpPr>
            <a:spLocks noChangeShapeType="1"/>
          </p:cNvSpPr>
          <p:nvPr/>
        </p:nvSpPr>
        <p:spPr bwMode="auto">
          <a:xfrm>
            <a:off x="1384101" y="3688408"/>
            <a:ext cx="1117" cy="106040"/>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50" name="Line 6"/>
          <p:cNvSpPr>
            <a:spLocks noChangeShapeType="1"/>
          </p:cNvSpPr>
          <p:nvPr/>
        </p:nvSpPr>
        <p:spPr bwMode="auto">
          <a:xfrm>
            <a:off x="2363019" y="3688408"/>
            <a:ext cx="2232" cy="128364"/>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51" name="Rectangle 7"/>
          <p:cNvSpPr>
            <a:spLocks/>
          </p:cNvSpPr>
          <p:nvPr/>
        </p:nvSpPr>
        <p:spPr bwMode="auto">
          <a:xfrm>
            <a:off x="1145232" y="3846017"/>
            <a:ext cx="381515" cy="230832"/>
          </a:xfrm>
          <a:prstGeom prst="rect">
            <a:avLst/>
          </a:prstGeom>
          <a:noFill/>
          <a:ln w="12700" cap="flat">
            <a:noFill/>
            <a:miter lim="800000"/>
            <a:headEnd type="none" w="med" len="med"/>
            <a:tailEnd type="none" w="med" len="med"/>
          </a:ln>
        </p:spPr>
        <p:txBody>
          <a:bodyPr wrap="none" lIns="0" tIns="0" rIns="0" bIns="0" anchor="b">
            <a:spAutoFit/>
          </a:bodyPr>
          <a:lstStyle/>
          <a:p>
            <a:r>
              <a:rPr lang="en-US" sz="1500" dirty="0">
                <a:ea typeface="Helvetica Neue Light" charset="0"/>
                <a:cs typeface="Helvetica Neue Light" charset="0"/>
              </a:rPr>
              <a:t>2.5%</a:t>
            </a:r>
          </a:p>
        </p:txBody>
      </p:sp>
      <p:sp>
        <p:nvSpPr>
          <p:cNvPr id="82952" name="Rectangle 8"/>
          <p:cNvSpPr>
            <a:spLocks/>
          </p:cNvSpPr>
          <p:nvPr/>
        </p:nvSpPr>
        <p:spPr bwMode="auto">
          <a:xfrm>
            <a:off x="2138660" y="3846017"/>
            <a:ext cx="479298" cy="230832"/>
          </a:xfrm>
          <a:prstGeom prst="rect">
            <a:avLst/>
          </a:prstGeom>
          <a:noFill/>
          <a:ln w="12700" cap="flat">
            <a:noFill/>
            <a:miter lim="800000"/>
            <a:headEnd type="none" w="med" len="med"/>
            <a:tailEnd type="none" w="med" len="med"/>
          </a:ln>
        </p:spPr>
        <p:txBody>
          <a:bodyPr wrap="none" lIns="0" tIns="0" rIns="0" bIns="0" anchor="b">
            <a:spAutoFit/>
          </a:bodyPr>
          <a:lstStyle/>
          <a:p>
            <a:r>
              <a:rPr lang="en-US" sz="1500" dirty="0">
                <a:ea typeface="Helvetica Neue Light" charset="0"/>
                <a:cs typeface="Helvetica Neue Light" charset="0"/>
              </a:rPr>
              <a:t>97.5%</a:t>
            </a:r>
          </a:p>
        </p:txBody>
      </p:sp>
      <p:sp>
        <p:nvSpPr>
          <p:cNvPr id="82953" name="Rectangle 9"/>
          <p:cNvSpPr>
            <a:spLocks/>
          </p:cNvSpPr>
          <p:nvPr/>
        </p:nvSpPr>
        <p:spPr bwMode="auto">
          <a:xfrm>
            <a:off x="904800" y="242501"/>
            <a:ext cx="7401000" cy="677108"/>
          </a:xfrm>
          <a:prstGeom prst="rect">
            <a:avLst/>
          </a:prstGeom>
          <a:noFill/>
          <a:ln w="12700" cap="flat">
            <a:noFill/>
            <a:miter lim="800000"/>
            <a:headEnd type="none" w="med" len="med"/>
            <a:tailEnd type="none" w="med" len="med"/>
          </a:ln>
        </p:spPr>
        <p:txBody>
          <a:bodyPr wrap="none" lIns="0" tIns="0" rIns="0" bIns="0" anchor="b">
            <a:spAutoFit/>
          </a:bodyPr>
          <a:lstStyle/>
          <a:p>
            <a:pPr algn="l"/>
            <a:r>
              <a:rPr lang="en-US" sz="4400" dirty="0" smtClean="0">
                <a:solidFill>
                  <a:srgbClr val="FF0000"/>
                </a:solidFill>
                <a:ea typeface="Helvetica Neue Light" charset="0"/>
                <a:cs typeface="Helvetica Neue Light" charset="0"/>
              </a:rPr>
              <a:t>Distributions </a:t>
            </a:r>
            <a:r>
              <a:rPr lang="en-US" sz="4400" dirty="0">
                <a:solidFill>
                  <a:srgbClr val="FF0000"/>
                </a:solidFill>
                <a:ea typeface="Helvetica Neue Light" charset="0"/>
                <a:cs typeface="Helvetica Neue Light" charset="0"/>
              </a:rPr>
              <a:t>can take any shape</a:t>
            </a:r>
          </a:p>
        </p:txBody>
      </p:sp>
      <p:sp>
        <p:nvSpPr>
          <p:cNvPr id="82954" name="Line 10"/>
          <p:cNvSpPr>
            <a:spLocks noChangeShapeType="1"/>
          </p:cNvSpPr>
          <p:nvPr/>
        </p:nvSpPr>
        <p:spPr bwMode="auto">
          <a:xfrm>
            <a:off x="3363144" y="3708500"/>
            <a:ext cx="2751460" cy="2232"/>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55" name="Freeform 11"/>
          <p:cNvSpPr>
            <a:spLocks/>
          </p:cNvSpPr>
          <p:nvPr/>
        </p:nvSpPr>
        <p:spPr bwMode="auto">
          <a:xfrm>
            <a:off x="3685729" y="2588940"/>
            <a:ext cx="2106290" cy="1141884"/>
          </a:xfrm>
          <a:custGeom>
            <a:avLst/>
            <a:gdLst/>
            <a:ahLst/>
            <a:cxnLst>
              <a:cxn ang="0">
                <a:pos x="0" y="20839"/>
              </a:cxn>
              <a:cxn ang="0">
                <a:pos x="3304" y="18062"/>
              </a:cxn>
              <a:cxn ang="0">
                <a:pos x="6413" y="13955"/>
              </a:cxn>
              <a:cxn ang="0">
                <a:pos x="8236" y="7808"/>
              </a:cxn>
              <a:cxn ang="0">
                <a:pos x="11362" y="717"/>
              </a:cxn>
              <a:cxn ang="0">
                <a:pos x="14096" y="1426"/>
              </a:cxn>
              <a:cxn ang="0">
                <a:pos x="15870" y="11236"/>
              </a:cxn>
              <a:cxn ang="0">
                <a:pos x="17856" y="18062"/>
              </a:cxn>
              <a:cxn ang="0">
                <a:pos x="21600" y="21253"/>
              </a:cxn>
            </a:cxnLst>
            <a:rect l="0" t="0" r="r" b="b"/>
            <a:pathLst>
              <a:path w="21600" h="21253">
                <a:moveTo>
                  <a:pt x="0" y="20839"/>
                </a:moveTo>
                <a:cubicBezTo>
                  <a:pt x="553" y="20396"/>
                  <a:pt x="2246" y="19214"/>
                  <a:pt x="3304" y="18062"/>
                </a:cubicBezTo>
                <a:cubicBezTo>
                  <a:pt x="4362" y="16909"/>
                  <a:pt x="5583" y="15668"/>
                  <a:pt x="6413" y="13955"/>
                </a:cubicBezTo>
                <a:cubicBezTo>
                  <a:pt x="7243" y="12241"/>
                  <a:pt x="7406" y="10025"/>
                  <a:pt x="8236" y="7808"/>
                </a:cubicBezTo>
                <a:cubicBezTo>
                  <a:pt x="9066" y="5592"/>
                  <a:pt x="10385" y="1780"/>
                  <a:pt x="11362" y="717"/>
                </a:cubicBezTo>
                <a:cubicBezTo>
                  <a:pt x="12338" y="-347"/>
                  <a:pt x="13347" y="-317"/>
                  <a:pt x="14096" y="1426"/>
                </a:cubicBezTo>
                <a:cubicBezTo>
                  <a:pt x="14845" y="3169"/>
                  <a:pt x="15236" y="8458"/>
                  <a:pt x="15870" y="11236"/>
                </a:cubicBezTo>
                <a:cubicBezTo>
                  <a:pt x="16505" y="14014"/>
                  <a:pt x="16896" y="16377"/>
                  <a:pt x="17856" y="18062"/>
                </a:cubicBezTo>
                <a:cubicBezTo>
                  <a:pt x="18800" y="19716"/>
                  <a:pt x="20835" y="20573"/>
                  <a:pt x="21600" y="21253"/>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56" name="Freeform 12"/>
          <p:cNvSpPr>
            <a:spLocks/>
          </p:cNvSpPr>
          <p:nvPr/>
        </p:nvSpPr>
        <p:spPr bwMode="auto">
          <a:xfrm>
            <a:off x="3609826" y="3428331"/>
            <a:ext cx="612800" cy="280169"/>
          </a:xfrm>
          <a:custGeom>
            <a:avLst/>
            <a:gdLst/>
            <a:ahLst/>
            <a:cxnLst>
              <a:cxn ang="0">
                <a:pos x="0" y="21600"/>
              </a:cxn>
              <a:cxn ang="0">
                <a:pos x="21462" y="21600"/>
              </a:cxn>
              <a:cxn ang="0">
                <a:pos x="21600" y="0"/>
              </a:cxn>
              <a:cxn ang="0">
                <a:pos x="16647" y="4881"/>
              </a:cxn>
              <a:cxn ang="0">
                <a:pos x="9355" y="13302"/>
              </a:cxn>
            </a:cxnLst>
            <a:rect l="0" t="0" r="r" b="b"/>
            <a:pathLst>
              <a:path w="21600" h="21600">
                <a:moveTo>
                  <a:pt x="0" y="21600"/>
                </a:moveTo>
                <a:lnTo>
                  <a:pt x="21462" y="21600"/>
                </a:lnTo>
                <a:lnTo>
                  <a:pt x="21600" y="0"/>
                </a:lnTo>
                <a:lnTo>
                  <a:pt x="16647" y="4881"/>
                </a:lnTo>
                <a:lnTo>
                  <a:pt x="9355" y="13302"/>
                </a:lnTo>
              </a:path>
            </a:pathLst>
          </a:custGeom>
          <a:solidFill>
            <a:srgbClr val="A7B6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57" name="Freeform 13"/>
          <p:cNvSpPr>
            <a:spLocks/>
          </p:cNvSpPr>
          <p:nvPr/>
        </p:nvSpPr>
        <p:spPr bwMode="auto">
          <a:xfrm flipH="1">
            <a:off x="5211589" y="3135883"/>
            <a:ext cx="491133" cy="572617"/>
          </a:xfrm>
          <a:custGeom>
            <a:avLst/>
            <a:gdLst/>
            <a:ahLst/>
            <a:cxnLst>
              <a:cxn ang="0">
                <a:pos x="0" y="21600"/>
              </a:cxn>
              <a:cxn ang="0">
                <a:pos x="21600" y="21600"/>
              </a:cxn>
              <a:cxn ang="0">
                <a:pos x="21600" y="0"/>
              </a:cxn>
              <a:cxn ang="0">
                <a:pos x="15965" y="9000"/>
              </a:cxn>
              <a:cxn ang="0">
                <a:pos x="9391" y="17100"/>
              </a:cxn>
            </a:cxnLst>
            <a:rect l="0" t="0" r="r" b="b"/>
            <a:pathLst>
              <a:path w="21600" h="21600">
                <a:moveTo>
                  <a:pt x="0" y="21600"/>
                </a:moveTo>
                <a:lnTo>
                  <a:pt x="21600" y="21600"/>
                </a:lnTo>
                <a:lnTo>
                  <a:pt x="21600" y="0"/>
                </a:lnTo>
                <a:lnTo>
                  <a:pt x="15965" y="9000"/>
                </a:lnTo>
                <a:lnTo>
                  <a:pt x="9391" y="17100"/>
                </a:lnTo>
              </a:path>
            </a:pathLst>
          </a:custGeom>
          <a:solidFill>
            <a:srgbClr val="A7B6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58" name="Line 14"/>
          <p:cNvSpPr>
            <a:spLocks noChangeShapeType="1"/>
          </p:cNvSpPr>
          <p:nvPr/>
        </p:nvSpPr>
        <p:spPr bwMode="auto">
          <a:xfrm>
            <a:off x="4212581" y="3688408"/>
            <a:ext cx="2232" cy="106040"/>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59" name="Line 15"/>
          <p:cNvSpPr>
            <a:spLocks noChangeShapeType="1"/>
          </p:cNvSpPr>
          <p:nvPr/>
        </p:nvSpPr>
        <p:spPr bwMode="auto">
          <a:xfrm>
            <a:off x="5211590" y="3688408"/>
            <a:ext cx="1116" cy="128364"/>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60" name="Rectangle 16"/>
          <p:cNvSpPr>
            <a:spLocks/>
          </p:cNvSpPr>
          <p:nvPr/>
        </p:nvSpPr>
        <p:spPr bwMode="auto">
          <a:xfrm>
            <a:off x="4006082" y="3846017"/>
            <a:ext cx="381515" cy="230832"/>
          </a:xfrm>
          <a:prstGeom prst="rect">
            <a:avLst/>
          </a:prstGeom>
          <a:noFill/>
          <a:ln w="12700" cap="flat">
            <a:noFill/>
            <a:miter lim="800000"/>
            <a:headEnd type="none" w="med" len="med"/>
            <a:tailEnd type="none" w="med" len="med"/>
          </a:ln>
        </p:spPr>
        <p:txBody>
          <a:bodyPr wrap="none" lIns="0" tIns="0" rIns="0" bIns="0" anchor="b">
            <a:spAutoFit/>
          </a:bodyPr>
          <a:lstStyle/>
          <a:p>
            <a:r>
              <a:rPr lang="en-US" sz="1500" dirty="0">
                <a:ea typeface="Helvetica Neue Light" charset="0"/>
                <a:cs typeface="Helvetica Neue Light" charset="0"/>
              </a:rPr>
              <a:t>2.5%</a:t>
            </a:r>
          </a:p>
        </p:txBody>
      </p:sp>
      <p:sp>
        <p:nvSpPr>
          <p:cNvPr id="82961" name="Rectangle 17"/>
          <p:cNvSpPr>
            <a:spLocks/>
          </p:cNvSpPr>
          <p:nvPr/>
        </p:nvSpPr>
        <p:spPr bwMode="auto">
          <a:xfrm>
            <a:off x="4993928" y="3846017"/>
            <a:ext cx="479298" cy="230832"/>
          </a:xfrm>
          <a:prstGeom prst="rect">
            <a:avLst/>
          </a:prstGeom>
          <a:noFill/>
          <a:ln w="12700" cap="flat">
            <a:noFill/>
            <a:miter lim="800000"/>
            <a:headEnd type="none" w="med" len="med"/>
            <a:tailEnd type="none" w="med" len="med"/>
          </a:ln>
        </p:spPr>
        <p:txBody>
          <a:bodyPr wrap="none" lIns="0" tIns="0" rIns="0" bIns="0" anchor="b">
            <a:spAutoFit/>
          </a:bodyPr>
          <a:lstStyle/>
          <a:p>
            <a:r>
              <a:rPr lang="en-US" sz="1500" dirty="0">
                <a:ea typeface="Helvetica Neue Light" charset="0"/>
                <a:cs typeface="Helvetica Neue Light" charset="0"/>
              </a:rPr>
              <a:t>97.5%</a:t>
            </a:r>
          </a:p>
        </p:txBody>
      </p:sp>
      <p:sp>
        <p:nvSpPr>
          <p:cNvPr id="82962" name="Line 18"/>
          <p:cNvSpPr>
            <a:spLocks noChangeShapeType="1"/>
          </p:cNvSpPr>
          <p:nvPr/>
        </p:nvSpPr>
        <p:spPr bwMode="auto">
          <a:xfrm>
            <a:off x="6230689" y="3747566"/>
            <a:ext cx="2750344" cy="1117"/>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63" name="Freeform 19"/>
          <p:cNvSpPr>
            <a:spLocks/>
          </p:cNvSpPr>
          <p:nvPr/>
        </p:nvSpPr>
        <p:spPr bwMode="auto">
          <a:xfrm>
            <a:off x="6554390" y="2213893"/>
            <a:ext cx="2098477" cy="1533674"/>
          </a:xfrm>
          <a:custGeom>
            <a:avLst/>
            <a:gdLst/>
            <a:ahLst/>
            <a:cxnLst>
              <a:cxn ang="0">
                <a:pos x="0" y="20740"/>
              </a:cxn>
              <a:cxn ang="0">
                <a:pos x="3322" y="18722"/>
              </a:cxn>
              <a:cxn ang="0">
                <a:pos x="3436" y="18486"/>
              </a:cxn>
              <a:cxn ang="0">
                <a:pos x="4025" y="18099"/>
              </a:cxn>
              <a:cxn ang="0">
                <a:pos x="5498" y="16940"/>
              </a:cxn>
              <a:cxn ang="0">
                <a:pos x="6775" y="14106"/>
              </a:cxn>
              <a:cxn ang="0">
                <a:pos x="7658" y="9597"/>
              </a:cxn>
              <a:cxn ang="0">
                <a:pos x="8345" y="7793"/>
              </a:cxn>
              <a:cxn ang="0">
                <a:pos x="9622" y="3928"/>
              </a:cxn>
              <a:cxn ang="0">
                <a:pos x="11422" y="6118"/>
              </a:cxn>
              <a:cxn ang="0">
                <a:pos x="12175" y="63"/>
              </a:cxn>
              <a:cxn ang="0">
                <a:pos x="13745" y="10627"/>
              </a:cxn>
              <a:cxn ang="0">
                <a:pos x="14236" y="6891"/>
              </a:cxn>
              <a:cxn ang="0">
                <a:pos x="15955" y="13762"/>
              </a:cxn>
              <a:cxn ang="0">
                <a:pos x="17673" y="19774"/>
              </a:cxn>
              <a:cxn ang="0">
                <a:pos x="21600" y="20547"/>
              </a:cxn>
            </a:cxnLst>
            <a:rect l="0" t="0" r="r" b="b"/>
            <a:pathLst>
              <a:path w="21600" h="20740">
                <a:moveTo>
                  <a:pt x="0" y="20740"/>
                </a:moveTo>
                <a:cubicBezTo>
                  <a:pt x="556" y="20418"/>
                  <a:pt x="2749" y="19087"/>
                  <a:pt x="3322" y="18722"/>
                </a:cubicBezTo>
                <a:cubicBezTo>
                  <a:pt x="3895" y="18357"/>
                  <a:pt x="3322" y="18593"/>
                  <a:pt x="3436" y="18486"/>
                </a:cubicBezTo>
                <a:cubicBezTo>
                  <a:pt x="3551" y="18378"/>
                  <a:pt x="3682" y="18357"/>
                  <a:pt x="4025" y="18099"/>
                </a:cubicBezTo>
                <a:cubicBezTo>
                  <a:pt x="4369" y="17842"/>
                  <a:pt x="5040" y="17605"/>
                  <a:pt x="5498" y="16940"/>
                </a:cubicBezTo>
                <a:cubicBezTo>
                  <a:pt x="5956" y="16274"/>
                  <a:pt x="6415" y="15329"/>
                  <a:pt x="6775" y="14106"/>
                </a:cubicBezTo>
                <a:cubicBezTo>
                  <a:pt x="7135" y="12882"/>
                  <a:pt x="7396" y="10649"/>
                  <a:pt x="7658" y="9597"/>
                </a:cubicBezTo>
                <a:cubicBezTo>
                  <a:pt x="7920" y="8545"/>
                  <a:pt x="8018" y="8738"/>
                  <a:pt x="8345" y="7793"/>
                </a:cubicBezTo>
                <a:cubicBezTo>
                  <a:pt x="8673" y="6848"/>
                  <a:pt x="9115" y="4207"/>
                  <a:pt x="9622" y="3928"/>
                </a:cubicBezTo>
                <a:cubicBezTo>
                  <a:pt x="10129" y="3649"/>
                  <a:pt x="10996" y="6762"/>
                  <a:pt x="11422" y="6118"/>
                </a:cubicBezTo>
                <a:cubicBezTo>
                  <a:pt x="11847" y="5474"/>
                  <a:pt x="11782" y="-688"/>
                  <a:pt x="12175" y="63"/>
                </a:cubicBezTo>
                <a:cubicBezTo>
                  <a:pt x="12567" y="815"/>
                  <a:pt x="13402" y="9489"/>
                  <a:pt x="13745" y="10627"/>
                </a:cubicBezTo>
                <a:cubicBezTo>
                  <a:pt x="14089" y="11765"/>
                  <a:pt x="13860" y="6376"/>
                  <a:pt x="14236" y="6891"/>
                </a:cubicBezTo>
                <a:cubicBezTo>
                  <a:pt x="14613" y="7407"/>
                  <a:pt x="15382" y="11615"/>
                  <a:pt x="15955" y="13762"/>
                </a:cubicBezTo>
                <a:cubicBezTo>
                  <a:pt x="16527" y="15909"/>
                  <a:pt x="16724" y="18636"/>
                  <a:pt x="17673" y="19774"/>
                </a:cubicBezTo>
                <a:cubicBezTo>
                  <a:pt x="18622" y="20912"/>
                  <a:pt x="20782" y="20397"/>
                  <a:pt x="21600" y="20547"/>
                </a:cubicBezTo>
              </a:path>
            </a:pathLst>
          </a:cu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64" name="Freeform 20"/>
          <p:cNvSpPr>
            <a:spLocks/>
          </p:cNvSpPr>
          <p:nvPr/>
        </p:nvSpPr>
        <p:spPr bwMode="auto">
          <a:xfrm>
            <a:off x="6474023" y="3428331"/>
            <a:ext cx="611684" cy="319236"/>
          </a:xfrm>
          <a:custGeom>
            <a:avLst/>
            <a:gdLst/>
            <a:ahLst/>
            <a:cxnLst>
              <a:cxn ang="0">
                <a:pos x="0" y="21600"/>
              </a:cxn>
              <a:cxn ang="0">
                <a:pos x="21488" y="21600"/>
              </a:cxn>
              <a:cxn ang="0">
                <a:pos x="21600" y="2579"/>
              </a:cxn>
              <a:cxn ang="0">
                <a:pos x="17795" y="5803"/>
              </a:cxn>
              <a:cxn ang="0">
                <a:pos x="16452" y="0"/>
              </a:cxn>
              <a:cxn ang="0">
                <a:pos x="9345" y="14293"/>
              </a:cxn>
            </a:cxnLst>
            <a:rect l="0" t="0" r="r" b="b"/>
            <a:pathLst>
              <a:path w="21600" h="21600">
                <a:moveTo>
                  <a:pt x="0" y="21600"/>
                </a:moveTo>
                <a:lnTo>
                  <a:pt x="21488" y="21600"/>
                </a:lnTo>
                <a:lnTo>
                  <a:pt x="21600" y="2579"/>
                </a:lnTo>
                <a:lnTo>
                  <a:pt x="17795" y="5803"/>
                </a:lnTo>
                <a:lnTo>
                  <a:pt x="16452" y="0"/>
                </a:lnTo>
                <a:lnTo>
                  <a:pt x="9345" y="14293"/>
                </a:lnTo>
              </a:path>
            </a:pathLst>
          </a:custGeom>
          <a:solidFill>
            <a:srgbClr val="A7B6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65" name="Freeform 21"/>
          <p:cNvSpPr>
            <a:spLocks/>
          </p:cNvSpPr>
          <p:nvPr/>
        </p:nvSpPr>
        <p:spPr bwMode="auto">
          <a:xfrm>
            <a:off x="8078019" y="3173835"/>
            <a:ext cx="491133" cy="573732"/>
          </a:xfrm>
          <a:custGeom>
            <a:avLst/>
            <a:gdLst/>
            <a:ahLst/>
            <a:cxnLst>
              <a:cxn ang="0">
                <a:pos x="21600" y="21600"/>
              </a:cxn>
              <a:cxn ang="0">
                <a:pos x="0" y="21600"/>
              </a:cxn>
              <a:cxn ang="0">
                <a:pos x="0" y="0"/>
              </a:cxn>
              <a:cxn ang="0">
                <a:pos x="5331" y="3470"/>
              </a:cxn>
              <a:cxn ang="0">
                <a:pos x="6577" y="9932"/>
              </a:cxn>
              <a:cxn ang="0">
                <a:pos x="8238" y="17112"/>
              </a:cxn>
              <a:cxn ang="0">
                <a:pos x="14885" y="13881"/>
              </a:cxn>
            </a:cxnLst>
            <a:rect l="0" t="0" r="r" b="b"/>
            <a:pathLst>
              <a:path w="21600" h="21600">
                <a:moveTo>
                  <a:pt x="21600" y="21600"/>
                </a:moveTo>
                <a:lnTo>
                  <a:pt x="0" y="21600"/>
                </a:lnTo>
                <a:lnTo>
                  <a:pt x="0" y="0"/>
                </a:lnTo>
                <a:lnTo>
                  <a:pt x="5331" y="3470"/>
                </a:lnTo>
                <a:lnTo>
                  <a:pt x="6577" y="9932"/>
                </a:lnTo>
                <a:lnTo>
                  <a:pt x="8238" y="17112"/>
                </a:lnTo>
                <a:lnTo>
                  <a:pt x="14885" y="13881"/>
                </a:lnTo>
              </a:path>
            </a:pathLst>
          </a:custGeom>
          <a:solidFill>
            <a:srgbClr val="A7B6FF"/>
          </a:solid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66" name="Line 22"/>
          <p:cNvSpPr>
            <a:spLocks noChangeShapeType="1"/>
          </p:cNvSpPr>
          <p:nvPr/>
        </p:nvSpPr>
        <p:spPr bwMode="auto">
          <a:xfrm>
            <a:off x="7080127" y="3726359"/>
            <a:ext cx="1116" cy="106040"/>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67" name="Line 23"/>
          <p:cNvSpPr>
            <a:spLocks noChangeShapeType="1"/>
          </p:cNvSpPr>
          <p:nvPr/>
        </p:nvSpPr>
        <p:spPr bwMode="auto">
          <a:xfrm>
            <a:off x="8078019" y="3726359"/>
            <a:ext cx="2232" cy="128364"/>
          </a:xfrm>
          <a:prstGeom prst="line">
            <a:avLst/>
          </a:prstGeom>
          <a:noFill/>
          <a:ln w="25400" cap="flat">
            <a:solidFill>
              <a:schemeClr val="tx1"/>
            </a:solidFill>
            <a:prstDash val="solid"/>
            <a:miter lim="800000"/>
            <a:headEnd type="none" w="med" len="med"/>
            <a:tailEnd type="none" w="med" len="med"/>
          </a:ln>
        </p:spPr>
        <p:txBody>
          <a:bodyPr lIns="0" tIns="0" rIns="0" bIns="0"/>
          <a:lstStyle/>
          <a:p>
            <a:endParaRPr lang="en-GB"/>
          </a:p>
        </p:txBody>
      </p:sp>
      <p:sp>
        <p:nvSpPr>
          <p:cNvPr id="82968" name="Rectangle 24"/>
          <p:cNvSpPr>
            <a:spLocks/>
          </p:cNvSpPr>
          <p:nvPr/>
        </p:nvSpPr>
        <p:spPr bwMode="auto">
          <a:xfrm>
            <a:off x="6872511" y="3883968"/>
            <a:ext cx="381515" cy="230832"/>
          </a:xfrm>
          <a:prstGeom prst="rect">
            <a:avLst/>
          </a:prstGeom>
          <a:noFill/>
          <a:ln w="12700" cap="flat">
            <a:noFill/>
            <a:miter lim="800000"/>
            <a:headEnd type="none" w="med" len="med"/>
            <a:tailEnd type="none" w="med" len="med"/>
          </a:ln>
        </p:spPr>
        <p:txBody>
          <a:bodyPr wrap="none" lIns="0" tIns="0" rIns="0" bIns="0" anchor="b">
            <a:spAutoFit/>
          </a:bodyPr>
          <a:lstStyle/>
          <a:p>
            <a:r>
              <a:rPr lang="en-US" sz="1500" dirty="0">
                <a:ea typeface="Helvetica Neue Light" charset="0"/>
                <a:cs typeface="Helvetica Neue Light" charset="0"/>
              </a:rPr>
              <a:t>2.5%</a:t>
            </a:r>
          </a:p>
        </p:txBody>
      </p:sp>
      <p:sp>
        <p:nvSpPr>
          <p:cNvPr id="82969" name="Rectangle 25"/>
          <p:cNvSpPr>
            <a:spLocks/>
          </p:cNvSpPr>
          <p:nvPr/>
        </p:nvSpPr>
        <p:spPr bwMode="auto">
          <a:xfrm>
            <a:off x="7860358" y="3883968"/>
            <a:ext cx="479298" cy="230832"/>
          </a:xfrm>
          <a:prstGeom prst="rect">
            <a:avLst/>
          </a:prstGeom>
          <a:noFill/>
          <a:ln w="12700" cap="flat">
            <a:noFill/>
            <a:miter lim="800000"/>
            <a:headEnd type="none" w="med" len="med"/>
            <a:tailEnd type="none" w="med" len="med"/>
          </a:ln>
        </p:spPr>
        <p:txBody>
          <a:bodyPr wrap="none" lIns="0" tIns="0" rIns="0" bIns="0" anchor="b">
            <a:spAutoFit/>
          </a:bodyPr>
          <a:lstStyle/>
          <a:p>
            <a:r>
              <a:rPr lang="en-US" sz="1500" dirty="0">
                <a:ea typeface="Helvetica Neue Light" charset="0"/>
                <a:cs typeface="Helvetica Neue Light" charset="0"/>
              </a:rPr>
              <a:t>97.5%</a:t>
            </a:r>
          </a:p>
        </p:txBody>
      </p:sp>
      <p:sp>
        <p:nvSpPr>
          <p:cNvPr id="82970" name="Line 26"/>
          <p:cNvSpPr>
            <a:spLocks noChangeShapeType="1"/>
          </p:cNvSpPr>
          <p:nvPr/>
        </p:nvSpPr>
        <p:spPr bwMode="auto">
          <a:xfrm>
            <a:off x="2553890" y="2485132"/>
            <a:ext cx="1117" cy="1223367"/>
          </a:xfrm>
          <a:prstGeom prst="line">
            <a:avLst/>
          </a:prstGeom>
          <a:noFill/>
          <a:ln w="25400" cap="flat">
            <a:solidFill>
              <a:srgbClr val="558E28"/>
            </a:solidFill>
            <a:prstDash val="solid"/>
            <a:round/>
            <a:headEnd type="none" w="med" len="med"/>
            <a:tailEnd type="none" w="med" len="med"/>
          </a:ln>
        </p:spPr>
        <p:txBody>
          <a:bodyPr lIns="0" tIns="0" rIns="0" bIns="0"/>
          <a:lstStyle/>
          <a:p>
            <a:endParaRPr lang="en-GB"/>
          </a:p>
        </p:txBody>
      </p:sp>
      <p:sp>
        <p:nvSpPr>
          <p:cNvPr id="82971" name="Rectangle 27"/>
          <p:cNvSpPr>
            <a:spLocks/>
          </p:cNvSpPr>
          <p:nvPr/>
        </p:nvSpPr>
        <p:spPr bwMode="auto">
          <a:xfrm>
            <a:off x="2366368" y="2077298"/>
            <a:ext cx="1287212" cy="261610"/>
          </a:xfrm>
          <a:prstGeom prst="rect">
            <a:avLst/>
          </a:prstGeom>
          <a:noFill/>
          <a:ln w="12700" cap="flat">
            <a:noFill/>
            <a:miter lim="800000"/>
            <a:headEnd type="none" w="med" len="med"/>
            <a:tailEnd type="none" w="med" len="med"/>
          </a:ln>
        </p:spPr>
        <p:txBody>
          <a:bodyPr wrap="none" lIns="0" tIns="0" rIns="0" bIns="0" anchor="b">
            <a:spAutoFit/>
          </a:bodyPr>
          <a:lstStyle/>
          <a:p>
            <a:r>
              <a:rPr lang="en-US" sz="1700" dirty="0" err="1">
                <a:solidFill>
                  <a:srgbClr val="558E28"/>
                </a:solidFill>
                <a:latin typeface="Arial Bold" charset="0"/>
                <a:cs typeface="Arial Bold" charset="0"/>
                <a:sym typeface="Arial Bold" charset="0"/>
              </a:rPr>
              <a:t>Signif</a:t>
            </a:r>
            <a:r>
              <a:rPr lang="en-US" sz="1700" dirty="0">
                <a:solidFill>
                  <a:srgbClr val="558E28"/>
                </a:solidFill>
                <a:latin typeface="Arial Bold" charset="0"/>
                <a:cs typeface="Arial Bold" charset="0"/>
                <a:sym typeface="Arial Bold" charset="0"/>
              </a:rPr>
              <a:t>. value</a:t>
            </a:r>
          </a:p>
        </p:txBody>
      </p:sp>
      <p:sp>
        <p:nvSpPr>
          <p:cNvPr id="82972" name="Line 28"/>
          <p:cNvSpPr>
            <a:spLocks noChangeShapeType="1"/>
          </p:cNvSpPr>
          <p:nvPr/>
        </p:nvSpPr>
        <p:spPr bwMode="auto">
          <a:xfrm>
            <a:off x="2114103" y="1934840"/>
            <a:ext cx="18976" cy="1794867"/>
          </a:xfrm>
          <a:prstGeom prst="line">
            <a:avLst/>
          </a:prstGeom>
          <a:noFill/>
          <a:ln w="25400" cap="flat">
            <a:solidFill>
              <a:srgbClr val="FF0000"/>
            </a:solidFill>
            <a:prstDash val="solid"/>
            <a:round/>
            <a:headEnd type="none" w="med" len="med"/>
            <a:tailEnd type="none" w="med" len="med"/>
          </a:ln>
        </p:spPr>
        <p:txBody>
          <a:bodyPr lIns="0" tIns="0" rIns="0" bIns="0"/>
          <a:lstStyle/>
          <a:p>
            <a:endParaRPr lang="en-GB"/>
          </a:p>
        </p:txBody>
      </p:sp>
      <p:sp>
        <p:nvSpPr>
          <p:cNvPr id="82973" name="Rectangle 29"/>
          <p:cNvSpPr>
            <a:spLocks/>
          </p:cNvSpPr>
          <p:nvPr/>
        </p:nvSpPr>
        <p:spPr bwMode="auto">
          <a:xfrm>
            <a:off x="1927697" y="1524774"/>
            <a:ext cx="1747273" cy="261610"/>
          </a:xfrm>
          <a:prstGeom prst="rect">
            <a:avLst/>
          </a:prstGeom>
          <a:noFill/>
          <a:ln w="12700" cap="flat">
            <a:noFill/>
            <a:miter lim="800000"/>
            <a:headEnd type="none" w="med" len="med"/>
            <a:tailEnd type="none" w="med" len="med"/>
          </a:ln>
        </p:spPr>
        <p:txBody>
          <a:bodyPr wrap="none" lIns="0" tIns="0" rIns="0" bIns="0" anchor="b">
            <a:spAutoFit/>
          </a:bodyPr>
          <a:lstStyle/>
          <a:p>
            <a:r>
              <a:rPr lang="en-US" sz="1700" dirty="0">
                <a:solidFill>
                  <a:srgbClr val="FF0000"/>
                </a:solidFill>
                <a:latin typeface="Arial Bold" charset="0"/>
                <a:cs typeface="Arial Bold" charset="0"/>
                <a:sym typeface="Arial Bold" charset="0"/>
              </a:rPr>
              <a:t>Non </a:t>
            </a:r>
            <a:r>
              <a:rPr lang="en-US" sz="1700" dirty="0" err="1">
                <a:solidFill>
                  <a:srgbClr val="FF0000"/>
                </a:solidFill>
                <a:latin typeface="Arial Bold" charset="0"/>
                <a:cs typeface="Arial Bold" charset="0"/>
                <a:sym typeface="Arial Bold" charset="0"/>
              </a:rPr>
              <a:t>signif</a:t>
            </a:r>
            <a:r>
              <a:rPr lang="en-US" sz="1700" dirty="0">
                <a:solidFill>
                  <a:srgbClr val="FF0000"/>
                </a:solidFill>
                <a:latin typeface="Arial Bold" charset="0"/>
                <a:cs typeface="Arial Bold" charset="0"/>
                <a:sym typeface="Arial Bold" charset="0"/>
              </a:rPr>
              <a:t>. value</a:t>
            </a:r>
          </a:p>
        </p:txBody>
      </p:sp>
      <p:sp>
        <p:nvSpPr>
          <p:cNvPr id="82974" name="Rectangle 30"/>
          <p:cNvSpPr>
            <a:spLocks/>
          </p:cNvSpPr>
          <p:nvPr/>
        </p:nvSpPr>
        <p:spPr bwMode="auto">
          <a:xfrm>
            <a:off x="396255" y="5143500"/>
            <a:ext cx="8215313" cy="1026914"/>
          </a:xfrm>
          <a:prstGeom prst="rect">
            <a:avLst/>
          </a:prstGeom>
          <a:noFill/>
          <a:ln w="12700" cap="flat">
            <a:noFill/>
            <a:miter lim="800000"/>
            <a:headEnd type="none" w="med" len="med"/>
            <a:tailEnd type="none" w="med" len="med"/>
          </a:ln>
        </p:spPr>
        <p:txBody>
          <a:bodyPr lIns="0" tIns="0" rIns="0" bIns="0" anchor="b"/>
          <a:lstStyle/>
          <a:p>
            <a:pPr algn="l"/>
            <a:r>
              <a:rPr lang="en-US" sz="2100" dirty="0">
                <a:ea typeface="Helvetica Neue Light" charset="0"/>
                <a:cs typeface="Helvetica Neue Light" charset="0"/>
              </a:rPr>
              <a:t>The percentile bootstrap method allows the bootstrap estimate of the sampling distribution to conform to any shape the data suggest, taking into account the variance and the </a:t>
            </a:r>
            <a:r>
              <a:rPr lang="en-US" sz="2100" dirty="0" err="1">
                <a:ea typeface="Helvetica Neue Light" charset="0"/>
                <a:cs typeface="Helvetica Neue Light" charset="0"/>
              </a:rPr>
              <a:t>skewness</a:t>
            </a:r>
            <a:r>
              <a:rPr lang="en-US" sz="2100" dirty="0">
                <a:ea typeface="Helvetica Neue Light" charset="0"/>
                <a:cs typeface="Helvetica Neue Light" charset="0"/>
              </a:rPr>
              <a:t> of the sample</a:t>
            </a:r>
            <a:r>
              <a:rPr lang="en-US" sz="2100" dirty="0" smtClean="0">
                <a:ea typeface="Helvetica Neue Light" charset="0"/>
                <a:cs typeface="Helvetica Neue Light" charset="0"/>
              </a:rPr>
              <a:t>. This can be the distribution of T/F values, the distribution of cluster size, height or mass or the distribution of TFCE scores.</a:t>
            </a:r>
            <a:endParaRPr lang="en-US" sz="2100" dirty="0">
              <a:ea typeface="Helvetica Neue Light" charset="0"/>
              <a:cs typeface="Helvetica Neue Light"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MCC using max across the whole space</a:t>
            </a:r>
            <a:endParaRPr lang="en-GB" dirty="0"/>
          </a:p>
        </p:txBody>
      </p:sp>
      <p:sp>
        <p:nvSpPr>
          <p:cNvPr id="3" name="Content Placeholder 2"/>
          <p:cNvSpPr>
            <a:spLocks noGrp="1"/>
          </p:cNvSpPr>
          <p:nvPr>
            <p:ph idx="1"/>
          </p:nvPr>
        </p:nvSpPr>
        <p:spPr>
          <a:xfrm>
            <a:off x="457200" y="1600201"/>
            <a:ext cx="8229600" cy="2514600"/>
          </a:xfrm>
        </p:spPr>
        <p:txBody>
          <a:bodyPr>
            <a:noAutofit/>
          </a:bodyPr>
          <a:lstStyle/>
          <a:p>
            <a:pPr algn="just"/>
            <a:r>
              <a:rPr lang="en-GB" sz="2400" dirty="0" smtClean="0">
                <a:solidFill>
                  <a:srgbClr val="FF0000"/>
                </a:solidFill>
              </a:rPr>
              <a:t>Max(stat)</a:t>
            </a:r>
            <a:r>
              <a:rPr lang="en-GB" sz="2400" dirty="0" smtClean="0"/>
              <a:t>: for each bootstrap record the max(t) or max(F) to build the distribution of max under H0. Then threshold the observed results using this distribution. Because the max value is obtained across all electrodes and time frames, it corrects to </a:t>
            </a:r>
            <a:r>
              <a:rPr lang="en-GB" sz="2400" dirty="0" err="1" smtClean="0"/>
              <a:t>thresholding</a:t>
            </a:r>
            <a:r>
              <a:rPr lang="en-GB" sz="2400" dirty="0" smtClean="0"/>
              <a:t> data through this whole space. Max(stat) doesn’t account for clusters.</a:t>
            </a:r>
            <a:endParaRPr lang="en-GB" sz="2400" dirty="0"/>
          </a:p>
        </p:txBody>
      </p:sp>
      <p:pic>
        <p:nvPicPr>
          <p:cNvPr id="5" name="Picture 4" descr="2.jpg"/>
          <p:cNvPicPr>
            <a:picLocks noChangeAspect="1"/>
          </p:cNvPicPr>
          <p:nvPr/>
        </p:nvPicPr>
        <p:blipFill>
          <a:blip r:embed="rId2" cstate="print"/>
          <a:srcRect r="36012"/>
          <a:stretch>
            <a:fillRect/>
          </a:stretch>
        </p:blipFill>
        <p:spPr>
          <a:xfrm>
            <a:off x="5943600" y="3810000"/>
            <a:ext cx="2514600" cy="2743200"/>
          </a:xfrm>
          <a:prstGeom prst="rect">
            <a:avLst/>
          </a:prstGeom>
        </p:spPr>
      </p:pic>
      <p:pic>
        <p:nvPicPr>
          <p:cNvPr id="6" name="Picture 5" descr="3.jpg"/>
          <p:cNvPicPr>
            <a:picLocks noChangeAspect="1"/>
          </p:cNvPicPr>
          <p:nvPr/>
        </p:nvPicPr>
        <p:blipFill>
          <a:blip r:embed="rId3" cstate="print"/>
          <a:srcRect l="5952" t="5952" r="7738" b="4762"/>
          <a:stretch>
            <a:fillRect/>
          </a:stretch>
        </p:blipFill>
        <p:spPr>
          <a:xfrm>
            <a:off x="3129280" y="4191000"/>
            <a:ext cx="2357120" cy="2209800"/>
          </a:xfrm>
          <a:prstGeom prst="rect">
            <a:avLst/>
          </a:prstGeom>
        </p:spPr>
      </p:pic>
      <p:pic>
        <p:nvPicPr>
          <p:cNvPr id="7" name="Picture 6" descr="1.jpg"/>
          <p:cNvPicPr>
            <a:picLocks noChangeAspect="1"/>
          </p:cNvPicPr>
          <p:nvPr/>
        </p:nvPicPr>
        <p:blipFill>
          <a:blip r:embed="rId4" cstate="print"/>
          <a:srcRect l="12798" t="8333" r="8333" b="10317"/>
          <a:stretch>
            <a:fillRect/>
          </a:stretch>
        </p:blipFill>
        <p:spPr>
          <a:xfrm>
            <a:off x="685800" y="4191000"/>
            <a:ext cx="1921640" cy="2229928"/>
          </a:xfrm>
          <a:prstGeom prst="rect">
            <a:avLst/>
          </a:prstGeom>
        </p:spPr>
      </p:pic>
      <p:sp>
        <p:nvSpPr>
          <p:cNvPr id="8" name="Curved Up Arrow 7"/>
          <p:cNvSpPr/>
          <p:nvPr/>
        </p:nvSpPr>
        <p:spPr>
          <a:xfrm>
            <a:off x="2362200" y="6400800"/>
            <a:ext cx="1219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Curved Up Arrow 8"/>
          <p:cNvSpPr/>
          <p:nvPr/>
        </p:nvSpPr>
        <p:spPr>
          <a:xfrm>
            <a:off x="5181600" y="6400800"/>
            <a:ext cx="1219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TextBox 9"/>
          <p:cNvSpPr txBox="1"/>
          <p:nvPr/>
        </p:nvSpPr>
        <p:spPr>
          <a:xfrm>
            <a:off x="4648200" y="4495800"/>
            <a:ext cx="1285801" cy="584775"/>
          </a:xfrm>
          <a:prstGeom prst="rect">
            <a:avLst/>
          </a:prstGeom>
          <a:noFill/>
        </p:spPr>
        <p:txBody>
          <a:bodyPr wrap="none" rtlCol="0">
            <a:spAutoFit/>
          </a:bodyPr>
          <a:lstStyle/>
          <a:p>
            <a:r>
              <a:rPr lang="en-GB" sz="1600" b="1" dirty="0" smtClean="0"/>
              <a:t>Max F values</a:t>
            </a:r>
          </a:p>
          <a:p>
            <a:r>
              <a:rPr lang="en-GB" sz="1600" b="1" dirty="0" smtClean="0"/>
              <a:t>Under H0</a:t>
            </a:r>
            <a:endParaRPr lang="en-GB"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par>
                          <p:cTn id="13" fill="hold">
                            <p:stCondLst>
                              <p:cond delay="500"/>
                            </p:stCondLst>
                            <p:childTnLst>
                              <p:par>
                                <p:cTn id="14" presetID="1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plus(in)">
                                      <p:cBhvr>
                                        <p:cTn id="16" dur="500"/>
                                        <p:tgtEl>
                                          <p:spTgt spid="8"/>
                                        </p:tgtEl>
                                      </p:cBhvr>
                                    </p:animEffect>
                                  </p:childTnLst>
                                </p:cTn>
                              </p:par>
                              <p:par>
                                <p:cTn id="17" presetID="4" presetClass="entr" presetSubtype="32"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plus(in)">
                                      <p:cBhvr>
                                        <p:cTn id="27" dur="500"/>
                                        <p:tgtEl>
                                          <p:spTgt spid="9"/>
                                        </p:tgtEl>
                                      </p:cBhvr>
                                    </p:animEffect>
                                  </p:childTnLst>
                                </p:cTn>
                              </p:par>
                              <p:par>
                                <p:cTn id="28" presetID="4" presetClass="entr" presetSubtype="16"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jpg"/>
          <p:cNvPicPr>
            <a:picLocks noChangeAspect="1"/>
          </p:cNvPicPr>
          <p:nvPr/>
        </p:nvPicPr>
        <p:blipFill>
          <a:blip r:embed="rId2" cstate="print"/>
          <a:srcRect r="36607"/>
          <a:stretch>
            <a:fillRect/>
          </a:stretch>
        </p:blipFill>
        <p:spPr>
          <a:xfrm>
            <a:off x="6324600" y="3352800"/>
            <a:ext cx="2514600" cy="2773680"/>
          </a:xfrm>
          <a:prstGeom prst="rect">
            <a:avLst/>
          </a:prstGeom>
        </p:spPr>
      </p:pic>
      <p:sp>
        <p:nvSpPr>
          <p:cNvPr id="2" name="Title 1"/>
          <p:cNvSpPr>
            <a:spLocks noGrp="1"/>
          </p:cNvSpPr>
          <p:nvPr>
            <p:ph type="title"/>
          </p:nvPr>
        </p:nvSpPr>
        <p:spPr/>
        <p:txBody>
          <a:bodyPr/>
          <a:lstStyle/>
          <a:p>
            <a:r>
              <a:rPr lang="en-GB" dirty="0" smtClean="0">
                <a:solidFill>
                  <a:srgbClr val="FF0000"/>
                </a:solidFill>
              </a:rPr>
              <a:t>MCC using (max of) clusters</a:t>
            </a:r>
            <a:endParaRPr lang="en-GB" dirty="0"/>
          </a:p>
        </p:txBody>
      </p:sp>
      <p:sp>
        <p:nvSpPr>
          <p:cNvPr id="3" name="Content Placeholder 2"/>
          <p:cNvSpPr>
            <a:spLocks noGrp="1"/>
          </p:cNvSpPr>
          <p:nvPr>
            <p:ph idx="1"/>
          </p:nvPr>
        </p:nvSpPr>
        <p:spPr>
          <a:xfrm>
            <a:off x="457200" y="1600201"/>
            <a:ext cx="8229600" cy="2971799"/>
          </a:xfrm>
        </p:spPr>
        <p:txBody>
          <a:bodyPr>
            <a:normAutofit/>
          </a:bodyPr>
          <a:lstStyle/>
          <a:p>
            <a:pPr algn="just"/>
            <a:r>
              <a:rPr lang="en-GB" sz="2400" dirty="0" smtClean="0">
                <a:solidFill>
                  <a:srgbClr val="FF0000"/>
                </a:solidFill>
              </a:rPr>
              <a:t>Spatial-Temporal clustering</a:t>
            </a:r>
            <a:r>
              <a:rPr lang="en-GB" sz="2400" dirty="0" smtClean="0"/>
              <a:t>: for each bootstrap, threshold at alpha and record the max(cluster mass), i.e. sum of F values within a cluster. Then threshold the observed clusters based on there mass using this distribution </a:t>
            </a:r>
            <a:r>
              <a:rPr lang="en-GB" sz="2400" dirty="0" smtClean="0">
                <a:sym typeface="Wingdings" pitchFamily="2" charset="2"/>
              </a:rPr>
              <a:t> </a:t>
            </a:r>
            <a:r>
              <a:rPr lang="en-GB" sz="2400" dirty="0" smtClean="0"/>
              <a:t>accounts for correlations in space and time.  </a:t>
            </a:r>
          </a:p>
        </p:txBody>
      </p:sp>
      <p:sp>
        <p:nvSpPr>
          <p:cNvPr id="4" name="TextBox 3"/>
          <p:cNvSpPr txBox="1"/>
          <p:nvPr/>
        </p:nvSpPr>
        <p:spPr>
          <a:xfrm>
            <a:off x="508650" y="6324600"/>
            <a:ext cx="8330550" cy="369332"/>
          </a:xfrm>
          <a:prstGeom prst="rect">
            <a:avLst/>
          </a:prstGeom>
          <a:noFill/>
        </p:spPr>
        <p:txBody>
          <a:bodyPr wrap="none" rtlCol="0">
            <a:spAutoFit/>
          </a:bodyPr>
          <a:lstStyle/>
          <a:p>
            <a:r>
              <a:rPr lang="en-GB" dirty="0" smtClean="0">
                <a:solidFill>
                  <a:srgbClr val="FF0000"/>
                </a:solidFill>
              </a:rPr>
              <a:t>Loss of resolution: inference is about the cluster, not max in time or specific electrode !</a:t>
            </a:r>
            <a:endParaRPr lang="en-GB" dirty="0">
              <a:solidFill>
                <a:srgbClr val="FF0000"/>
              </a:solidFill>
            </a:endParaRPr>
          </a:p>
        </p:txBody>
      </p:sp>
      <p:pic>
        <p:nvPicPr>
          <p:cNvPr id="5" name="Picture 4" descr="1.jpg"/>
          <p:cNvPicPr>
            <a:picLocks noChangeAspect="1"/>
          </p:cNvPicPr>
          <p:nvPr/>
        </p:nvPicPr>
        <p:blipFill>
          <a:blip r:embed="rId3" cstate="print"/>
          <a:srcRect l="12798" t="8333" r="8333" b="10317"/>
          <a:stretch>
            <a:fillRect/>
          </a:stretch>
        </p:blipFill>
        <p:spPr>
          <a:xfrm>
            <a:off x="838200" y="3733800"/>
            <a:ext cx="1921640" cy="2229928"/>
          </a:xfrm>
          <a:prstGeom prst="rect">
            <a:avLst/>
          </a:prstGeom>
        </p:spPr>
      </p:pic>
      <p:sp>
        <p:nvSpPr>
          <p:cNvPr id="6" name="Curved Up Arrow 5"/>
          <p:cNvSpPr/>
          <p:nvPr/>
        </p:nvSpPr>
        <p:spPr>
          <a:xfrm>
            <a:off x="2514600" y="5943600"/>
            <a:ext cx="1219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7" name="Picture 6" descr="2.jpg"/>
          <p:cNvPicPr>
            <a:picLocks noChangeAspect="1"/>
          </p:cNvPicPr>
          <p:nvPr/>
        </p:nvPicPr>
        <p:blipFill>
          <a:blip r:embed="rId4" cstate="print"/>
          <a:srcRect l="6845" t="6349" r="6845" b="4365"/>
          <a:stretch>
            <a:fillRect/>
          </a:stretch>
        </p:blipFill>
        <p:spPr>
          <a:xfrm>
            <a:off x="3276600" y="3733800"/>
            <a:ext cx="2590800" cy="2209800"/>
          </a:xfrm>
          <a:prstGeom prst="rect">
            <a:avLst/>
          </a:prstGeom>
        </p:spPr>
      </p:pic>
      <p:sp>
        <p:nvSpPr>
          <p:cNvPr id="8" name="Curved Up Arrow 7"/>
          <p:cNvSpPr/>
          <p:nvPr/>
        </p:nvSpPr>
        <p:spPr>
          <a:xfrm>
            <a:off x="5715000" y="5943600"/>
            <a:ext cx="1219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TextBox 9"/>
          <p:cNvSpPr txBox="1"/>
          <p:nvPr/>
        </p:nvSpPr>
        <p:spPr>
          <a:xfrm>
            <a:off x="4038600" y="3886200"/>
            <a:ext cx="1652697" cy="584775"/>
          </a:xfrm>
          <a:prstGeom prst="rect">
            <a:avLst/>
          </a:prstGeom>
          <a:noFill/>
        </p:spPr>
        <p:txBody>
          <a:bodyPr wrap="none" rtlCol="0">
            <a:spAutoFit/>
          </a:bodyPr>
          <a:lstStyle/>
          <a:p>
            <a:r>
              <a:rPr lang="en-GB" sz="1600" b="1" dirty="0" smtClean="0"/>
              <a:t>Max cluster mass</a:t>
            </a:r>
          </a:p>
          <a:p>
            <a:r>
              <a:rPr lang="en-GB" sz="1600" b="1" dirty="0" smtClean="0"/>
              <a:t>Under H0</a:t>
            </a:r>
            <a:endParaRPr lang="en-GB"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par>
                          <p:cTn id="13" fill="hold">
                            <p:stCondLst>
                              <p:cond delay="500"/>
                            </p:stCondLst>
                            <p:childTnLst>
                              <p:par>
                                <p:cTn id="14" presetID="13"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plus(i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plus(in)">
                                      <p:cBhvr>
                                        <p:cTn id="29" dur="500"/>
                                        <p:tgtEl>
                                          <p:spTgt spid="8"/>
                                        </p:tgtEl>
                                      </p:cBhvr>
                                    </p:animEffect>
                                  </p:childTnLst>
                                </p:cTn>
                              </p:par>
                              <p:par>
                                <p:cTn id="30" presetID="4" presetClass="entr" presetSubtype="32"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ou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animBg="1"/>
      <p:bldP spid="8"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Threshold Free Cluster Enhancement</a:t>
            </a:r>
            <a:endParaRPr lang="en-GB" dirty="0"/>
          </a:p>
        </p:txBody>
      </p:sp>
      <p:sp>
        <p:nvSpPr>
          <p:cNvPr id="3" name="Content Placeholder 2"/>
          <p:cNvSpPr>
            <a:spLocks noGrp="1"/>
          </p:cNvSpPr>
          <p:nvPr>
            <p:ph idx="1"/>
          </p:nvPr>
        </p:nvSpPr>
        <p:spPr>
          <a:xfrm>
            <a:off x="457200" y="1600201"/>
            <a:ext cx="8229600" cy="2971799"/>
          </a:xfrm>
        </p:spPr>
        <p:txBody>
          <a:bodyPr>
            <a:normAutofit/>
          </a:bodyPr>
          <a:lstStyle/>
          <a:p>
            <a:pPr algn="just"/>
            <a:r>
              <a:rPr lang="en-GB" sz="2400" dirty="0" smtClean="0">
                <a:solidFill>
                  <a:srgbClr val="FF0000"/>
                </a:solidFill>
              </a:rPr>
              <a:t>Threshold Free Cluster Enhancement (TFCE)</a:t>
            </a:r>
            <a:r>
              <a:rPr lang="en-GB" sz="2400" dirty="0" smtClean="0"/>
              <a:t>: Integrate the cluster mass at multiple thresholds. A TFCE score is thus obtain per cell but the value is a weighted function of the statistics by it’s belonging to a cluster. </a:t>
            </a:r>
          </a:p>
        </p:txBody>
      </p:sp>
      <p:pic>
        <p:nvPicPr>
          <p:cNvPr id="1026" name="Picture 2"/>
          <p:cNvPicPr>
            <a:picLocks noChangeAspect="1" noChangeArrowheads="1"/>
          </p:cNvPicPr>
          <p:nvPr/>
        </p:nvPicPr>
        <p:blipFill>
          <a:blip r:embed="rId2" cstate="print"/>
          <a:srcRect/>
          <a:stretch>
            <a:fillRect/>
          </a:stretch>
        </p:blipFill>
        <p:spPr bwMode="auto">
          <a:xfrm>
            <a:off x="914400" y="3200400"/>
            <a:ext cx="7551152" cy="3429000"/>
          </a:xfrm>
          <a:prstGeom prst="rect">
            <a:avLst/>
          </a:prstGeom>
          <a:noFill/>
          <a:ln w="9525">
            <a:noFill/>
            <a:miter lim="800000"/>
            <a:headEnd/>
            <a:tailEnd/>
          </a:ln>
        </p:spPr>
      </p:pic>
      <p:sp>
        <p:nvSpPr>
          <p:cNvPr id="16" name="TextBox 15"/>
          <p:cNvSpPr txBox="1"/>
          <p:nvPr/>
        </p:nvSpPr>
        <p:spPr>
          <a:xfrm rot="-5400000">
            <a:off x="-1100848" y="4808997"/>
            <a:ext cx="3302251" cy="338554"/>
          </a:xfrm>
          <a:prstGeom prst="rect">
            <a:avLst/>
          </a:prstGeom>
          <a:noFill/>
        </p:spPr>
        <p:txBody>
          <a:bodyPr wrap="none" rtlCol="0">
            <a:spAutoFit/>
          </a:bodyPr>
          <a:lstStyle/>
          <a:p>
            <a:r>
              <a:rPr lang="en-GB" sz="1600" dirty="0" smtClean="0"/>
              <a:t>Smith &amp; Nichols 2009 </a:t>
            </a:r>
            <a:r>
              <a:rPr lang="en-GB" sz="1600" dirty="0" err="1" smtClean="0"/>
              <a:t>NeuroImage</a:t>
            </a:r>
            <a:r>
              <a:rPr lang="en-GB" sz="1600" dirty="0" smtClean="0"/>
              <a:t> 44</a:t>
            </a:r>
            <a:endParaRPr lang="en-GB"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jpg"/>
          <p:cNvPicPr>
            <a:picLocks noChangeAspect="1"/>
          </p:cNvPicPr>
          <p:nvPr/>
        </p:nvPicPr>
        <p:blipFill>
          <a:blip r:embed="rId2" cstate="print"/>
          <a:srcRect l="5357" t="4365" r="6845" b="4365"/>
          <a:stretch>
            <a:fillRect/>
          </a:stretch>
        </p:blipFill>
        <p:spPr>
          <a:xfrm>
            <a:off x="4419600" y="3733800"/>
            <a:ext cx="1905000" cy="2209800"/>
          </a:xfrm>
          <a:prstGeom prst="rect">
            <a:avLst/>
          </a:prstGeom>
        </p:spPr>
      </p:pic>
      <p:sp>
        <p:nvSpPr>
          <p:cNvPr id="2" name="Title 1"/>
          <p:cNvSpPr>
            <a:spLocks noGrp="1"/>
          </p:cNvSpPr>
          <p:nvPr>
            <p:ph type="title"/>
          </p:nvPr>
        </p:nvSpPr>
        <p:spPr/>
        <p:txBody>
          <a:bodyPr>
            <a:normAutofit fontScale="90000"/>
          </a:bodyPr>
          <a:lstStyle/>
          <a:p>
            <a:r>
              <a:rPr lang="en-GB" dirty="0" smtClean="0">
                <a:solidFill>
                  <a:srgbClr val="FF0000"/>
                </a:solidFill>
              </a:rPr>
              <a:t>Threshold Free Cluster Enhancement</a:t>
            </a:r>
            <a:endParaRPr lang="en-GB" dirty="0"/>
          </a:p>
        </p:txBody>
      </p:sp>
      <p:sp>
        <p:nvSpPr>
          <p:cNvPr id="3" name="Content Placeholder 2"/>
          <p:cNvSpPr>
            <a:spLocks noGrp="1"/>
          </p:cNvSpPr>
          <p:nvPr>
            <p:ph idx="1"/>
          </p:nvPr>
        </p:nvSpPr>
        <p:spPr>
          <a:xfrm>
            <a:off x="457200" y="1600201"/>
            <a:ext cx="8229600" cy="2971799"/>
          </a:xfrm>
        </p:spPr>
        <p:txBody>
          <a:bodyPr>
            <a:normAutofit/>
          </a:bodyPr>
          <a:lstStyle/>
          <a:p>
            <a:pPr algn="just"/>
            <a:r>
              <a:rPr lang="en-GB" sz="2400" dirty="0" smtClean="0">
                <a:solidFill>
                  <a:srgbClr val="FF0000"/>
                </a:solidFill>
              </a:rPr>
              <a:t>Threshold Free Cluster Enhancement (TFCE)</a:t>
            </a:r>
            <a:r>
              <a:rPr lang="en-GB" sz="2400" dirty="0" smtClean="0"/>
              <a:t>: Integrate the cluster mass at multiple thresholds. A TFCE score is thus obtain per cell but the value is a weighted function of the statistics by it’s belonging to a cluster. As before, bootstrap under H0 and get max(</a:t>
            </a:r>
            <a:r>
              <a:rPr lang="en-GB" sz="2400" dirty="0" err="1" smtClean="0"/>
              <a:t>tfce</a:t>
            </a:r>
            <a:r>
              <a:rPr lang="en-GB" sz="2400" dirty="0" smtClean="0"/>
              <a:t>).</a:t>
            </a:r>
          </a:p>
        </p:txBody>
      </p:sp>
      <p:sp>
        <p:nvSpPr>
          <p:cNvPr id="4" name="TextBox 3"/>
          <p:cNvSpPr txBox="1"/>
          <p:nvPr/>
        </p:nvSpPr>
        <p:spPr>
          <a:xfrm>
            <a:off x="228600" y="6324600"/>
            <a:ext cx="8731621" cy="369332"/>
          </a:xfrm>
          <a:prstGeom prst="rect">
            <a:avLst/>
          </a:prstGeom>
          <a:noFill/>
        </p:spPr>
        <p:txBody>
          <a:bodyPr wrap="none" rtlCol="0">
            <a:spAutoFit/>
          </a:bodyPr>
          <a:lstStyle/>
          <a:p>
            <a:r>
              <a:rPr lang="en-GB" dirty="0" smtClean="0">
                <a:solidFill>
                  <a:srgbClr val="FF0000"/>
                </a:solidFill>
              </a:rPr>
              <a:t>Excellent resolution: inference is about cells, but we accounted for space/time dependence</a:t>
            </a:r>
            <a:endParaRPr lang="en-GB" dirty="0">
              <a:solidFill>
                <a:srgbClr val="FF0000"/>
              </a:solidFill>
            </a:endParaRPr>
          </a:p>
        </p:txBody>
      </p:sp>
      <p:pic>
        <p:nvPicPr>
          <p:cNvPr id="5" name="Picture 4" descr="1.jpg"/>
          <p:cNvPicPr>
            <a:picLocks noChangeAspect="1"/>
          </p:cNvPicPr>
          <p:nvPr/>
        </p:nvPicPr>
        <p:blipFill>
          <a:blip r:embed="rId3" cstate="print"/>
          <a:srcRect l="12798" t="8333" r="8333" b="10317"/>
          <a:stretch>
            <a:fillRect/>
          </a:stretch>
        </p:blipFill>
        <p:spPr>
          <a:xfrm>
            <a:off x="381000" y="3657600"/>
            <a:ext cx="1921640" cy="2286000"/>
          </a:xfrm>
          <a:prstGeom prst="rect">
            <a:avLst/>
          </a:prstGeom>
        </p:spPr>
      </p:pic>
      <p:pic>
        <p:nvPicPr>
          <p:cNvPr id="6" name="Picture 5" descr="1.jpg"/>
          <p:cNvPicPr>
            <a:picLocks noChangeAspect="1"/>
          </p:cNvPicPr>
          <p:nvPr/>
        </p:nvPicPr>
        <p:blipFill>
          <a:blip r:embed="rId4" cstate="print"/>
          <a:srcRect l="12798" t="6349" r="9821" b="10317"/>
          <a:stretch>
            <a:fillRect/>
          </a:stretch>
        </p:blipFill>
        <p:spPr>
          <a:xfrm>
            <a:off x="2438400" y="3657600"/>
            <a:ext cx="1905000" cy="2265871"/>
          </a:xfrm>
          <a:prstGeom prst="rect">
            <a:avLst/>
          </a:prstGeom>
        </p:spPr>
      </p:pic>
      <p:sp>
        <p:nvSpPr>
          <p:cNvPr id="7" name="TextBox 6"/>
          <p:cNvSpPr txBox="1"/>
          <p:nvPr/>
        </p:nvSpPr>
        <p:spPr>
          <a:xfrm>
            <a:off x="398817" y="5466272"/>
            <a:ext cx="1887183" cy="369332"/>
          </a:xfrm>
          <a:prstGeom prst="rect">
            <a:avLst/>
          </a:prstGeom>
          <a:noFill/>
        </p:spPr>
        <p:txBody>
          <a:bodyPr wrap="none" rtlCol="0">
            <a:spAutoFit/>
          </a:bodyPr>
          <a:lstStyle/>
          <a:p>
            <a:r>
              <a:rPr lang="en-GB" dirty="0" smtClean="0">
                <a:solidFill>
                  <a:schemeClr val="bg1"/>
                </a:solidFill>
              </a:rPr>
              <a:t>Observed F values</a:t>
            </a:r>
            <a:endParaRPr lang="en-GB" dirty="0">
              <a:solidFill>
                <a:schemeClr val="bg1"/>
              </a:solidFill>
            </a:endParaRPr>
          </a:p>
        </p:txBody>
      </p:sp>
      <p:sp>
        <p:nvSpPr>
          <p:cNvPr id="8" name="TextBox 7"/>
          <p:cNvSpPr txBox="1"/>
          <p:nvPr/>
        </p:nvSpPr>
        <p:spPr>
          <a:xfrm>
            <a:off x="2743200" y="5466272"/>
            <a:ext cx="1278940" cy="369332"/>
          </a:xfrm>
          <a:prstGeom prst="rect">
            <a:avLst/>
          </a:prstGeom>
          <a:noFill/>
        </p:spPr>
        <p:txBody>
          <a:bodyPr wrap="none" rtlCol="0">
            <a:spAutoFit/>
          </a:bodyPr>
          <a:lstStyle/>
          <a:p>
            <a:r>
              <a:rPr lang="en-GB" dirty="0" smtClean="0">
                <a:solidFill>
                  <a:schemeClr val="bg1"/>
                </a:solidFill>
              </a:rPr>
              <a:t>TFCE scores</a:t>
            </a:r>
            <a:endParaRPr lang="en-GB" dirty="0">
              <a:solidFill>
                <a:schemeClr val="bg1"/>
              </a:solidFill>
            </a:endParaRPr>
          </a:p>
        </p:txBody>
      </p:sp>
      <p:sp>
        <p:nvSpPr>
          <p:cNvPr id="9" name="Curved Up Arrow 8"/>
          <p:cNvSpPr/>
          <p:nvPr/>
        </p:nvSpPr>
        <p:spPr>
          <a:xfrm>
            <a:off x="3962400" y="5943600"/>
            <a:ext cx="1219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 name="Picture 10" descr="3.jpg"/>
          <p:cNvPicPr>
            <a:picLocks noChangeAspect="1"/>
          </p:cNvPicPr>
          <p:nvPr/>
        </p:nvPicPr>
        <p:blipFill>
          <a:blip r:embed="rId5" cstate="print"/>
          <a:srcRect r="36607"/>
          <a:stretch>
            <a:fillRect/>
          </a:stretch>
        </p:blipFill>
        <p:spPr>
          <a:xfrm>
            <a:off x="6477000" y="3429000"/>
            <a:ext cx="2514600" cy="2794716"/>
          </a:xfrm>
          <a:prstGeom prst="rect">
            <a:avLst/>
          </a:prstGeom>
        </p:spPr>
      </p:pic>
      <p:sp>
        <p:nvSpPr>
          <p:cNvPr id="12" name="Curved Up Arrow 11"/>
          <p:cNvSpPr/>
          <p:nvPr/>
        </p:nvSpPr>
        <p:spPr>
          <a:xfrm>
            <a:off x="5791200" y="5943600"/>
            <a:ext cx="1219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Curved Up Arrow 12"/>
          <p:cNvSpPr/>
          <p:nvPr/>
        </p:nvSpPr>
        <p:spPr>
          <a:xfrm>
            <a:off x="1905000" y="5943600"/>
            <a:ext cx="1219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Box 13"/>
          <p:cNvSpPr txBox="1"/>
          <p:nvPr/>
        </p:nvSpPr>
        <p:spPr>
          <a:xfrm>
            <a:off x="5105400" y="3911025"/>
            <a:ext cx="1513107" cy="584775"/>
          </a:xfrm>
          <a:prstGeom prst="rect">
            <a:avLst/>
          </a:prstGeom>
          <a:noFill/>
        </p:spPr>
        <p:txBody>
          <a:bodyPr wrap="none" rtlCol="0">
            <a:spAutoFit/>
          </a:bodyPr>
          <a:lstStyle/>
          <a:p>
            <a:r>
              <a:rPr lang="en-GB" sz="1600" b="1" dirty="0" smtClean="0"/>
              <a:t>Max </a:t>
            </a:r>
            <a:r>
              <a:rPr lang="en-GB" sz="1600" b="1" dirty="0" err="1" smtClean="0"/>
              <a:t>tfce</a:t>
            </a:r>
            <a:r>
              <a:rPr lang="en-GB" sz="1600" b="1" dirty="0" smtClean="0"/>
              <a:t> values</a:t>
            </a:r>
          </a:p>
          <a:p>
            <a:r>
              <a:rPr lang="en-GB" sz="1600" b="1" dirty="0" smtClean="0"/>
              <a:t>Under H0</a:t>
            </a:r>
            <a:endParaRPr lang="en-GB"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plus(in)">
                                      <p:cBhvr>
                                        <p:cTn id="15" dur="500"/>
                                        <p:tgtEl>
                                          <p:spTgt spid="13"/>
                                        </p:tgtEl>
                                      </p:cBhvr>
                                    </p:animEffect>
                                  </p:childTnLst>
                                </p:cTn>
                              </p:par>
                              <p:par>
                                <p:cTn id="16" presetID="4" presetClass="entr" presetSubtype="3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out)">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plus(in)">
                                      <p:cBhvr>
                                        <p:cTn id="26" dur="500"/>
                                        <p:tgtEl>
                                          <p:spTgt spid="9"/>
                                        </p:tgtEl>
                                      </p:cBhvr>
                                    </p:animEffect>
                                  </p:childTnLst>
                                </p:cTn>
                              </p:par>
                              <p:par>
                                <p:cTn id="27" presetID="4"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plus(in)">
                                      <p:cBhvr>
                                        <p:cTn id="37" dur="500"/>
                                        <p:tgtEl>
                                          <p:spTgt spid="12"/>
                                        </p:tgtEl>
                                      </p:cBhvr>
                                    </p:animEffect>
                                  </p:childTnLst>
                                </p:cTn>
                              </p:par>
                              <p:par>
                                <p:cTn id="38" presetID="4" presetClass="entr" presetSubtype="32"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ox(ou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animBg="1"/>
      <p:bldP spid="12" grpId="0" animBg="1"/>
      <p:bldP spid="13"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Conclusions</a:t>
            </a:r>
            <a:endParaRPr lang="en-GB" dirty="0"/>
          </a:p>
        </p:txBody>
      </p:sp>
      <p:sp>
        <p:nvSpPr>
          <p:cNvPr id="3" name="Content Placeholder 2"/>
          <p:cNvSpPr>
            <a:spLocks noGrp="1"/>
          </p:cNvSpPr>
          <p:nvPr>
            <p:ph idx="1"/>
          </p:nvPr>
        </p:nvSpPr>
        <p:spPr>
          <a:xfrm>
            <a:off x="457200" y="1600201"/>
            <a:ext cx="8229600" cy="2971799"/>
          </a:xfrm>
        </p:spPr>
        <p:txBody>
          <a:bodyPr>
            <a:normAutofit lnSpcReduction="10000"/>
          </a:bodyPr>
          <a:lstStyle/>
          <a:p>
            <a:pPr algn="just"/>
            <a:r>
              <a:rPr lang="en-GB" sz="2400" dirty="0" smtClean="0">
                <a:solidFill>
                  <a:srgbClr val="FF0000"/>
                </a:solidFill>
              </a:rPr>
              <a:t>When performing multiple tests, statistical correction MUST be applied.</a:t>
            </a:r>
          </a:p>
          <a:p>
            <a:pPr algn="just"/>
            <a:endParaRPr lang="en-GB" sz="2400" dirty="0" smtClean="0"/>
          </a:p>
          <a:p>
            <a:pPr algn="just"/>
            <a:r>
              <a:rPr lang="en-GB" sz="2400" dirty="0" smtClean="0"/>
              <a:t>All techniques provide a FWER at the specified level but not all techniques have the same power.</a:t>
            </a:r>
          </a:p>
          <a:p>
            <a:pPr algn="just"/>
            <a:r>
              <a:rPr lang="en-GB" sz="2400" dirty="0" smtClean="0"/>
              <a:t>Spatial-temporal clustering and TFCE seem to provide good estimates, with TFCE giving higher </a:t>
            </a:r>
            <a:r>
              <a:rPr lang="en-GB" sz="2400" dirty="0" err="1" smtClean="0"/>
              <a:t>spatio</a:t>
            </a:r>
            <a:r>
              <a:rPr lang="en-GB" sz="2400" dirty="0" smtClean="0"/>
              <a:t>-temporal inference resolution, but at the cost of long computing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problem?</a:t>
            </a:r>
            <a:endParaRPr lang="en-GB" dirty="0"/>
          </a:p>
        </p:txBody>
      </p:sp>
      <p:sp>
        <p:nvSpPr>
          <p:cNvPr id="3" name="Content Placeholder 2"/>
          <p:cNvSpPr>
            <a:spLocks noGrp="1"/>
          </p:cNvSpPr>
          <p:nvPr>
            <p:ph idx="1"/>
          </p:nvPr>
        </p:nvSpPr>
        <p:spPr/>
        <p:txBody>
          <a:bodyPr>
            <a:normAutofit fontScale="92500"/>
          </a:bodyPr>
          <a:lstStyle/>
          <a:p>
            <a:pPr algn="just"/>
            <a:r>
              <a:rPr lang="en-GB" sz="2600" dirty="0" smtClean="0"/>
              <a:t>When we do a statistical test, we set alpha, the probability to reject H0 (under H0) – this is also known as type I error rate</a:t>
            </a:r>
          </a:p>
          <a:p>
            <a:pPr algn="just"/>
            <a:endParaRPr lang="en-GB" sz="2600" dirty="0" smtClean="0"/>
          </a:p>
          <a:p>
            <a:pPr algn="just"/>
            <a:r>
              <a:rPr lang="en-GB" sz="2600" dirty="0" smtClean="0"/>
              <a:t>The </a:t>
            </a:r>
            <a:r>
              <a:rPr lang="en-GB" sz="2600" dirty="0" err="1" smtClean="0"/>
              <a:t>famillywise</a:t>
            </a:r>
            <a:r>
              <a:rPr lang="en-GB" sz="2600" dirty="0" smtClean="0"/>
              <a:t> error rate has to do with the number of tests performed, and assuming tests are independents from each other, the </a:t>
            </a:r>
            <a:r>
              <a:rPr lang="en-GB" sz="2600" dirty="0" smtClean="0">
                <a:solidFill>
                  <a:srgbClr val="FF0000"/>
                </a:solidFill>
              </a:rPr>
              <a:t>FWER = 1 - (1 - alpha)^n </a:t>
            </a:r>
          </a:p>
          <a:p>
            <a:pPr algn="just"/>
            <a:r>
              <a:rPr lang="en-GB" sz="2600" dirty="0" err="1" smtClean="0"/>
              <a:t>eg</a:t>
            </a:r>
            <a:r>
              <a:rPr lang="en-GB" sz="2600" dirty="0" smtClean="0"/>
              <a:t>. so for alpha =5/100, if we do 2 tests we should get about 1-(1-5/100)^2 ~ 9% false positives, if we do 126 electrodes * 150 time frames tests, we should get about 1-(1-5/100)^18900 ~ 100% false positives! i.e. </a:t>
            </a:r>
            <a:r>
              <a:rPr lang="en-GB" sz="2600" dirty="0" smtClean="0">
                <a:solidFill>
                  <a:srgbClr val="FF0000"/>
                </a:solidFill>
              </a:rPr>
              <a:t>you can’t be certain of any of the statistical results you observe </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problem?</a:t>
            </a:r>
            <a:endParaRPr lang="en-GB" dirty="0"/>
          </a:p>
        </p:txBody>
      </p:sp>
      <p:sp>
        <p:nvSpPr>
          <p:cNvPr id="3" name="Content Placeholder 2"/>
          <p:cNvSpPr>
            <a:spLocks noGrp="1"/>
          </p:cNvSpPr>
          <p:nvPr>
            <p:ph idx="1"/>
          </p:nvPr>
        </p:nvSpPr>
        <p:spPr/>
        <p:txBody>
          <a:bodyPr>
            <a:normAutofit/>
          </a:bodyPr>
          <a:lstStyle/>
          <a:p>
            <a:pPr algn="just"/>
            <a:r>
              <a:rPr lang="en-GB" sz="2600" dirty="0" smtClean="0"/>
              <a:t>Illustration with 5 independent variables from N(0,1)</a:t>
            </a:r>
          </a:p>
          <a:p>
            <a:pPr algn="just"/>
            <a:r>
              <a:rPr lang="en-GB" sz="2600" dirty="0" smtClean="0"/>
              <a:t>Repeat 1000 times and measures type 1 error rate</a:t>
            </a:r>
          </a:p>
          <a:p>
            <a:endParaRPr lang="en-GB" dirty="0"/>
          </a:p>
        </p:txBody>
      </p:sp>
      <p:pic>
        <p:nvPicPr>
          <p:cNvPr id="6" name="Picture 5" descr="1.jpg"/>
          <p:cNvPicPr>
            <a:picLocks noChangeAspect="1"/>
          </p:cNvPicPr>
          <p:nvPr/>
        </p:nvPicPr>
        <p:blipFill>
          <a:blip r:embed="rId3" cstate="print"/>
          <a:srcRect l="9167" r="8333" b="5000"/>
          <a:stretch>
            <a:fillRect/>
          </a:stretch>
        </p:blipFill>
        <p:spPr>
          <a:xfrm>
            <a:off x="1371600" y="2590800"/>
            <a:ext cx="6705600" cy="3860800"/>
          </a:xfrm>
          <a:prstGeom prst="rect">
            <a:avLst/>
          </a:prstGeom>
        </p:spPr>
      </p:pic>
      <p:sp>
        <p:nvSpPr>
          <p:cNvPr id="5" name="TextBox 4"/>
          <p:cNvSpPr txBox="1"/>
          <p:nvPr/>
        </p:nvSpPr>
        <p:spPr>
          <a:xfrm>
            <a:off x="8001000" y="2971800"/>
            <a:ext cx="583814" cy="2062103"/>
          </a:xfrm>
          <a:prstGeom prst="rect">
            <a:avLst/>
          </a:prstGeom>
          <a:noFill/>
        </p:spPr>
        <p:txBody>
          <a:bodyPr wrap="none" rtlCol="0">
            <a:spAutoFit/>
          </a:bodyPr>
          <a:lstStyle/>
          <a:p>
            <a:r>
              <a:rPr lang="en-GB" dirty="0" smtClean="0"/>
              <a:t>22%</a:t>
            </a:r>
          </a:p>
          <a:p>
            <a:endParaRPr lang="en-GB" sz="1000" dirty="0" smtClean="0"/>
          </a:p>
          <a:p>
            <a:r>
              <a:rPr lang="en-GB" dirty="0" smtClean="0"/>
              <a:t>18%</a:t>
            </a:r>
          </a:p>
          <a:p>
            <a:endParaRPr lang="en-GB" sz="1100" dirty="0" smtClean="0"/>
          </a:p>
          <a:p>
            <a:endParaRPr lang="en-GB" sz="1100" dirty="0" smtClean="0"/>
          </a:p>
          <a:p>
            <a:r>
              <a:rPr lang="en-GB" dirty="0" smtClean="0"/>
              <a:t>14%</a:t>
            </a:r>
          </a:p>
          <a:p>
            <a:endParaRPr lang="en-GB" sz="800" dirty="0" smtClean="0"/>
          </a:p>
          <a:p>
            <a:endParaRPr lang="en-GB" sz="800" dirty="0" smtClean="0"/>
          </a:p>
          <a:p>
            <a:endParaRPr lang="en-GB" sz="800" dirty="0" smtClean="0"/>
          </a:p>
          <a:p>
            <a:r>
              <a:rPr lang="en-GB" dirty="0" smtClean="0"/>
              <a:t>9%</a:t>
            </a:r>
            <a:endParaRPr lang="en-GB" dirty="0"/>
          </a:p>
        </p:txBody>
      </p:sp>
      <p:sp>
        <p:nvSpPr>
          <p:cNvPr id="7" name="Rectangle 6"/>
          <p:cNvSpPr/>
          <p:nvPr/>
        </p:nvSpPr>
        <p:spPr>
          <a:xfrm>
            <a:off x="4410006" y="3669268"/>
            <a:ext cx="466794" cy="369332"/>
          </a:xfrm>
          <a:prstGeom prst="rect">
            <a:avLst/>
          </a:prstGeom>
        </p:spPr>
        <p:txBody>
          <a:bodyPr wrap="none">
            <a:spAutoFit/>
          </a:bodyPr>
          <a:lstStyle/>
          <a:p>
            <a:r>
              <a:rPr lang="en-GB" dirty="0" smtClean="0"/>
              <a:t>5%</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problem?</a:t>
            </a:r>
            <a:endParaRPr lang="en-GB" dirty="0"/>
          </a:p>
        </p:txBody>
      </p:sp>
      <p:sp>
        <p:nvSpPr>
          <p:cNvPr id="3" name="Content Placeholder 2"/>
          <p:cNvSpPr>
            <a:spLocks noGrp="1"/>
          </p:cNvSpPr>
          <p:nvPr>
            <p:ph idx="1"/>
          </p:nvPr>
        </p:nvSpPr>
        <p:spPr/>
        <p:txBody>
          <a:bodyPr>
            <a:normAutofit/>
          </a:bodyPr>
          <a:lstStyle/>
          <a:p>
            <a:pPr algn="just"/>
            <a:r>
              <a:rPr lang="en-GB" sz="2600" dirty="0" smtClean="0"/>
              <a:t>Illustration with 2 variables with Pearson‘s r=0:1 </a:t>
            </a:r>
          </a:p>
          <a:p>
            <a:pPr algn="just">
              <a:buNone/>
            </a:pPr>
            <a:r>
              <a:rPr lang="en-GB" sz="2600" dirty="0" smtClean="0"/>
              <a:t>     </a:t>
            </a:r>
          </a:p>
          <a:p>
            <a:endParaRPr lang="en-GB" dirty="0"/>
          </a:p>
        </p:txBody>
      </p:sp>
      <p:pic>
        <p:nvPicPr>
          <p:cNvPr id="4" name="Picture 3" descr="2.jpg"/>
          <p:cNvPicPr>
            <a:picLocks noChangeAspect="1"/>
          </p:cNvPicPr>
          <p:nvPr/>
        </p:nvPicPr>
        <p:blipFill>
          <a:blip r:embed="rId3" cstate="print"/>
          <a:srcRect l="8333" r="8333"/>
          <a:stretch>
            <a:fillRect/>
          </a:stretch>
        </p:blipFill>
        <p:spPr>
          <a:xfrm>
            <a:off x="304799" y="2133600"/>
            <a:ext cx="5715001" cy="4495800"/>
          </a:xfrm>
          <a:prstGeom prst="rect">
            <a:avLst/>
          </a:prstGeom>
        </p:spPr>
      </p:pic>
      <p:cxnSp>
        <p:nvCxnSpPr>
          <p:cNvPr id="6" name="Straight Arrow Connector 5"/>
          <p:cNvCxnSpPr/>
          <p:nvPr/>
        </p:nvCxnSpPr>
        <p:spPr>
          <a:xfrm flipV="1">
            <a:off x="762000" y="5638800"/>
            <a:ext cx="20574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7" name="Picture 6" descr="3.jpg"/>
          <p:cNvPicPr>
            <a:picLocks noChangeAspect="1"/>
          </p:cNvPicPr>
          <p:nvPr/>
        </p:nvPicPr>
        <p:blipFill>
          <a:blip r:embed="rId4" cstate="print"/>
          <a:srcRect l="7353" r="7353"/>
          <a:stretch>
            <a:fillRect/>
          </a:stretch>
        </p:blipFill>
        <p:spPr>
          <a:xfrm>
            <a:off x="2971800" y="4758559"/>
            <a:ext cx="2743200" cy="2099441"/>
          </a:xfrm>
          <a:prstGeom prst="rect">
            <a:avLst/>
          </a:prstGeom>
        </p:spPr>
      </p:pic>
      <p:cxnSp>
        <p:nvCxnSpPr>
          <p:cNvPr id="9" name="Straight Arrow Connector 8"/>
          <p:cNvCxnSpPr/>
          <p:nvPr/>
        </p:nvCxnSpPr>
        <p:spPr>
          <a:xfrm flipV="1">
            <a:off x="3276600" y="4191000"/>
            <a:ext cx="12192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1" name="Picture 10" descr="4.jpg"/>
          <p:cNvPicPr>
            <a:picLocks noChangeAspect="1"/>
          </p:cNvPicPr>
          <p:nvPr/>
        </p:nvPicPr>
        <p:blipFill>
          <a:blip r:embed="rId5" cstate="print"/>
          <a:srcRect l="8333" r="8333"/>
          <a:stretch>
            <a:fillRect/>
          </a:stretch>
        </p:blipFill>
        <p:spPr>
          <a:xfrm>
            <a:off x="4572000" y="3352800"/>
            <a:ext cx="2743200" cy="1905000"/>
          </a:xfrm>
          <a:prstGeom prst="rect">
            <a:avLst/>
          </a:prstGeom>
        </p:spPr>
      </p:pic>
      <p:cxnSp>
        <p:nvCxnSpPr>
          <p:cNvPr id="12" name="Straight Arrow Connector 11"/>
          <p:cNvCxnSpPr/>
          <p:nvPr/>
        </p:nvCxnSpPr>
        <p:spPr>
          <a:xfrm flipV="1">
            <a:off x="5867400" y="2438400"/>
            <a:ext cx="4572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6" name="Picture 15" descr="5.jpg"/>
          <p:cNvPicPr>
            <a:picLocks noChangeAspect="1"/>
          </p:cNvPicPr>
          <p:nvPr/>
        </p:nvPicPr>
        <p:blipFill>
          <a:blip r:embed="rId6" cstate="print"/>
          <a:srcRect l="8333" r="8333"/>
          <a:stretch>
            <a:fillRect/>
          </a:stretch>
        </p:blipFill>
        <p:spPr>
          <a:xfrm>
            <a:off x="6386689" y="2133600"/>
            <a:ext cx="2681111" cy="1905000"/>
          </a:xfrm>
          <a:prstGeom prst="rect">
            <a:avLst/>
          </a:prstGeom>
        </p:spPr>
      </p:pic>
      <p:sp>
        <p:nvSpPr>
          <p:cNvPr id="23" name="TextBox 22"/>
          <p:cNvSpPr txBox="1"/>
          <p:nvPr/>
        </p:nvSpPr>
        <p:spPr>
          <a:xfrm>
            <a:off x="6172200" y="5410200"/>
            <a:ext cx="2819400" cy="1200329"/>
          </a:xfrm>
          <a:prstGeom prst="rect">
            <a:avLst/>
          </a:prstGeom>
          <a:noFill/>
        </p:spPr>
        <p:txBody>
          <a:bodyPr wrap="square" rtlCol="0">
            <a:spAutoFit/>
          </a:bodyPr>
          <a:lstStyle/>
          <a:p>
            <a:pPr algn="just"/>
            <a:r>
              <a:rPr lang="en-GB" dirty="0" smtClean="0">
                <a:solidFill>
                  <a:srgbClr val="FF0000"/>
                </a:solidFill>
              </a:rPr>
              <a:t>As we observed one test, we know something about the outcome of the other test when variables are corr. </a:t>
            </a:r>
            <a:endParaRPr lang="en-GB"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plus(in)">
                                      <p:cBhvr>
                                        <p:cTn id="12" dur="500"/>
                                        <p:tgtEl>
                                          <p:spTgt spid="6"/>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plus(in)">
                                      <p:cBhvr>
                                        <p:cTn id="21" dur="500"/>
                                        <p:tgtEl>
                                          <p:spTgt spid="9"/>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ou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3"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plus(in)">
                                      <p:cBhvr>
                                        <p:cTn id="30" dur="500"/>
                                        <p:tgtEl>
                                          <p:spTgt spid="12"/>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solution?</a:t>
            </a:r>
            <a:endParaRPr lang="en-GB" dirty="0"/>
          </a:p>
        </p:txBody>
      </p:sp>
      <p:sp>
        <p:nvSpPr>
          <p:cNvPr id="3" name="Content Placeholder 2"/>
          <p:cNvSpPr>
            <a:spLocks noGrp="1"/>
          </p:cNvSpPr>
          <p:nvPr>
            <p:ph idx="1"/>
          </p:nvPr>
        </p:nvSpPr>
        <p:spPr/>
        <p:txBody>
          <a:bodyPr>
            <a:normAutofit/>
          </a:bodyPr>
          <a:lstStyle/>
          <a:p>
            <a:r>
              <a:rPr lang="en-GB" sz="2600" dirty="0" err="1" smtClean="0"/>
              <a:t>Bonferroni</a:t>
            </a:r>
            <a:r>
              <a:rPr lang="en-GB" sz="2600" dirty="0" smtClean="0"/>
              <a:t> correction allows to keep the FWER at 5% by simply dividing alpha by the number of tests</a:t>
            </a:r>
            <a:endParaRPr lang="en-GB" sz="2600" dirty="0"/>
          </a:p>
        </p:txBody>
      </p:sp>
      <p:pic>
        <p:nvPicPr>
          <p:cNvPr id="4" name="Picture 3" descr="7.jpg"/>
          <p:cNvPicPr>
            <a:picLocks noChangeAspect="1"/>
          </p:cNvPicPr>
          <p:nvPr/>
        </p:nvPicPr>
        <p:blipFill>
          <a:blip r:embed="rId3" cstate="print"/>
          <a:srcRect l="12798" t="6349" r="8333" b="10317"/>
          <a:stretch>
            <a:fillRect/>
          </a:stretch>
        </p:blipFill>
        <p:spPr>
          <a:xfrm>
            <a:off x="381000" y="3124200"/>
            <a:ext cx="1826986" cy="1447800"/>
          </a:xfrm>
          <a:prstGeom prst="rect">
            <a:avLst/>
          </a:prstGeom>
        </p:spPr>
      </p:pic>
      <p:pic>
        <p:nvPicPr>
          <p:cNvPr id="5" name="Picture 4" descr="7.jpg"/>
          <p:cNvPicPr>
            <a:picLocks noChangeAspect="1"/>
          </p:cNvPicPr>
          <p:nvPr/>
        </p:nvPicPr>
        <p:blipFill>
          <a:blip r:embed="rId3" cstate="print"/>
          <a:srcRect l="12798" t="6349" r="8333" b="10317"/>
          <a:stretch>
            <a:fillRect/>
          </a:stretch>
        </p:blipFill>
        <p:spPr>
          <a:xfrm>
            <a:off x="533400" y="3276600"/>
            <a:ext cx="1826986" cy="1447800"/>
          </a:xfrm>
          <a:prstGeom prst="rect">
            <a:avLst/>
          </a:prstGeom>
        </p:spPr>
      </p:pic>
      <p:pic>
        <p:nvPicPr>
          <p:cNvPr id="6" name="Picture 5" descr="7.jpg"/>
          <p:cNvPicPr>
            <a:picLocks noChangeAspect="1"/>
          </p:cNvPicPr>
          <p:nvPr/>
        </p:nvPicPr>
        <p:blipFill>
          <a:blip r:embed="rId3" cstate="print"/>
          <a:srcRect l="12798" t="6349" r="8333" b="10317"/>
          <a:stretch>
            <a:fillRect/>
          </a:stretch>
        </p:blipFill>
        <p:spPr>
          <a:xfrm>
            <a:off x="685800" y="3429000"/>
            <a:ext cx="1826986" cy="1447800"/>
          </a:xfrm>
          <a:prstGeom prst="rect">
            <a:avLst/>
          </a:prstGeom>
        </p:spPr>
      </p:pic>
      <p:pic>
        <p:nvPicPr>
          <p:cNvPr id="7" name="Picture 6" descr="7.jpg"/>
          <p:cNvPicPr>
            <a:picLocks noChangeAspect="1"/>
          </p:cNvPicPr>
          <p:nvPr/>
        </p:nvPicPr>
        <p:blipFill>
          <a:blip r:embed="rId3" cstate="print"/>
          <a:srcRect l="12798" t="6349" r="8333" b="10317"/>
          <a:stretch>
            <a:fillRect/>
          </a:stretch>
        </p:blipFill>
        <p:spPr>
          <a:xfrm>
            <a:off x="838200" y="3581400"/>
            <a:ext cx="1826986" cy="1447800"/>
          </a:xfrm>
          <a:prstGeom prst="rect">
            <a:avLst/>
          </a:prstGeom>
        </p:spPr>
      </p:pic>
      <p:pic>
        <p:nvPicPr>
          <p:cNvPr id="8" name="Picture 7" descr="7.jpg"/>
          <p:cNvPicPr>
            <a:picLocks noChangeAspect="1"/>
          </p:cNvPicPr>
          <p:nvPr/>
        </p:nvPicPr>
        <p:blipFill>
          <a:blip r:embed="rId3" cstate="print"/>
          <a:srcRect l="12798" t="6349" r="8333" b="10317"/>
          <a:stretch>
            <a:fillRect/>
          </a:stretch>
        </p:blipFill>
        <p:spPr>
          <a:xfrm>
            <a:off x="990600" y="3733800"/>
            <a:ext cx="1826986" cy="1447800"/>
          </a:xfrm>
          <a:prstGeom prst="rect">
            <a:avLst/>
          </a:prstGeom>
        </p:spPr>
      </p:pic>
      <p:pic>
        <p:nvPicPr>
          <p:cNvPr id="9" name="Picture 8" descr="7.jpg"/>
          <p:cNvPicPr>
            <a:picLocks noChangeAspect="1"/>
          </p:cNvPicPr>
          <p:nvPr/>
        </p:nvPicPr>
        <p:blipFill>
          <a:blip r:embed="rId3" cstate="print"/>
          <a:srcRect l="12798" t="6349" r="8333" b="10317"/>
          <a:stretch>
            <a:fillRect/>
          </a:stretch>
        </p:blipFill>
        <p:spPr>
          <a:xfrm>
            <a:off x="1143000" y="3886200"/>
            <a:ext cx="1826986" cy="1447800"/>
          </a:xfrm>
          <a:prstGeom prst="rect">
            <a:avLst/>
          </a:prstGeom>
        </p:spPr>
      </p:pic>
      <p:sp>
        <p:nvSpPr>
          <p:cNvPr id="10" name="TextBox 9"/>
          <p:cNvSpPr txBox="1"/>
          <p:nvPr/>
        </p:nvSpPr>
        <p:spPr>
          <a:xfrm>
            <a:off x="1676400" y="5334000"/>
            <a:ext cx="614271" cy="369332"/>
          </a:xfrm>
          <a:prstGeom prst="rect">
            <a:avLst/>
          </a:prstGeom>
          <a:noFill/>
        </p:spPr>
        <p:txBody>
          <a:bodyPr wrap="none" rtlCol="0">
            <a:spAutoFit/>
          </a:bodyPr>
          <a:lstStyle/>
          <a:p>
            <a:r>
              <a:rPr lang="en-GB" dirty="0" smtClean="0"/>
              <a:t>time</a:t>
            </a:r>
            <a:endParaRPr lang="en-GB" dirty="0"/>
          </a:p>
        </p:txBody>
      </p:sp>
      <p:sp>
        <p:nvSpPr>
          <p:cNvPr id="11" name="TextBox 10"/>
          <p:cNvSpPr txBox="1"/>
          <p:nvPr/>
        </p:nvSpPr>
        <p:spPr>
          <a:xfrm rot="-5400000">
            <a:off x="-399533" y="3676132"/>
            <a:ext cx="1168397" cy="369332"/>
          </a:xfrm>
          <a:prstGeom prst="rect">
            <a:avLst/>
          </a:prstGeom>
          <a:noFill/>
        </p:spPr>
        <p:txBody>
          <a:bodyPr wrap="none" rtlCol="0">
            <a:spAutoFit/>
          </a:bodyPr>
          <a:lstStyle/>
          <a:p>
            <a:r>
              <a:rPr lang="en-GB" dirty="0" smtClean="0"/>
              <a:t>electrodes</a:t>
            </a:r>
            <a:endParaRPr lang="en-GB" dirty="0"/>
          </a:p>
        </p:txBody>
      </p:sp>
      <p:sp>
        <p:nvSpPr>
          <p:cNvPr id="12" name="TextBox 11"/>
          <p:cNvSpPr txBox="1"/>
          <p:nvPr/>
        </p:nvSpPr>
        <p:spPr>
          <a:xfrm rot="3360000">
            <a:off x="2542177" y="3329689"/>
            <a:ext cx="647934" cy="369332"/>
          </a:xfrm>
          <a:prstGeom prst="rect">
            <a:avLst/>
          </a:prstGeom>
          <a:noFill/>
        </p:spPr>
        <p:txBody>
          <a:bodyPr wrap="none" rtlCol="0">
            <a:spAutoFit/>
          </a:bodyPr>
          <a:lstStyle/>
          <a:p>
            <a:r>
              <a:rPr lang="en-GB" dirty="0" smtClean="0"/>
              <a:t>trials</a:t>
            </a:r>
            <a:endParaRPr lang="en-GB" dirty="0"/>
          </a:p>
        </p:txBody>
      </p:sp>
      <p:pic>
        <p:nvPicPr>
          <p:cNvPr id="14" name="Picture 13" descr="2.jpg"/>
          <p:cNvPicPr>
            <a:picLocks noChangeAspect="1"/>
          </p:cNvPicPr>
          <p:nvPr/>
        </p:nvPicPr>
        <p:blipFill>
          <a:blip r:embed="rId4" cstate="print"/>
          <a:srcRect l="6845" r="8333" b="4365"/>
          <a:stretch>
            <a:fillRect/>
          </a:stretch>
        </p:blipFill>
        <p:spPr>
          <a:xfrm>
            <a:off x="3505200" y="2667000"/>
            <a:ext cx="5105400" cy="4059455"/>
          </a:xfrm>
          <a:prstGeom prst="rect">
            <a:avLst/>
          </a:prstGeom>
        </p:spPr>
      </p:pic>
      <p:sp>
        <p:nvSpPr>
          <p:cNvPr id="15" name="TextBox 14"/>
          <p:cNvSpPr txBox="1"/>
          <p:nvPr/>
        </p:nvSpPr>
        <p:spPr>
          <a:xfrm>
            <a:off x="685800" y="5867400"/>
            <a:ext cx="2337243" cy="369332"/>
          </a:xfrm>
          <a:prstGeom prst="rect">
            <a:avLst/>
          </a:prstGeom>
          <a:noFill/>
        </p:spPr>
        <p:txBody>
          <a:bodyPr wrap="none" rtlCol="0">
            <a:spAutoFit/>
          </a:bodyPr>
          <a:lstStyle/>
          <a:p>
            <a:r>
              <a:rPr lang="en-GB" dirty="0" smtClean="0"/>
              <a:t>One sample t test &gt; 0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par>
                                <p:cTn id="16" presetID="4"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par>
                                <p:cTn id="19" presetID="4"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par>
                                <p:cTn id="22" presetID="4"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ox(in)">
                                      <p:cBhvr>
                                        <p:cTn id="24" dur="500"/>
                                        <p:tgtEl>
                                          <p:spTgt spid="8"/>
                                        </p:tgtEl>
                                      </p:cBhvr>
                                    </p:animEffect>
                                  </p:childTnLst>
                                </p:cTn>
                              </p:par>
                              <p:par>
                                <p:cTn id="25" presetID="4" presetClass="entr" presetSubtype="1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ox(in)">
                                      <p:cBhvr>
                                        <p:cTn id="36" dur="500"/>
                                        <p:tgtEl>
                                          <p:spTgt spid="12"/>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ox(in)">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ox(out)">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solution?</a:t>
            </a:r>
            <a:endParaRPr lang="en-GB" dirty="0"/>
          </a:p>
        </p:txBody>
      </p:sp>
      <p:sp>
        <p:nvSpPr>
          <p:cNvPr id="3" name="Content Placeholder 2"/>
          <p:cNvSpPr>
            <a:spLocks noGrp="1"/>
          </p:cNvSpPr>
          <p:nvPr>
            <p:ph idx="1"/>
          </p:nvPr>
        </p:nvSpPr>
        <p:spPr/>
        <p:txBody>
          <a:bodyPr>
            <a:normAutofit/>
          </a:bodyPr>
          <a:lstStyle/>
          <a:p>
            <a:r>
              <a:rPr lang="en-GB" sz="2600" dirty="0" smtClean="0"/>
              <a:t>Wait, it is well known that </a:t>
            </a:r>
            <a:r>
              <a:rPr lang="en-GB" sz="2600" dirty="0" err="1" smtClean="0">
                <a:solidFill>
                  <a:srgbClr val="FF0000"/>
                </a:solidFill>
              </a:rPr>
              <a:t>Bonferroni</a:t>
            </a:r>
            <a:r>
              <a:rPr lang="en-GB" sz="2600" dirty="0" smtClean="0">
                <a:solidFill>
                  <a:srgbClr val="FF0000"/>
                </a:solidFill>
              </a:rPr>
              <a:t> is too conservative</a:t>
            </a:r>
            <a:r>
              <a:rPr lang="en-GB" sz="2600" dirty="0" smtClean="0"/>
              <a:t>, i.e. the FWER &lt; alpha. In EEG we instead </a:t>
            </a:r>
            <a:r>
              <a:rPr lang="en-GB" sz="2600" dirty="0" smtClean="0">
                <a:solidFill>
                  <a:srgbClr val="FF0000"/>
                </a:solidFill>
              </a:rPr>
              <a:t>consider cluster </a:t>
            </a:r>
            <a:r>
              <a:rPr lang="en-GB" sz="2600" dirty="0" smtClean="0"/>
              <a:t>because it is much less likely that statistics are significant in groups</a:t>
            </a:r>
            <a:endParaRPr lang="en-GB" sz="2600" dirty="0"/>
          </a:p>
        </p:txBody>
      </p:sp>
      <p:pic>
        <p:nvPicPr>
          <p:cNvPr id="4" name="Picture 3" descr="7.jpg"/>
          <p:cNvPicPr>
            <a:picLocks noChangeAspect="1"/>
          </p:cNvPicPr>
          <p:nvPr/>
        </p:nvPicPr>
        <p:blipFill>
          <a:blip r:embed="rId3" cstate="print"/>
          <a:srcRect l="12798" t="6349" r="8333" b="10317"/>
          <a:stretch>
            <a:fillRect/>
          </a:stretch>
        </p:blipFill>
        <p:spPr>
          <a:xfrm>
            <a:off x="838200" y="3516868"/>
            <a:ext cx="1826986" cy="1447800"/>
          </a:xfrm>
          <a:prstGeom prst="rect">
            <a:avLst/>
          </a:prstGeom>
        </p:spPr>
      </p:pic>
      <p:pic>
        <p:nvPicPr>
          <p:cNvPr id="5" name="Picture 4" descr="7.jpg"/>
          <p:cNvPicPr>
            <a:picLocks noChangeAspect="1"/>
          </p:cNvPicPr>
          <p:nvPr/>
        </p:nvPicPr>
        <p:blipFill>
          <a:blip r:embed="rId3" cstate="print"/>
          <a:srcRect l="12798" t="6349" r="8333" b="10317"/>
          <a:stretch>
            <a:fillRect/>
          </a:stretch>
        </p:blipFill>
        <p:spPr>
          <a:xfrm>
            <a:off x="990600" y="3669268"/>
            <a:ext cx="1826986" cy="1447800"/>
          </a:xfrm>
          <a:prstGeom prst="rect">
            <a:avLst/>
          </a:prstGeom>
        </p:spPr>
      </p:pic>
      <p:pic>
        <p:nvPicPr>
          <p:cNvPr id="6" name="Picture 5" descr="7.jpg"/>
          <p:cNvPicPr>
            <a:picLocks noChangeAspect="1"/>
          </p:cNvPicPr>
          <p:nvPr/>
        </p:nvPicPr>
        <p:blipFill>
          <a:blip r:embed="rId3" cstate="print"/>
          <a:srcRect l="12798" t="6349" r="8333" b="10317"/>
          <a:stretch>
            <a:fillRect/>
          </a:stretch>
        </p:blipFill>
        <p:spPr>
          <a:xfrm>
            <a:off x="1143000" y="3821668"/>
            <a:ext cx="1826986" cy="1447800"/>
          </a:xfrm>
          <a:prstGeom prst="rect">
            <a:avLst/>
          </a:prstGeom>
        </p:spPr>
      </p:pic>
      <p:pic>
        <p:nvPicPr>
          <p:cNvPr id="7" name="Picture 6" descr="7.jpg"/>
          <p:cNvPicPr>
            <a:picLocks noChangeAspect="1"/>
          </p:cNvPicPr>
          <p:nvPr/>
        </p:nvPicPr>
        <p:blipFill>
          <a:blip r:embed="rId3" cstate="print"/>
          <a:srcRect l="12798" t="6349" r="8333" b="10317"/>
          <a:stretch>
            <a:fillRect/>
          </a:stretch>
        </p:blipFill>
        <p:spPr>
          <a:xfrm>
            <a:off x="1295400" y="3974068"/>
            <a:ext cx="1826986" cy="1447800"/>
          </a:xfrm>
          <a:prstGeom prst="rect">
            <a:avLst/>
          </a:prstGeom>
        </p:spPr>
      </p:pic>
      <p:pic>
        <p:nvPicPr>
          <p:cNvPr id="8" name="Picture 7" descr="7.jpg"/>
          <p:cNvPicPr>
            <a:picLocks noChangeAspect="1"/>
          </p:cNvPicPr>
          <p:nvPr/>
        </p:nvPicPr>
        <p:blipFill>
          <a:blip r:embed="rId3" cstate="print"/>
          <a:srcRect l="12798" t="6349" r="8333" b="10317"/>
          <a:stretch>
            <a:fillRect/>
          </a:stretch>
        </p:blipFill>
        <p:spPr>
          <a:xfrm>
            <a:off x="1447800" y="4126468"/>
            <a:ext cx="1826986" cy="1447800"/>
          </a:xfrm>
          <a:prstGeom prst="rect">
            <a:avLst/>
          </a:prstGeom>
        </p:spPr>
      </p:pic>
      <p:pic>
        <p:nvPicPr>
          <p:cNvPr id="9" name="Picture 8" descr="7.jpg"/>
          <p:cNvPicPr>
            <a:picLocks noChangeAspect="1"/>
          </p:cNvPicPr>
          <p:nvPr/>
        </p:nvPicPr>
        <p:blipFill>
          <a:blip r:embed="rId3" cstate="print"/>
          <a:srcRect l="12798" t="6349" r="8333" b="10317"/>
          <a:stretch>
            <a:fillRect/>
          </a:stretch>
        </p:blipFill>
        <p:spPr>
          <a:xfrm>
            <a:off x="1600200" y="4278868"/>
            <a:ext cx="1826986" cy="1447800"/>
          </a:xfrm>
          <a:prstGeom prst="rect">
            <a:avLst/>
          </a:prstGeom>
        </p:spPr>
      </p:pic>
      <p:sp>
        <p:nvSpPr>
          <p:cNvPr id="10" name="TextBox 9"/>
          <p:cNvSpPr txBox="1"/>
          <p:nvPr/>
        </p:nvSpPr>
        <p:spPr>
          <a:xfrm>
            <a:off x="2133600" y="5726668"/>
            <a:ext cx="614271" cy="369332"/>
          </a:xfrm>
          <a:prstGeom prst="rect">
            <a:avLst/>
          </a:prstGeom>
          <a:noFill/>
        </p:spPr>
        <p:txBody>
          <a:bodyPr wrap="none" rtlCol="0">
            <a:spAutoFit/>
          </a:bodyPr>
          <a:lstStyle/>
          <a:p>
            <a:r>
              <a:rPr lang="en-GB" dirty="0" smtClean="0"/>
              <a:t>time</a:t>
            </a:r>
            <a:endParaRPr lang="en-GB" dirty="0"/>
          </a:p>
        </p:txBody>
      </p:sp>
      <p:sp>
        <p:nvSpPr>
          <p:cNvPr id="11" name="TextBox 10"/>
          <p:cNvSpPr txBox="1"/>
          <p:nvPr/>
        </p:nvSpPr>
        <p:spPr>
          <a:xfrm rot="-5400000">
            <a:off x="57667" y="4068800"/>
            <a:ext cx="1168397" cy="369332"/>
          </a:xfrm>
          <a:prstGeom prst="rect">
            <a:avLst/>
          </a:prstGeom>
          <a:noFill/>
        </p:spPr>
        <p:txBody>
          <a:bodyPr wrap="none" rtlCol="0">
            <a:spAutoFit/>
          </a:bodyPr>
          <a:lstStyle/>
          <a:p>
            <a:r>
              <a:rPr lang="en-GB" dirty="0" smtClean="0"/>
              <a:t>electrodes</a:t>
            </a:r>
            <a:endParaRPr lang="en-GB" dirty="0"/>
          </a:p>
        </p:txBody>
      </p:sp>
      <p:sp>
        <p:nvSpPr>
          <p:cNvPr id="12" name="TextBox 11"/>
          <p:cNvSpPr txBox="1"/>
          <p:nvPr/>
        </p:nvSpPr>
        <p:spPr>
          <a:xfrm rot="3360000">
            <a:off x="2999377" y="3722357"/>
            <a:ext cx="647934" cy="369332"/>
          </a:xfrm>
          <a:prstGeom prst="rect">
            <a:avLst/>
          </a:prstGeom>
          <a:noFill/>
        </p:spPr>
        <p:txBody>
          <a:bodyPr wrap="none" rtlCol="0">
            <a:spAutoFit/>
          </a:bodyPr>
          <a:lstStyle/>
          <a:p>
            <a:r>
              <a:rPr lang="en-GB" dirty="0" smtClean="0"/>
              <a:t>trials</a:t>
            </a:r>
            <a:endParaRPr lang="en-GB" dirty="0"/>
          </a:p>
        </p:txBody>
      </p:sp>
      <p:sp>
        <p:nvSpPr>
          <p:cNvPr id="13" name="TextBox 12"/>
          <p:cNvSpPr txBox="1"/>
          <p:nvPr/>
        </p:nvSpPr>
        <p:spPr>
          <a:xfrm>
            <a:off x="1143000" y="6260068"/>
            <a:ext cx="2337243" cy="369332"/>
          </a:xfrm>
          <a:prstGeom prst="rect">
            <a:avLst/>
          </a:prstGeom>
          <a:noFill/>
        </p:spPr>
        <p:txBody>
          <a:bodyPr wrap="none" rtlCol="0">
            <a:spAutoFit/>
          </a:bodyPr>
          <a:lstStyle/>
          <a:p>
            <a:r>
              <a:rPr lang="en-GB" dirty="0" smtClean="0"/>
              <a:t>One sample t test &gt; 0 ?</a:t>
            </a:r>
            <a:endParaRPr lang="en-GB" dirty="0"/>
          </a:p>
        </p:txBody>
      </p:sp>
      <p:pic>
        <p:nvPicPr>
          <p:cNvPr id="14" name="Picture 13" descr="1.jpg"/>
          <p:cNvPicPr>
            <a:picLocks noChangeAspect="1"/>
          </p:cNvPicPr>
          <p:nvPr/>
        </p:nvPicPr>
        <p:blipFill>
          <a:blip r:embed="rId4" cstate="print"/>
          <a:srcRect l="6845" r="6845" b="4365"/>
          <a:stretch>
            <a:fillRect/>
          </a:stretch>
        </p:blipFill>
        <p:spPr>
          <a:xfrm>
            <a:off x="4114800" y="3048000"/>
            <a:ext cx="4267200" cy="3546191"/>
          </a:xfrm>
          <a:prstGeom prst="rect">
            <a:avLst/>
          </a:prstGeom>
        </p:spPr>
      </p:pic>
      <p:sp>
        <p:nvSpPr>
          <p:cNvPr id="16" name="Oval 15"/>
          <p:cNvSpPr/>
          <p:nvPr/>
        </p:nvSpPr>
        <p:spPr>
          <a:xfrm>
            <a:off x="7772400" y="5867400"/>
            <a:ext cx="685800" cy="685800"/>
          </a:xfrm>
          <a:prstGeom prst="ellipse">
            <a:avLst/>
          </a:prstGeom>
          <a:solidFill>
            <a:srgbClr val="FF0000">
              <a:alpha val="40000"/>
            </a:srgbClr>
          </a:solid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par>
                                <p:cTn id="11" presetID="4"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par>
                                <p:cTn id="14" presetID="4"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par>
                                <p:cTn id="17" presetID="4" presetClass="entr" presetSubtype="1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par>
                                <p:cTn id="20" presetID="4"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500"/>
                                        <p:tgtEl>
                                          <p:spTgt spid="13"/>
                                        </p:tgtEl>
                                      </p:cBhvr>
                                    </p:animEffect>
                                  </p:childTnLst>
                                </p:cTn>
                              </p:par>
                              <p:par>
                                <p:cTn id="35" presetID="4" presetClass="entr" presetSubtype="32"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ou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1"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ox(out)">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solution?</a:t>
            </a:r>
            <a:endParaRPr lang="en-GB" dirty="0"/>
          </a:p>
        </p:txBody>
      </p:sp>
      <p:sp>
        <p:nvSpPr>
          <p:cNvPr id="3" name="Content Placeholder 2"/>
          <p:cNvSpPr>
            <a:spLocks noGrp="1"/>
          </p:cNvSpPr>
          <p:nvPr>
            <p:ph idx="1"/>
          </p:nvPr>
        </p:nvSpPr>
        <p:spPr/>
        <p:txBody>
          <a:bodyPr>
            <a:normAutofit/>
          </a:bodyPr>
          <a:lstStyle/>
          <a:p>
            <a:r>
              <a:rPr lang="en-GB" sz="2600" dirty="0" smtClean="0"/>
              <a:t>Wait, it is well known that </a:t>
            </a:r>
            <a:r>
              <a:rPr lang="en-GB" sz="2600" dirty="0" err="1" smtClean="0"/>
              <a:t>Bonferroni</a:t>
            </a:r>
            <a:r>
              <a:rPr lang="en-GB" sz="2600" dirty="0" smtClean="0"/>
              <a:t> is too conservative, i.e. the FWER &lt; alpha. In EEG we instead consider cluster because is much less likely that statistics are significant in groups – </a:t>
            </a:r>
            <a:r>
              <a:rPr lang="en-GB" sz="2600" dirty="0" smtClean="0">
                <a:solidFill>
                  <a:srgbClr val="FF0000"/>
                </a:solidFill>
              </a:rPr>
              <a:t>but data are smooth in space and time!</a:t>
            </a:r>
            <a:endParaRPr lang="en-GB" sz="2600" dirty="0">
              <a:solidFill>
                <a:srgbClr val="FF0000"/>
              </a:solidFill>
            </a:endParaRPr>
          </a:p>
        </p:txBody>
      </p:sp>
      <p:sp>
        <p:nvSpPr>
          <p:cNvPr id="10" name="TextBox 9"/>
          <p:cNvSpPr txBox="1"/>
          <p:nvPr/>
        </p:nvSpPr>
        <p:spPr>
          <a:xfrm>
            <a:off x="2133600" y="5726668"/>
            <a:ext cx="614271" cy="369332"/>
          </a:xfrm>
          <a:prstGeom prst="rect">
            <a:avLst/>
          </a:prstGeom>
          <a:noFill/>
        </p:spPr>
        <p:txBody>
          <a:bodyPr wrap="none" rtlCol="0">
            <a:spAutoFit/>
          </a:bodyPr>
          <a:lstStyle/>
          <a:p>
            <a:r>
              <a:rPr lang="en-GB" dirty="0" smtClean="0"/>
              <a:t>time</a:t>
            </a:r>
            <a:endParaRPr lang="en-GB" dirty="0"/>
          </a:p>
        </p:txBody>
      </p:sp>
      <p:sp>
        <p:nvSpPr>
          <p:cNvPr id="11" name="TextBox 10"/>
          <p:cNvSpPr txBox="1"/>
          <p:nvPr/>
        </p:nvSpPr>
        <p:spPr>
          <a:xfrm rot="-5400000">
            <a:off x="57667" y="4068800"/>
            <a:ext cx="1168397" cy="369332"/>
          </a:xfrm>
          <a:prstGeom prst="rect">
            <a:avLst/>
          </a:prstGeom>
          <a:noFill/>
        </p:spPr>
        <p:txBody>
          <a:bodyPr wrap="none" rtlCol="0">
            <a:spAutoFit/>
          </a:bodyPr>
          <a:lstStyle/>
          <a:p>
            <a:r>
              <a:rPr lang="en-GB" dirty="0" smtClean="0"/>
              <a:t>electrodes</a:t>
            </a:r>
            <a:endParaRPr lang="en-GB" dirty="0"/>
          </a:p>
        </p:txBody>
      </p:sp>
      <p:sp>
        <p:nvSpPr>
          <p:cNvPr id="12" name="TextBox 11"/>
          <p:cNvSpPr txBox="1"/>
          <p:nvPr/>
        </p:nvSpPr>
        <p:spPr>
          <a:xfrm rot="3360000">
            <a:off x="2999377" y="3722357"/>
            <a:ext cx="647934" cy="369332"/>
          </a:xfrm>
          <a:prstGeom prst="rect">
            <a:avLst/>
          </a:prstGeom>
          <a:noFill/>
        </p:spPr>
        <p:txBody>
          <a:bodyPr wrap="none" rtlCol="0">
            <a:spAutoFit/>
          </a:bodyPr>
          <a:lstStyle/>
          <a:p>
            <a:r>
              <a:rPr lang="en-GB" dirty="0" smtClean="0"/>
              <a:t>trials</a:t>
            </a:r>
            <a:endParaRPr lang="en-GB" dirty="0"/>
          </a:p>
        </p:txBody>
      </p:sp>
      <p:sp>
        <p:nvSpPr>
          <p:cNvPr id="13" name="TextBox 12"/>
          <p:cNvSpPr txBox="1"/>
          <p:nvPr/>
        </p:nvSpPr>
        <p:spPr>
          <a:xfrm>
            <a:off x="1143000" y="6260068"/>
            <a:ext cx="2337243" cy="369332"/>
          </a:xfrm>
          <a:prstGeom prst="rect">
            <a:avLst/>
          </a:prstGeom>
          <a:noFill/>
        </p:spPr>
        <p:txBody>
          <a:bodyPr wrap="none" rtlCol="0">
            <a:spAutoFit/>
          </a:bodyPr>
          <a:lstStyle/>
          <a:p>
            <a:r>
              <a:rPr lang="en-GB" dirty="0" smtClean="0"/>
              <a:t>One sample t test &gt; 0 ?</a:t>
            </a:r>
            <a:endParaRPr lang="en-GB" dirty="0"/>
          </a:p>
        </p:txBody>
      </p:sp>
      <p:pic>
        <p:nvPicPr>
          <p:cNvPr id="17" name="Picture 16" descr="1.jpg"/>
          <p:cNvPicPr>
            <a:picLocks noChangeAspect="1"/>
          </p:cNvPicPr>
          <p:nvPr/>
        </p:nvPicPr>
        <p:blipFill>
          <a:blip r:embed="rId3" cstate="print"/>
          <a:srcRect l="12798" t="6349" r="8333" b="10317"/>
          <a:stretch>
            <a:fillRect/>
          </a:stretch>
        </p:blipFill>
        <p:spPr>
          <a:xfrm>
            <a:off x="838200" y="3505200"/>
            <a:ext cx="1828800" cy="1449238"/>
          </a:xfrm>
          <a:prstGeom prst="rect">
            <a:avLst/>
          </a:prstGeom>
        </p:spPr>
      </p:pic>
      <p:pic>
        <p:nvPicPr>
          <p:cNvPr id="18" name="Picture 17" descr="1.jpg"/>
          <p:cNvPicPr>
            <a:picLocks noChangeAspect="1"/>
          </p:cNvPicPr>
          <p:nvPr/>
        </p:nvPicPr>
        <p:blipFill>
          <a:blip r:embed="rId3" cstate="print"/>
          <a:srcRect l="12798" t="6349" r="8333" b="10317"/>
          <a:stretch>
            <a:fillRect/>
          </a:stretch>
        </p:blipFill>
        <p:spPr>
          <a:xfrm>
            <a:off x="990600" y="3657600"/>
            <a:ext cx="1828800" cy="1449238"/>
          </a:xfrm>
          <a:prstGeom prst="rect">
            <a:avLst/>
          </a:prstGeom>
        </p:spPr>
      </p:pic>
      <p:pic>
        <p:nvPicPr>
          <p:cNvPr id="19" name="Picture 18" descr="1.jpg"/>
          <p:cNvPicPr>
            <a:picLocks noChangeAspect="1"/>
          </p:cNvPicPr>
          <p:nvPr/>
        </p:nvPicPr>
        <p:blipFill>
          <a:blip r:embed="rId3" cstate="print"/>
          <a:srcRect l="12798" t="6349" r="8333" b="10317"/>
          <a:stretch>
            <a:fillRect/>
          </a:stretch>
        </p:blipFill>
        <p:spPr>
          <a:xfrm>
            <a:off x="1143000" y="3810000"/>
            <a:ext cx="1828800" cy="1449238"/>
          </a:xfrm>
          <a:prstGeom prst="rect">
            <a:avLst/>
          </a:prstGeom>
        </p:spPr>
      </p:pic>
      <p:pic>
        <p:nvPicPr>
          <p:cNvPr id="20" name="Picture 19" descr="1.jpg"/>
          <p:cNvPicPr>
            <a:picLocks noChangeAspect="1"/>
          </p:cNvPicPr>
          <p:nvPr/>
        </p:nvPicPr>
        <p:blipFill>
          <a:blip r:embed="rId3" cstate="print"/>
          <a:srcRect l="12798" t="6349" r="8333" b="10317"/>
          <a:stretch>
            <a:fillRect/>
          </a:stretch>
        </p:blipFill>
        <p:spPr>
          <a:xfrm>
            <a:off x="1295400" y="3962400"/>
            <a:ext cx="1828800" cy="1449238"/>
          </a:xfrm>
          <a:prstGeom prst="rect">
            <a:avLst/>
          </a:prstGeom>
        </p:spPr>
      </p:pic>
      <p:pic>
        <p:nvPicPr>
          <p:cNvPr id="21" name="Picture 20" descr="1.jpg"/>
          <p:cNvPicPr>
            <a:picLocks noChangeAspect="1"/>
          </p:cNvPicPr>
          <p:nvPr/>
        </p:nvPicPr>
        <p:blipFill>
          <a:blip r:embed="rId3" cstate="print"/>
          <a:srcRect l="12798" t="6349" r="8333" b="10317"/>
          <a:stretch>
            <a:fillRect/>
          </a:stretch>
        </p:blipFill>
        <p:spPr>
          <a:xfrm>
            <a:off x="1447800" y="4114800"/>
            <a:ext cx="1828800" cy="1449238"/>
          </a:xfrm>
          <a:prstGeom prst="rect">
            <a:avLst/>
          </a:prstGeom>
        </p:spPr>
      </p:pic>
      <p:pic>
        <p:nvPicPr>
          <p:cNvPr id="22" name="Picture 21" descr="1.jpg"/>
          <p:cNvPicPr>
            <a:picLocks noChangeAspect="1"/>
          </p:cNvPicPr>
          <p:nvPr/>
        </p:nvPicPr>
        <p:blipFill>
          <a:blip r:embed="rId3" cstate="print"/>
          <a:srcRect l="12798" t="6349" r="8333" b="10317"/>
          <a:stretch>
            <a:fillRect/>
          </a:stretch>
        </p:blipFill>
        <p:spPr>
          <a:xfrm>
            <a:off x="1600200" y="4267200"/>
            <a:ext cx="1828800" cy="1449238"/>
          </a:xfrm>
          <a:prstGeom prst="rect">
            <a:avLst/>
          </a:prstGeom>
        </p:spPr>
      </p:pic>
      <p:pic>
        <p:nvPicPr>
          <p:cNvPr id="23" name="Picture 22" descr="2.jpg"/>
          <p:cNvPicPr>
            <a:picLocks noChangeAspect="1"/>
          </p:cNvPicPr>
          <p:nvPr/>
        </p:nvPicPr>
        <p:blipFill>
          <a:blip r:embed="rId4" cstate="print"/>
          <a:srcRect l="7440" r="9226" b="4762"/>
          <a:stretch>
            <a:fillRect/>
          </a:stretch>
        </p:blipFill>
        <p:spPr>
          <a:xfrm>
            <a:off x="4343400" y="3352800"/>
            <a:ext cx="3733800" cy="3200400"/>
          </a:xfrm>
          <a:prstGeom prst="rect">
            <a:avLst/>
          </a:prstGeom>
        </p:spPr>
      </p:pic>
      <p:sp>
        <p:nvSpPr>
          <p:cNvPr id="24" name="Oval 23"/>
          <p:cNvSpPr/>
          <p:nvPr/>
        </p:nvSpPr>
        <p:spPr>
          <a:xfrm>
            <a:off x="6781800" y="5867400"/>
            <a:ext cx="1143000" cy="685800"/>
          </a:xfrm>
          <a:prstGeom prst="ellipse">
            <a:avLst/>
          </a:prstGeom>
          <a:solidFill>
            <a:srgbClr val="FF0000">
              <a:alpha val="40000"/>
            </a:srgbClr>
          </a:solid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par>
                                <p:cTn id="35" presetID="4" presetClass="entr" presetSubtype="32"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ou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ou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solution?</a:t>
            </a:r>
            <a:endParaRPr lang="en-GB" dirty="0"/>
          </a:p>
        </p:txBody>
      </p:sp>
      <p:sp>
        <p:nvSpPr>
          <p:cNvPr id="3" name="Content Placeholder 2"/>
          <p:cNvSpPr>
            <a:spLocks noGrp="1"/>
          </p:cNvSpPr>
          <p:nvPr>
            <p:ph idx="1"/>
          </p:nvPr>
        </p:nvSpPr>
        <p:spPr/>
        <p:txBody>
          <a:bodyPr>
            <a:normAutofit fontScale="92500"/>
          </a:bodyPr>
          <a:lstStyle/>
          <a:p>
            <a:pPr algn="just"/>
            <a:r>
              <a:rPr lang="en-GB" sz="2600" dirty="0" smtClean="0"/>
              <a:t>Clustering is a good option because it accounts for topological features in the data. Techniques like </a:t>
            </a:r>
            <a:r>
              <a:rPr lang="en-GB" sz="2600" dirty="0" err="1" smtClean="0"/>
              <a:t>Bonferroni</a:t>
            </a:r>
            <a:r>
              <a:rPr lang="en-GB" sz="2600" dirty="0" smtClean="0"/>
              <a:t>, FDR, max(stats) control the FWER but independently of the correlation between tests.</a:t>
            </a:r>
          </a:p>
          <a:p>
            <a:pPr algn="just"/>
            <a:endParaRPr lang="en-GB" sz="2600" dirty="0" smtClean="0"/>
          </a:p>
          <a:p>
            <a:pPr algn="just"/>
            <a:r>
              <a:rPr lang="en-GB" sz="2600" dirty="0" smtClean="0"/>
              <a:t>To use clustering we need to consider cluster statistics rather than individual statistics</a:t>
            </a:r>
          </a:p>
          <a:p>
            <a:pPr algn="just"/>
            <a:r>
              <a:rPr lang="en-GB" sz="2600" dirty="0" smtClean="0"/>
              <a:t>Cluster statistics depend on (</a:t>
            </a:r>
            <a:r>
              <a:rPr lang="en-GB" sz="2600" dirty="0" err="1" smtClean="0"/>
              <a:t>i</a:t>
            </a:r>
            <a:r>
              <a:rPr lang="en-GB" sz="2600" dirty="0" smtClean="0"/>
              <a:t>) the cluster size, which depends on the data at hand (how correlated data are in space in time), and (ii) the strength of the signal (how strong are the t, F values in a cluster) or (iii) a combination of both.</a:t>
            </a:r>
            <a:endParaRPr lang="en-GB"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the solution?</a:t>
            </a:r>
            <a:endParaRPr lang="en-GB" dirty="0"/>
          </a:p>
        </p:txBody>
      </p:sp>
      <p:sp>
        <p:nvSpPr>
          <p:cNvPr id="3" name="Content Placeholder 2"/>
          <p:cNvSpPr>
            <a:spLocks noGrp="1"/>
          </p:cNvSpPr>
          <p:nvPr>
            <p:ph idx="1"/>
          </p:nvPr>
        </p:nvSpPr>
        <p:spPr/>
        <p:txBody>
          <a:bodyPr>
            <a:noAutofit/>
          </a:bodyPr>
          <a:lstStyle/>
          <a:p>
            <a:pPr algn="just"/>
            <a:r>
              <a:rPr lang="en-GB" sz="2400" dirty="0" smtClean="0"/>
              <a:t>In LIMO EEG, we </a:t>
            </a:r>
            <a:r>
              <a:rPr lang="en-GB" sz="2400" dirty="0" smtClean="0">
                <a:solidFill>
                  <a:srgbClr val="FF0000"/>
                </a:solidFill>
              </a:rPr>
              <a:t>bootstrap the data </a:t>
            </a:r>
            <a:r>
              <a:rPr lang="en-GB" sz="2400" dirty="0" smtClean="0"/>
              <a:t>under H0: </a:t>
            </a:r>
            <a:r>
              <a:rPr lang="en-GB" sz="2400" dirty="0" err="1" smtClean="0"/>
              <a:t>center</a:t>
            </a:r>
            <a:r>
              <a:rPr lang="en-GB" sz="2400" dirty="0" smtClean="0"/>
              <a:t> the data or break the link between the design matrix and the data and then resample and test – by chance some significant results are obtained. </a:t>
            </a:r>
          </a:p>
        </p:txBody>
      </p:sp>
      <p:sp>
        <p:nvSpPr>
          <p:cNvPr id="5" name="TextBox 4"/>
          <p:cNvSpPr txBox="1"/>
          <p:nvPr/>
        </p:nvSpPr>
        <p:spPr>
          <a:xfrm>
            <a:off x="1066800" y="6096000"/>
            <a:ext cx="1887183" cy="369332"/>
          </a:xfrm>
          <a:prstGeom prst="rect">
            <a:avLst/>
          </a:prstGeom>
          <a:noFill/>
        </p:spPr>
        <p:txBody>
          <a:bodyPr wrap="none" rtlCol="0">
            <a:spAutoFit/>
          </a:bodyPr>
          <a:lstStyle/>
          <a:p>
            <a:r>
              <a:rPr lang="en-GB" dirty="0" smtClean="0">
                <a:solidFill>
                  <a:srgbClr val="FF0000"/>
                </a:solidFill>
              </a:rPr>
              <a:t>Observed F values</a:t>
            </a:r>
            <a:endParaRPr lang="en-GB" dirty="0">
              <a:solidFill>
                <a:srgbClr val="FF0000"/>
              </a:solidFill>
            </a:endParaRPr>
          </a:p>
        </p:txBody>
      </p:sp>
      <p:pic>
        <p:nvPicPr>
          <p:cNvPr id="6" name="Picture 5" descr="1.jpg"/>
          <p:cNvPicPr>
            <a:picLocks noChangeAspect="1"/>
          </p:cNvPicPr>
          <p:nvPr/>
        </p:nvPicPr>
        <p:blipFill>
          <a:blip r:embed="rId2" cstate="print"/>
          <a:srcRect l="12798" t="8333" r="8333" b="10317"/>
          <a:stretch>
            <a:fillRect/>
          </a:stretch>
        </p:blipFill>
        <p:spPr>
          <a:xfrm>
            <a:off x="457200" y="3352800"/>
            <a:ext cx="3276600" cy="2534728"/>
          </a:xfrm>
          <a:prstGeom prst="rect">
            <a:avLst/>
          </a:prstGeom>
        </p:spPr>
      </p:pic>
      <p:pic>
        <p:nvPicPr>
          <p:cNvPr id="7" name="Picture 6" descr="2.jpg"/>
          <p:cNvPicPr>
            <a:picLocks noChangeAspect="1"/>
          </p:cNvPicPr>
          <p:nvPr/>
        </p:nvPicPr>
        <p:blipFill>
          <a:blip r:embed="rId3" cstate="print"/>
          <a:srcRect l="12798" t="6349" r="9821" b="10317"/>
          <a:stretch>
            <a:fillRect/>
          </a:stretch>
        </p:blipFill>
        <p:spPr>
          <a:xfrm>
            <a:off x="4263571" y="2971800"/>
            <a:ext cx="2594429" cy="2095500"/>
          </a:xfrm>
          <a:prstGeom prst="rect">
            <a:avLst/>
          </a:prstGeom>
        </p:spPr>
      </p:pic>
      <p:sp>
        <p:nvSpPr>
          <p:cNvPr id="8" name="TextBox 7"/>
          <p:cNvSpPr txBox="1"/>
          <p:nvPr/>
        </p:nvSpPr>
        <p:spPr>
          <a:xfrm>
            <a:off x="5029200" y="6096000"/>
            <a:ext cx="1862818" cy="369332"/>
          </a:xfrm>
          <a:prstGeom prst="rect">
            <a:avLst/>
          </a:prstGeom>
          <a:noFill/>
        </p:spPr>
        <p:txBody>
          <a:bodyPr wrap="none" rtlCol="0">
            <a:spAutoFit/>
          </a:bodyPr>
          <a:lstStyle/>
          <a:p>
            <a:r>
              <a:rPr lang="en-GB" dirty="0" smtClean="0">
                <a:solidFill>
                  <a:srgbClr val="FF0000"/>
                </a:solidFill>
              </a:rPr>
              <a:t>F values under H0</a:t>
            </a:r>
            <a:endParaRPr lang="en-GB" dirty="0">
              <a:solidFill>
                <a:srgbClr val="FF0000"/>
              </a:solidFill>
            </a:endParaRPr>
          </a:p>
        </p:txBody>
      </p:sp>
      <p:cxnSp>
        <p:nvCxnSpPr>
          <p:cNvPr id="10" name="Straight Arrow Connector 9"/>
          <p:cNvCxnSpPr/>
          <p:nvPr/>
        </p:nvCxnSpPr>
        <p:spPr>
          <a:xfrm>
            <a:off x="3048000" y="6324600"/>
            <a:ext cx="16764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11" name="Picture 10" descr="3.jpg"/>
          <p:cNvPicPr>
            <a:picLocks noChangeAspect="1"/>
          </p:cNvPicPr>
          <p:nvPr/>
        </p:nvPicPr>
        <p:blipFill>
          <a:blip r:embed="rId4" cstate="print"/>
          <a:srcRect l="12798" t="8333" r="9821" b="10317"/>
          <a:stretch>
            <a:fillRect/>
          </a:stretch>
        </p:blipFill>
        <p:spPr>
          <a:xfrm>
            <a:off x="4495800" y="3276600"/>
            <a:ext cx="2609385" cy="2057400"/>
          </a:xfrm>
          <a:prstGeom prst="rect">
            <a:avLst/>
          </a:prstGeom>
          <a:effectLst>
            <a:outerShdw blurRad="50800" dist="38100" dir="8100000" algn="tr" rotWithShape="0">
              <a:prstClr val="black">
                <a:alpha val="40000"/>
              </a:prstClr>
            </a:outerShdw>
          </a:effectLst>
        </p:spPr>
      </p:pic>
      <p:pic>
        <p:nvPicPr>
          <p:cNvPr id="12" name="Picture 11" descr="4.jpg"/>
          <p:cNvPicPr>
            <a:picLocks noChangeAspect="1"/>
          </p:cNvPicPr>
          <p:nvPr/>
        </p:nvPicPr>
        <p:blipFill>
          <a:blip r:embed="rId5" cstate="print"/>
          <a:srcRect l="12798" t="8333" r="9821" b="10317"/>
          <a:stretch>
            <a:fillRect/>
          </a:stretch>
        </p:blipFill>
        <p:spPr>
          <a:xfrm>
            <a:off x="4800600" y="3505200"/>
            <a:ext cx="2609386" cy="2057400"/>
          </a:xfrm>
          <a:prstGeom prst="rect">
            <a:avLst/>
          </a:prstGeom>
          <a:effectLst>
            <a:outerShdw blurRad="50800" dist="38100" dir="8100000" algn="tr" rotWithShape="0">
              <a:prstClr val="black">
                <a:alpha val="40000"/>
              </a:prstClr>
            </a:outerShdw>
          </a:effectLst>
        </p:spPr>
      </p:pic>
      <p:pic>
        <p:nvPicPr>
          <p:cNvPr id="13" name="Picture 12" descr="5.jpg"/>
          <p:cNvPicPr>
            <a:picLocks noChangeAspect="1"/>
          </p:cNvPicPr>
          <p:nvPr/>
        </p:nvPicPr>
        <p:blipFill>
          <a:blip r:embed="rId6" cstate="print"/>
          <a:srcRect l="12798" t="8333" r="9821" b="10317"/>
          <a:stretch>
            <a:fillRect/>
          </a:stretch>
        </p:blipFill>
        <p:spPr>
          <a:xfrm>
            <a:off x="5105400" y="3810000"/>
            <a:ext cx="2590800" cy="2042746"/>
          </a:xfrm>
          <a:prstGeom prst="rect">
            <a:avLst/>
          </a:prstGeom>
          <a:effectLst>
            <a:outerShdw blurRad="50800" dist="38100" dir="8100000" algn="tr"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plus(in)">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ou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ou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ox(ou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ox(ou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1329</Words>
  <Application>Microsoft Office PowerPoint</Application>
  <PresentationFormat>On-screen Show (4:3)</PresentationFormat>
  <Paragraphs>155</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LInear Modelling of EEG data</vt:lpstr>
      <vt:lpstr>What is the problem?</vt:lpstr>
      <vt:lpstr>What is the problem?</vt:lpstr>
      <vt:lpstr>What is the problem?</vt:lpstr>
      <vt:lpstr>What is the solution?</vt:lpstr>
      <vt:lpstr>What is the solution?</vt:lpstr>
      <vt:lpstr>What is the solution?</vt:lpstr>
      <vt:lpstr>What is the solution?</vt:lpstr>
      <vt:lpstr>What is the solution?</vt:lpstr>
      <vt:lpstr>Bootstrap: central idea</vt:lpstr>
      <vt:lpstr>Bootstrap philosophy</vt:lpstr>
      <vt:lpstr>Slide 12</vt:lpstr>
      <vt:lpstr>Percentile bootstrap estimate of mean</vt:lpstr>
      <vt:lpstr>Slide 14</vt:lpstr>
      <vt:lpstr>MCC using max across the whole space</vt:lpstr>
      <vt:lpstr>MCC using (max of) clusters</vt:lpstr>
      <vt:lpstr>Threshold Free Cluster Enhancement</vt:lpstr>
      <vt:lpstr>Threshold Free Cluster Enhancement</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Modelling of EEG data</dc:title>
  <dc:creator>cyril</dc:creator>
  <cp:lastModifiedBy>cyril</cp:lastModifiedBy>
  <cp:revision>43</cp:revision>
  <dcterms:created xsi:type="dcterms:W3CDTF">2006-08-16T00:00:00Z</dcterms:created>
  <dcterms:modified xsi:type="dcterms:W3CDTF">2013-05-28T13:33:05Z</dcterms:modified>
</cp:coreProperties>
</file>