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9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6F6A31-1364-1F60-8F80-B63A66ABEC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628A5-67D8-71C1-4DD2-B316FA4E3E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BC895-DCBE-41B6-8A94-4AC1A97BD704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767A9-9748-F96B-26BB-DF27DFE1F1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www.aiquest.org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85C0A-6CF2-A41F-73F4-7D00CE0B7B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CF821-2C45-4225-ABFC-4ECC090DF1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8409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9B048-4806-4C7E-AF6B-FBB7CA8E576B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www.aiquest.org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3A918-F0E3-4B8E-9667-CEA9E63AB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997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www.aiquest.org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3A918-F0E3-4B8E-9667-CEA9E63ABC3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219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www.aiquest.org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3A918-F0E3-4B8E-9667-CEA9E63ABC3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13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E9B2-B741-FD14-0C15-8B2D2F873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59ECB-6F4D-EBC4-79AA-ED1DE2009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0A6C0-0FFA-0D0C-8280-04A5C18B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C299-CC21-4EF5-A4D1-468950A8DC82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7257D-18AC-5737-61CC-61960FFE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6587F-8231-3258-1586-3D81C138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4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CA3E-E246-F177-CF18-D304A497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8BEE9-E180-68DA-7E9C-2916937FC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B88F7-AA8D-3F8A-119F-37CBCC38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101F-EED5-4BA7-9A82-D5A0A87512A7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0E738-72BE-572A-3580-1575E4183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9AACA-19E8-68C2-5710-A73E9520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2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77E1B6-5421-C729-3007-2B8F0BF1F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D297F-FCCF-5D73-001A-5BA9FC399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C658C-E3D2-7BE1-D59E-F9E842AD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1DC-8700-4780-9DC4-39AB7163A6C0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BB50D-C8E2-41FA-A535-65C6A5F0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AA3C1-A4A7-BEFC-D929-04130C89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7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7A85-0BDC-558E-6835-716582A0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50D3E-B40C-5535-FF51-B3D13E402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6807-77D0-694E-B650-FE788138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0853-0CFF-461A-96F8-BF0309CFA489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4328-6D3F-C558-759F-FC59C739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840FF-E020-B4E5-E518-6D301F27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6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77C9-A50F-5025-D08A-E48B27D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94B02-D75C-F639-3313-A1553E8FC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FDC3F-E507-428B-3BF4-6040452C7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C20F-13C3-4D67-9874-64FDAB37B24B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03F0E-7FA5-B4E7-60D2-6E0B90F1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AFE85-AE31-FCD7-1417-9F9521E1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5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7425-D802-82F5-A914-057312D8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44895-D3D8-CE79-6BA4-04B6CFE3E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CE987-6B5B-721A-3993-3132490F7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D74EB-C84E-7235-6F56-3BD5A038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68D7-5278-4CFF-9672-4A4232A73987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A1F17-CC2D-4693-E3B1-E1527CE4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FB217-5DE6-4AC6-154F-0EFF5CD4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1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2239-77CD-03B4-DAEF-C3C5AEC7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D417B-E50E-105F-F57E-2E4960F80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D7F5A-0EBB-D925-B3AD-555585AFF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04935-978D-BACB-A573-7533A56EE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6B67B-10CE-E083-CA4B-ACCE046A2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7AD91-55F8-08F1-C000-926898B2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7614-DACE-483D-BA87-3530C4F96054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4CDD17-F191-E6CE-795B-3E06307D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4D3BC4-47D4-084C-C95C-CAC61BEB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2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628F-D406-ED93-7B55-9D2A8F09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2F40E-E5A5-AC38-091E-37B8BAB0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8664-3D33-4B57-8C12-B888531E21FD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53694-8B4F-AC31-1541-292A6D87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D5B92-56B9-A0E5-861D-A12A7DAF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5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2D723-A889-4501-0D83-6285D367C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D0EA-2F0D-4FAA-A873-6F113961E86A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74B49-A788-AD93-5CED-5EB85DBB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C3902-3474-E6DE-1BDC-4E913E62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7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46396-B304-7A09-EA64-3E558139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5523-F0DC-8070-EC03-6C5D63E13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22D93-3E57-6192-1384-552AC7479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7C95F-BC1C-15D8-9907-1DCC3E48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C32B-5EBE-4A3F-802C-BB7E628CA0CF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5AC0A-3746-CD90-5E9B-AAE75CFA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517CF-294E-301A-DE32-1AF54D6E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6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E886-76F9-5989-9F1B-211051A6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CB4818-8C9B-7C9D-1133-5EC89523F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14BBF-1F86-6DA6-4923-93FF193F3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4EE6E-C0D7-E143-B491-7C8C57D9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FBE8-CC4C-4352-AF30-BECBAF3602EF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004F0-DFD5-ED7E-8752-1A9BA7AC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8D78C-CA4B-B935-D58E-92F41C65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5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B0F2C-12EC-B7FE-80CA-E83EBAF53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01C74-EDC8-F5D4-9EE5-7BD324525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DAF6C-9F86-7CFF-4622-C5EB658EA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56446-C056-4141-8F61-71A9502A97E8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68D93-02BB-FC19-8594-25844F36D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F6875-B24D-9B86-B532-04E8E7E9F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9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iquest.org/courses/sql-for-everybod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FB8B-7A94-E7DD-24CE-A78FA575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B7148-AE3A-5F25-8607-E77DD46C7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Make database simple to keep data</a:t>
            </a:r>
          </a:p>
          <a:p>
            <a:r>
              <a:rPr lang="en-US" sz="2000" dirty="0"/>
              <a:t>Make it optimize for insert/update</a:t>
            </a:r>
          </a:p>
          <a:p>
            <a:r>
              <a:rPr lang="en-US" sz="2000" dirty="0"/>
              <a:t>Make it </a:t>
            </a:r>
            <a:r>
              <a:rPr lang="en-US" sz="2000" dirty="0" err="1"/>
              <a:t>splitted</a:t>
            </a:r>
            <a:r>
              <a:rPr lang="en-US" sz="2000" dirty="0"/>
              <a:t> as possible</a:t>
            </a:r>
          </a:p>
          <a:p>
            <a:endParaRPr lang="en-US" sz="2000" dirty="0"/>
          </a:p>
          <a:p>
            <a:r>
              <a:rPr lang="en-US" sz="2000" b="1" dirty="0" err="1"/>
              <a:t>Benifits</a:t>
            </a:r>
            <a:endParaRPr lang="en-US" sz="2000" b="1" dirty="0"/>
          </a:p>
          <a:p>
            <a:r>
              <a:rPr lang="en-US" sz="2000" dirty="0">
                <a:sym typeface="Wingdings" panose="05000000000000000000" pitchFamily="2" charset="2"/>
              </a:rPr>
              <a:t> Managing data easier / simpler/ Optimized</a:t>
            </a:r>
          </a:p>
          <a:p>
            <a:r>
              <a:rPr lang="en-US" sz="2000" dirty="0">
                <a:sym typeface="Wingdings" panose="05000000000000000000" pitchFamily="2" charset="2"/>
              </a:rPr>
              <a:t> Data storage less used</a:t>
            </a:r>
          </a:p>
          <a:p>
            <a:r>
              <a:rPr lang="en-US" sz="2000" dirty="0">
                <a:sym typeface="Wingdings" panose="05000000000000000000" pitchFamily="2" charset="2"/>
              </a:rPr>
              <a:t> Less redundant data 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b="1" dirty="0"/>
              <a:t>Drawbacks</a:t>
            </a:r>
          </a:p>
          <a:p>
            <a:r>
              <a:rPr lang="en-US" sz="2000" dirty="0"/>
              <a:t>Analytics is not recommended</a:t>
            </a:r>
          </a:p>
          <a:p>
            <a:r>
              <a:rPr lang="en-US" sz="2000" dirty="0"/>
              <a:t>Projection/Selection less optimized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757E0-8D10-7DD2-C746-819FE407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71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E750C09-4D07-B1AA-ED8D-D8A701990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273556"/>
              </p:ext>
            </p:extLst>
          </p:nvPr>
        </p:nvGraphicFramePr>
        <p:xfrm>
          <a:off x="838200" y="1825625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631863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731136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16045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888634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56811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94"/>
                  </a:ext>
                </a:extLst>
              </a:tr>
              <a:tr h="310761"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13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81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</a:t>
                      </a:r>
                      <a:r>
                        <a:rPr lang="en-US" dirty="0"/>
                        <a:t> 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173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Mr</a:t>
                      </a:r>
                      <a:r>
                        <a:rPr lang="en-US" dirty="0"/>
                        <a:t> XYZ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11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</a:t>
                      </a:r>
                      <a:r>
                        <a:rPr lang="en-US" dirty="0"/>
                        <a:t> 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8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4930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AB6D2-4ACB-95E8-F3F5-1DD332BC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1A286-E31C-A897-FD49-4754EDCD8DA8}"/>
              </a:ext>
            </a:extLst>
          </p:cNvPr>
          <p:cNvSpPr txBox="1"/>
          <p:nvPr/>
        </p:nvSpPr>
        <p:spPr>
          <a:xfrm>
            <a:off x="737419" y="1366684"/>
            <a:ext cx="412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6431E0-69FC-CD68-0C21-7D221A06B35B}"/>
              </a:ext>
            </a:extLst>
          </p:cNvPr>
          <p:cNvSpPr txBox="1"/>
          <p:nvPr/>
        </p:nvSpPr>
        <p:spPr>
          <a:xfrm>
            <a:off x="624348" y="767882"/>
            <a:ext cx="412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Anomalies (Insert)</a:t>
            </a:r>
          </a:p>
        </p:txBody>
      </p:sp>
    </p:spTree>
    <p:extLst>
      <p:ext uri="{BB962C8B-B14F-4D97-AF65-F5344CB8AC3E}">
        <p14:creationId xmlns:p14="http://schemas.microsoft.com/office/powerpoint/2010/main" val="3918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E750C09-4D07-B1AA-ED8D-D8A701990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709870"/>
              </p:ext>
            </p:extLst>
          </p:nvPr>
        </p:nvGraphicFramePr>
        <p:xfrm>
          <a:off x="838200" y="685083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631863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731136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16045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888634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56811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94"/>
                  </a:ext>
                </a:extLst>
              </a:tr>
              <a:tr h="310761"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13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81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</a:t>
                      </a:r>
                      <a:r>
                        <a:rPr lang="en-US" dirty="0"/>
                        <a:t> 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173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Mr</a:t>
                      </a:r>
                      <a:r>
                        <a:rPr lang="en-US" dirty="0"/>
                        <a:t> XYZ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11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</a:t>
                      </a:r>
                      <a:r>
                        <a:rPr lang="en-US" dirty="0"/>
                        <a:t> 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8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4930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AB6D2-4ACB-95E8-F3F5-1DD332BC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1A286-E31C-A897-FD49-4754EDCD8DA8}"/>
              </a:ext>
            </a:extLst>
          </p:cNvPr>
          <p:cNvSpPr txBox="1"/>
          <p:nvPr/>
        </p:nvSpPr>
        <p:spPr>
          <a:xfrm>
            <a:off x="737419" y="285134"/>
            <a:ext cx="412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6431E0-69FC-CD68-0C21-7D221A06B35B}"/>
              </a:ext>
            </a:extLst>
          </p:cNvPr>
          <p:cNvSpPr txBox="1"/>
          <p:nvPr/>
        </p:nvSpPr>
        <p:spPr>
          <a:xfrm>
            <a:off x="4675238" y="193629"/>
            <a:ext cx="412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Anomalies (</a:t>
            </a:r>
            <a:r>
              <a:rPr lang="en-US" b="1" dirty="0" err="1"/>
              <a:t>Updation</a:t>
            </a:r>
            <a:r>
              <a:rPr lang="en-US" b="1" dirty="0"/>
              <a:t> Anomaly)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8CED3591-8CC4-8747-B88B-77EDA27B1E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2923829"/>
              </p:ext>
            </p:extLst>
          </p:nvPr>
        </p:nvGraphicFramePr>
        <p:xfrm>
          <a:off x="838200" y="3582117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631863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731136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16045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888634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56811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94"/>
                  </a:ext>
                </a:extLst>
              </a:tr>
              <a:tr h="310761"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Shahadat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13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Shahadat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81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</a:t>
                      </a:r>
                      <a:r>
                        <a:rPr lang="en-US" dirty="0"/>
                        <a:t> 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173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Mr</a:t>
                      </a:r>
                      <a:r>
                        <a:rPr lang="en-US" dirty="0"/>
                        <a:t> XYZ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11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</a:t>
                      </a:r>
                      <a:r>
                        <a:rPr lang="en-US" dirty="0"/>
                        <a:t> 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8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Shahadat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49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388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E750C09-4D07-B1AA-ED8D-D8A7019903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685083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631863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731136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16045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888634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56811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94"/>
                  </a:ext>
                </a:extLst>
              </a:tr>
              <a:tr h="310761"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13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81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</a:t>
                      </a:r>
                      <a:r>
                        <a:rPr lang="en-US" dirty="0"/>
                        <a:t> 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173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Mr</a:t>
                      </a:r>
                      <a:r>
                        <a:rPr lang="en-US" dirty="0"/>
                        <a:t> XYZ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11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</a:t>
                      </a:r>
                      <a:r>
                        <a:rPr lang="en-US" dirty="0"/>
                        <a:t> 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8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4930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AB6D2-4ACB-95E8-F3F5-1DD332BC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1A286-E31C-A897-FD49-4754EDCD8DA8}"/>
              </a:ext>
            </a:extLst>
          </p:cNvPr>
          <p:cNvSpPr txBox="1"/>
          <p:nvPr/>
        </p:nvSpPr>
        <p:spPr>
          <a:xfrm>
            <a:off x="737419" y="285134"/>
            <a:ext cx="412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6431E0-69FC-CD68-0C21-7D221A06B35B}"/>
              </a:ext>
            </a:extLst>
          </p:cNvPr>
          <p:cNvSpPr txBox="1"/>
          <p:nvPr/>
        </p:nvSpPr>
        <p:spPr>
          <a:xfrm>
            <a:off x="4675238" y="193629"/>
            <a:ext cx="412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Anomalies (</a:t>
            </a:r>
            <a:r>
              <a:rPr lang="en-US" b="1" dirty="0" err="1"/>
              <a:t>DeletionAnomaly</a:t>
            </a:r>
            <a:r>
              <a:rPr lang="en-US" b="1" dirty="0"/>
              <a:t>)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8CED3591-8CC4-8747-B88B-77EDA27B1E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6324658"/>
              </p:ext>
            </p:extLst>
          </p:nvPr>
        </p:nvGraphicFramePr>
        <p:xfrm>
          <a:off x="786579" y="4299873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631863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731136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16045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888634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56811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60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4799-6B89-E083-0002-D120AC84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932A0-FC04-8B73-9491-18C0CDED2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1 NF</a:t>
            </a:r>
          </a:p>
          <a:p>
            <a:pPr lvl="1"/>
            <a:r>
              <a:rPr lang="en-US" dirty="0"/>
              <a:t>Has a PK</a:t>
            </a:r>
          </a:p>
          <a:p>
            <a:pPr lvl="1"/>
            <a:r>
              <a:rPr lang="en-US" dirty="0"/>
              <a:t>Each column should have </a:t>
            </a:r>
            <a:r>
              <a:rPr lang="en-US" dirty="0" err="1"/>
              <a:t>unq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Duplicate rows not allowed</a:t>
            </a:r>
          </a:p>
          <a:p>
            <a:r>
              <a:rPr lang="en-US" dirty="0"/>
              <a:t>2NF</a:t>
            </a:r>
          </a:p>
          <a:p>
            <a:pPr lvl="1"/>
            <a:r>
              <a:rPr lang="en-US" dirty="0"/>
              <a:t>Must be in 1nF</a:t>
            </a:r>
          </a:p>
          <a:p>
            <a:pPr lvl="1"/>
            <a:r>
              <a:rPr lang="en-US" dirty="0"/>
              <a:t>No partial dependency/ No Non prime </a:t>
            </a:r>
            <a:r>
              <a:rPr lang="en-US" dirty="0" err="1"/>
              <a:t>attrbute</a:t>
            </a:r>
            <a:endParaRPr lang="en-US" dirty="0"/>
          </a:p>
          <a:p>
            <a:r>
              <a:rPr lang="en-US" dirty="0"/>
              <a:t>3NF</a:t>
            </a:r>
          </a:p>
          <a:p>
            <a:pPr lvl="1"/>
            <a:r>
              <a:rPr lang="en-US" dirty="0"/>
              <a:t>Must be in 2NF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transtitive</a:t>
            </a:r>
            <a:r>
              <a:rPr lang="en-US" dirty="0"/>
              <a:t> dependency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2F26E-7203-DC6C-24AB-E948ABEE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6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5C6E-EEF0-EE70-AFCB-56AD43F7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1D17B-1510-47C5-4C1D-D09C6281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F92E9A2-9DB6-4114-68CA-89DFDE078A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687833"/>
              </p:ext>
            </p:extLst>
          </p:nvPr>
        </p:nvGraphicFramePr>
        <p:xfrm>
          <a:off x="838200" y="1255356"/>
          <a:ext cx="10515600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631863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731136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16045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888634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56811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94"/>
                  </a:ext>
                </a:extLst>
              </a:tr>
              <a:tr h="310761"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Math, Eng, Bang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Abul, Nargis, </a:t>
                      </a:r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139537"/>
                  </a:ext>
                </a:extLst>
              </a:tr>
              <a:tr h="310761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Eng, Bang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Abul, 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354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6BA276-43D7-6A04-883C-1EEE1B842FFE}"/>
              </a:ext>
            </a:extLst>
          </p:cNvPr>
          <p:cNvSpPr txBox="1"/>
          <p:nvPr/>
        </p:nvSpPr>
        <p:spPr>
          <a:xfrm>
            <a:off x="737419" y="285134"/>
            <a:ext cx="412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Students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EF69EC02-56C6-853D-9465-F9D04DFB55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7675069"/>
              </p:ext>
            </p:extLst>
          </p:nvPr>
        </p:nvGraphicFramePr>
        <p:xfrm>
          <a:off x="838200" y="2984179"/>
          <a:ext cx="1051560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631863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731136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16045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888634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56811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94"/>
                  </a:ext>
                </a:extLst>
              </a:tr>
              <a:tr h="310761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35447"/>
                  </a:ext>
                </a:extLst>
              </a:tr>
              <a:tr h="26528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1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718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CE5A5CBA-03E2-EE65-85FD-046AB5404D1E}"/>
              </a:ext>
            </a:extLst>
          </p:cNvPr>
          <p:cNvSpPr txBox="1"/>
          <p:nvPr/>
        </p:nvSpPr>
        <p:spPr>
          <a:xfrm>
            <a:off x="2449800" y="2497976"/>
            <a:ext cx="779384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aven Pro"/>
              </a:rPr>
              <a:t>THANK YOU</a:t>
            </a:r>
            <a:endParaRPr lang="en-US" sz="115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34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FB8B-7A94-E7DD-24CE-A78FA575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B7148-AE3A-5F25-8607-E77DD46C7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Isolation </a:t>
            </a:r>
            <a:r>
              <a:rPr lang="en-US" sz="2400" dirty="0"/>
              <a:t>(Levels)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Read uncommitted</a:t>
            </a:r>
          </a:p>
          <a:p>
            <a:r>
              <a:rPr lang="en-US" sz="2000" dirty="0"/>
              <a:t>Read Committed</a:t>
            </a:r>
          </a:p>
          <a:p>
            <a:r>
              <a:rPr lang="en-US" sz="2000" dirty="0"/>
              <a:t>Repeatable</a:t>
            </a:r>
          </a:p>
          <a:p>
            <a:r>
              <a:rPr lang="en-US" sz="2000" dirty="0"/>
              <a:t>Serializable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757E0-8D10-7DD2-C746-819FE407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FB8B-7A94-E7DD-24CE-A78FA575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B7148-AE3A-5F25-8607-E77DD46C7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168"/>
            <a:ext cx="10515600" cy="4662795"/>
          </a:xfrm>
        </p:spPr>
        <p:txBody>
          <a:bodyPr>
            <a:normAutofit/>
          </a:bodyPr>
          <a:lstStyle/>
          <a:p>
            <a:r>
              <a:rPr lang="en-US" b="1" dirty="0"/>
              <a:t>Isolation </a:t>
            </a:r>
            <a:r>
              <a:rPr lang="en-US" sz="2400" dirty="0"/>
              <a:t>(Levels)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Read uncommitted: Allows reading uncommitted changes</a:t>
            </a:r>
          </a:p>
          <a:p>
            <a:r>
              <a:rPr lang="en-US" sz="2000" dirty="0"/>
              <a:t>Concurrency problem: </a:t>
            </a:r>
          </a:p>
          <a:p>
            <a:pPr lvl="1"/>
            <a:r>
              <a:rPr lang="en-US" sz="1600" b="1" dirty="0"/>
              <a:t>Dirty Read</a:t>
            </a:r>
            <a:r>
              <a:rPr lang="en-US" sz="1600" dirty="0"/>
              <a:t>: Reading uncommitted changes</a:t>
            </a:r>
          </a:p>
          <a:p>
            <a:r>
              <a:rPr lang="en-US" sz="2000" dirty="0"/>
              <a:t>Table: products(apple, 300)</a:t>
            </a:r>
          </a:p>
          <a:p>
            <a:r>
              <a:rPr lang="en-US" sz="2000" dirty="0" err="1"/>
              <a:t>Trx</a:t>
            </a:r>
            <a:r>
              <a:rPr lang="en-US" sz="2000" dirty="0"/>
              <a:t> A: update&gt; 300+50 = 350</a:t>
            </a:r>
          </a:p>
          <a:p>
            <a:r>
              <a:rPr lang="en-US" sz="2000" dirty="0" err="1"/>
              <a:t>Trx</a:t>
            </a:r>
            <a:r>
              <a:rPr lang="en-US" sz="2000" dirty="0"/>
              <a:t> B: Read &gt; 350</a:t>
            </a:r>
          </a:p>
          <a:p>
            <a:r>
              <a:rPr lang="en-US" sz="2000" dirty="0" err="1"/>
              <a:t>Trx</a:t>
            </a:r>
            <a:r>
              <a:rPr lang="en-US" sz="2000" dirty="0"/>
              <a:t> A: Rollback (Uncommit)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Highest concurrency but concern with data accuracy (probably)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757E0-8D10-7DD2-C746-819FE407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8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FB8B-7A94-E7DD-24CE-A78FA575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B7148-AE3A-5F25-8607-E77DD46C7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168"/>
            <a:ext cx="10515600" cy="4662795"/>
          </a:xfrm>
        </p:spPr>
        <p:txBody>
          <a:bodyPr>
            <a:normAutofit/>
          </a:bodyPr>
          <a:lstStyle/>
          <a:p>
            <a:r>
              <a:rPr lang="en-US" b="1" dirty="0"/>
              <a:t>Isolation </a:t>
            </a:r>
            <a:r>
              <a:rPr lang="en-US" sz="2400" dirty="0"/>
              <a:t>(Levels)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Read committed: Does not allow reading uncommitted changes by other </a:t>
            </a:r>
            <a:r>
              <a:rPr lang="en-US" sz="2000" dirty="0" err="1"/>
              <a:t>trx</a:t>
            </a:r>
            <a:endParaRPr lang="en-US" sz="2000" dirty="0"/>
          </a:p>
          <a:p>
            <a:r>
              <a:rPr lang="en-US" sz="2000" dirty="0"/>
              <a:t>Concurrency problem: </a:t>
            </a:r>
          </a:p>
          <a:p>
            <a:pPr lvl="1"/>
            <a:r>
              <a:rPr lang="en-US" sz="1600" b="1" dirty="0"/>
              <a:t>Non repeatable read</a:t>
            </a:r>
            <a:r>
              <a:rPr lang="en-US" sz="1600" dirty="0"/>
              <a:t>: Gets different values from same data vin multiple reads</a:t>
            </a:r>
          </a:p>
          <a:p>
            <a:pPr lvl="1"/>
            <a:r>
              <a:rPr lang="en-US" sz="2000" dirty="0"/>
              <a:t>Table: products(apple, 300)</a:t>
            </a:r>
          </a:p>
          <a:p>
            <a:r>
              <a:rPr lang="en-US" sz="2000" dirty="0" err="1"/>
              <a:t>Trx</a:t>
            </a:r>
            <a:r>
              <a:rPr lang="en-US" sz="2000" dirty="0"/>
              <a:t> B: Read &gt; 300</a:t>
            </a:r>
          </a:p>
          <a:p>
            <a:r>
              <a:rPr lang="en-US" sz="2000" dirty="0" err="1"/>
              <a:t>Trx</a:t>
            </a:r>
            <a:r>
              <a:rPr lang="en-US" sz="2000" dirty="0"/>
              <a:t> A: update&gt; 300+50 = 350</a:t>
            </a:r>
          </a:p>
          <a:p>
            <a:r>
              <a:rPr lang="en-US" sz="2000" dirty="0" err="1"/>
              <a:t>Trx</a:t>
            </a:r>
            <a:r>
              <a:rPr lang="en-US" sz="2000" dirty="0"/>
              <a:t> A: Commit</a:t>
            </a:r>
          </a:p>
          <a:p>
            <a:pPr marL="0" indent="0">
              <a:buNone/>
            </a:pPr>
            <a:r>
              <a:rPr lang="en-US" sz="2000" dirty="0"/>
              <a:t>In repeated read data will be different.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757E0-8D10-7DD2-C746-819FE407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8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FB8B-7A94-E7DD-24CE-A78FA575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B7148-AE3A-5F25-8607-E77DD46C7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68"/>
            <a:ext cx="10515600" cy="4967595"/>
          </a:xfrm>
        </p:spPr>
        <p:txBody>
          <a:bodyPr>
            <a:normAutofit fontScale="77500" lnSpcReduction="20000"/>
          </a:bodyPr>
          <a:lstStyle/>
          <a:p>
            <a:r>
              <a:rPr lang="en-US" sz="1800" b="1" dirty="0"/>
              <a:t>Isolation </a:t>
            </a:r>
            <a:r>
              <a:rPr lang="en-US" sz="1600" dirty="0"/>
              <a:t>(Levels)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Repeatable Read: A </a:t>
            </a:r>
            <a:r>
              <a:rPr lang="en-US" sz="1400" dirty="0" err="1"/>
              <a:t>trx</a:t>
            </a:r>
            <a:r>
              <a:rPr lang="en-US" sz="1400" dirty="0"/>
              <a:t> can read a value , other </a:t>
            </a:r>
            <a:r>
              <a:rPr lang="en-US" sz="1400" dirty="0" err="1"/>
              <a:t>trx</a:t>
            </a:r>
            <a:r>
              <a:rPr lang="en-US" sz="1400" dirty="0"/>
              <a:t> cannot update until that </a:t>
            </a:r>
            <a:r>
              <a:rPr lang="en-US" sz="1400" dirty="0" err="1"/>
              <a:t>trx</a:t>
            </a:r>
            <a:r>
              <a:rPr lang="en-US" sz="1400" dirty="0"/>
              <a:t> commits, however other </a:t>
            </a:r>
            <a:r>
              <a:rPr lang="en-US" sz="1400" dirty="0" err="1"/>
              <a:t>trx</a:t>
            </a:r>
            <a:r>
              <a:rPr lang="en-US" sz="1400" dirty="0"/>
              <a:t> can insert new values.</a:t>
            </a:r>
          </a:p>
          <a:p>
            <a:r>
              <a:rPr lang="en-US" sz="1400" dirty="0"/>
              <a:t>Concurrency problem: </a:t>
            </a:r>
          </a:p>
          <a:p>
            <a:pPr lvl="1"/>
            <a:r>
              <a:rPr lang="en-US" sz="1400" dirty="0"/>
              <a:t>Phantom read: When A </a:t>
            </a:r>
            <a:r>
              <a:rPr lang="en-US" sz="1400" dirty="0" err="1"/>
              <a:t>trx</a:t>
            </a:r>
            <a:r>
              <a:rPr lang="en-US" sz="1400" dirty="0"/>
              <a:t> Reading values , sees new rows</a:t>
            </a:r>
          </a:p>
          <a:p>
            <a:pPr lvl="1"/>
            <a:r>
              <a:rPr lang="en-US" sz="1400" dirty="0"/>
              <a:t>Table: products(apple, 300)</a:t>
            </a:r>
          </a:p>
          <a:p>
            <a:r>
              <a:rPr lang="en-US" sz="1400" dirty="0" err="1"/>
              <a:t>Trx</a:t>
            </a:r>
            <a:r>
              <a:rPr lang="en-US" sz="1400" dirty="0"/>
              <a:t> B: Read &gt; ALL FRUITES…</a:t>
            </a:r>
          </a:p>
          <a:p>
            <a:r>
              <a:rPr lang="en-US" sz="1400" dirty="0" err="1"/>
              <a:t>Trx</a:t>
            </a:r>
            <a:r>
              <a:rPr lang="en-US" sz="1400" dirty="0"/>
              <a:t> A: update&gt; 300+50 = 350 (LOCKED)</a:t>
            </a:r>
          </a:p>
          <a:p>
            <a:r>
              <a:rPr lang="en-US" sz="1400" dirty="0" err="1"/>
              <a:t>Trx</a:t>
            </a:r>
            <a:r>
              <a:rPr lang="en-US" sz="1400" dirty="0"/>
              <a:t> C: INSERT &gt; BANANA</a:t>
            </a:r>
          </a:p>
          <a:p>
            <a:r>
              <a:rPr lang="en-US" sz="1400" dirty="0" err="1"/>
              <a:t>Trx</a:t>
            </a:r>
            <a:r>
              <a:rPr lang="en-US" sz="1400" dirty="0"/>
              <a:t> B: 2 rows</a:t>
            </a:r>
          </a:p>
          <a:p>
            <a:r>
              <a:rPr lang="en-US" sz="1400" dirty="0"/>
              <a:t>---------------------</a:t>
            </a:r>
            <a:br>
              <a:rPr lang="en-US" sz="1400" dirty="0"/>
            </a:br>
            <a:r>
              <a:rPr lang="en-US" sz="1400" dirty="0"/>
              <a:t>NAME | Price</a:t>
            </a:r>
            <a:br>
              <a:rPr lang="en-US" sz="1400" dirty="0"/>
            </a:br>
            <a:r>
              <a:rPr lang="en-US" sz="1400" dirty="0"/>
              <a:t>---------------------</a:t>
            </a:r>
            <a:br>
              <a:rPr lang="en-US" sz="1400" dirty="0"/>
            </a:br>
            <a:r>
              <a:rPr lang="en-US" sz="1400" dirty="0"/>
              <a:t>Apple  | 120</a:t>
            </a:r>
            <a:br>
              <a:rPr lang="en-US" sz="1400" dirty="0"/>
            </a:br>
            <a:r>
              <a:rPr lang="en-US" sz="1400" dirty="0"/>
              <a:t>banana| 150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r>
              <a:rPr lang="en-US" sz="1400" dirty="0" err="1"/>
              <a:t>Trx</a:t>
            </a:r>
            <a:r>
              <a:rPr lang="en-US" sz="1400" dirty="0"/>
              <a:t> A read: Show me all </a:t>
            </a:r>
            <a:r>
              <a:rPr lang="en-US" sz="1400" dirty="0" err="1"/>
              <a:t>fruites</a:t>
            </a:r>
            <a:r>
              <a:rPr lang="en-US" sz="1400" dirty="0"/>
              <a:t> those are less than 160 </a:t>
            </a:r>
            <a:r>
              <a:rPr lang="en-US" sz="1400" dirty="0" err="1"/>
              <a:t>tk</a:t>
            </a:r>
            <a:br>
              <a:rPr lang="en-US" sz="1400" dirty="0"/>
            </a:br>
            <a:r>
              <a:rPr lang="en-US" sz="1400" dirty="0" err="1"/>
              <a:t>Trx</a:t>
            </a:r>
            <a:r>
              <a:rPr lang="en-US" sz="1400" dirty="0"/>
              <a:t> B update: --------------------------(LOCKED)</a:t>
            </a:r>
          </a:p>
          <a:p>
            <a:r>
              <a:rPr lang="en-US" sz="1400" dirty="0" err="1"/>
              <a:t>Trx</a:t>
            </a:r>
            <a:r>
              <a:rPr lang="en-US" sz="1400" dirty="0"/>
              <a:t> C Insert: </a:t>
            </a:r>
            <a:br>
              <a:rPr lang="en-US" sz="1400" dirty="0"/>
            </a:br>
            <a:r>
              <a:rPr lang="en-US" sz="1400" dirty="0"/>
              <a:t>Orange      | 145</a:t>
            </a:r>
            <a:br>
              <a:rPr lang="en-US" sz="1400" dirty="0"/>
            </a:br>
            <a:r>
              <a:rPr lang="en-US" sz="1400" dirty="0"/>
              <a:t>Pineapple | 220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 err="1"/>
              <a:t>Trx</a:t>
            </a:r>
            <a:r>
              <a:rPr lang="en-US" sz="1400" dirty="0"/>
              <a:t> A: Sees 3 </a:t>
            </a:r>
            <a:r>
              <a:rPr lang="en-US" sz="1400" dirty="0" err="1"/>
              <a:t>fruites</a:t>
            </a:r>
            <a:r>
              <a:rPr lang="en-US" sz="1400" dirty="0"/>
              <a:t> [Apple, banana, orange] ( 1 fruit phantom)</a:t>
            </a:r>
          </a:p>
          <a:p>
            <a:endParaRPr lang="en-US" sz="1400" dirty="0"/>
          </a:p>
          <a:p>
            <a:r>
              <a:rPr lang="en-US" sz="1400" dirty="0"/>
              <a:t>Solution: Serializable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757E0-8D10-7DD2-C746-819FE407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7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FB8B-7A94-E7DD-24CE-A78FA575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B7148-AE3A-5F25-8607-E77DD46C7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168"/>
            <a:ext cx="10515600" cy="466279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Isolation </a:t>
            </a:r>
            <a:r>
              <a:rPr lang="en-US" sz="2400" dirty="0"/>
              <a:t>(Levels)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Serializable: Highest level of isolation</a:t>
            </a:r>
          </a:p>
          <a:p>
            <a:r>
              <a:rPr lang="en-US" sz="2000" dirty="0"/>
              <a:t>Concurrency problem: </a:t>
            </a:r>
          </a:p>
          <a:p>
            <a:pPr lvl="1"/>
            <a:r>
              <a:rPr lang="en-US" sz="1600" dirty="0"/>
              <a:t>No modification or insertion during other </a:t>
            </a:r>
            <a:r>
              <a:rPr lang="en-US" sz="1600" dirty="0" err="1"/>
              <a:t>trx</a:t>
            </a:r>
            <a:r>
              <a:rPr lang="en-US" sz="1600" dirty="0"/>
              <a:t> until committed 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Trx</a:t>
            </a:r>
            <a:r>
              <a:rPr lang="en-US" sz="2000" dirty="0"/>
              <a:t> A: read all fruits where price &gt; 160</a:t>
            </a:r>
          </a:p>
          <a:p>
            <a:pPr lvl="1"/>
            <a:r>
              <a:rPr lang="en-US" sz="2000" dirty="0" err="1"/>
              <a:t>Trx</a:t>
            </a:r>
            <a:r>
              <a:rPr lang="en-US" sz="2000" dirty="0"/>
              <a:t> B: update (X)</a:t>
            </a:r>
          </a:p>
          <a:p>
            <a:pPr lvl="1"/>
            <a:r>
              <a:rPr lang="en-US" sz="2000" dirty="0" err="1"/>
              <a:t>Trx</a:t>
            </a:r>
            <a:r>
              <a:rPr lang="en-US" sz="2000" dirty="0"/>
              <a:t> C: Insert (X)</a:t>
            </a:r>
          </a:p>
          <a:p>
            <a:pPr lvl="1"/>
            <a:r>
              <a:rPr lang="en-US" sz="2000" dirty="0" err="1"/>
              <a:t>Trx</a:t>
            </a:r>
            <a:r>
              <a:rPr lang="en-US" sz="2000" dirty="0"/>
              <a:t> D: Delete (X)</a:t>
            </a:r>
          </a:p>
          <a:p>
            <a:pPr marL="0" indent="0">
              <a:buNone/>
            </a:pPr>
            <a:r>
              <a:rPr lang="en-US" sz="2000" dirty="0"/>
              <a:t>Solves all issues of concurrency.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PROBLEM: Performance issue, Query cost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757E0-8D10-7DD2-C746-819FE407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4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B5CC-1223-765F-DADB-75084121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5F514-C58A-762F-0BB9-116AE922C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65"/>
            <a:ext cx="10515600" cy="4633298"/>
          </a:xfrm>
        </p:spPr>
        <p:txBody>
          <a:bodyPr/>
          <a:lstStyle/>
          <a:p>
            <a:r>
              <a:rPr lang="en-US" dirty="0"/>
              <a:t>Why?</a:t>
            </a:r>
          </a:p>
          <a:p>
            <a:r>
              <a:rPr lang="en-US" b="1" dirty="0"/>
              <a:t>1</a:t>
            </a:r>
            <a:r>
              <a:rPr lang="en-US" dirty="0"/>
              <a:t>. </a:t>
            </a:r>
            <a:r>
              <a:rPr lang="en-US" b="1" dirty="0"/>
              <a:t>Remove data redundancy</a:t>
            </a:r>
          </a:p>
          <a:p>
            <a:r>
              <a:rPr lang="en-US" b="1" dirty="0"/>
              <a:t>2. Data Anomaly</a:t>
            </a:r>
          </a:p>
          <a:p>
            <a:r>
              <a:rPr lang="en-US" b="1" dirty="0"/>
              <a:t>3. Data integrity </a:t>
            </a:r>
          </a:p>
          <a:p>
            <a:r>
              <a:rPr lang="en-US" dirty="0"/>
              <a:t>4. Query easiness</a:t>
            </a:r>
          </a:p>
          <a:p>
            <a:r>
              <a:rPr lang="en-US" dirty="0"/>
              <a:t>5. Performance (Update/Delete)</a:t>
            </a:r>
          </a:p>
          <a:p>
            <a:r>
              <a:rPr lang="en-US" dirty="0"/>
              <a:t>6. Maintenance</a:t>
            </a:r>
          </a:p>
          <a:p>
            <a:r>
              <a:rPr lang="en-US" dirty="0"/>
              <a:t>7. Scalability</a:t>
            </a:r>
          </a:p>
          <a:p>
            <a:r>
              <a:rPr lang="en-US" dirty="0"/>
              <a:t>8. Storage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5176A-D386-E8A4-2F29-22582903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02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3E06-BDE3-374C-82D2-F71AAF0C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00F7A-C200-13E3-2D68-7B0315F52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Anomaly</a:t>
            </a:r>
          </a:p>
          <a:p>
            <a:pPr lvl="1"/>
            <a:r>
              <a:rPr lang="en-US" dirty="0"/>
              <a:t>Insert Anomaly</a:t>
            </a:r>
          </a:p>
          <a:p>
            <a:pPr lvl="1"/>
            <a:r>
              <a:rPr lang="en-US" dirty="0"/>
              <a:t>Update anomaly</a:t>
            </a:r>
          </a:p>
          <a:p>
            <a:pPr lvl="1"/>
            <a:r>
              <a:rPr lang="en-US" dirty="0"/>
              <a:t>Delete anomaly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8FD55-CABA-535D-24D2-B9680C6F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9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E750C09-4D07-B1AA-ED8D-D8A701990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912376"/>
              </p:ext>
            </p:extLst>
          </p:nvPr>
        </p:nvGraphicFramePr>
        <p:xfrm>
          <a:off x="838200" y="1825625"/>
          <a:ext cx="105156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631863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731136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16045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888634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56811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94"/>
                  </a:ext>
                </a:extLst>
              </a:tr>
              <a:tr h="310761"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13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81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</a:t>
                      </a:r>
                      <a:r>
                        <a:rPr lang="en-US" dirty="0"/>
                        <a:t> 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173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Mr</a:t>
                      </a:r>
                      <a:r>
                        <a:rPr lang="en-US" dirty="0"/>
                        <a:t> XYZ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11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</a:t>
                      </a:r>
                      <a:r>
                        <a:rPr lang="en-US" dirty="0"/>
                        <a:t> 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8043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AB6D2-4ACB-95E8-F3F5-1DD332BC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1A286-E31C-A897-FD49-4754EDCD8DA8}"/>
              </a:ext>
            </a:extLst>
          </p:cNvPr>
          <p:cNvSpPr txBox="1"/>
          <p:nvPr/>
        </p:nvSpPr>
        <p:spPr>
          <a:xfrm>
            <a:off x="737419" y="1366684"/>
            <a:ext cx="412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2229053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796</Words>
  <Application>Microsoft Office PowerPoint</Application>
  <PresentationFormat>Widescreen</PresentationFormat>
  <Paragraphs>336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Maven Pro</vt:lpstr>
      <vt:lpstr>Wingdings</vt:lpstr>
      <vt:lpstr>Office Theme</vt:lpstr>
      <vt:lpstr>Normalization</vt:lpstr>
      <vt:lpstr>ACID</vt:lpstr>
      <vt:lpstr>ACID</vt:lpstr>
      <vt:lpstr>ACID</vt:lpstr>
      <vt:lpstr>ACID</vt:lpstr>
      <vt:lpstr>ACID</vt:lpstr>
      <vt:lpstr>Normalization</vt:lpstr>
      <vt:lpstr>Needs</vt:lpstr>
      <vt:lpstr>PowerPoint Presentation</vt:lpstr>
      <vt:lpstr>PowerPoint Presentation</vt:lpstr>
      <vt:lpstr>PowerPoint Presentation</vt:lpstr>
      <vt:lpstr>PowerPoint Presentation</vt:lpstr>
      <vt:lpstr>Normalization</vt:lpstr>
      <vt:lpstr>1NF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MD LIMON RAHMAN</dc:creator>
  <cp:lastModifiedBy>MD LIMON RAHMAN</cp:lastModifiedBy>
  <cp:revision>2</cp:revision>
  <dcterms:created xsi:type="dcterms:W3CDTF">2024-05-26T15:17:55Z</dcterms:created>
  <dcterms:modified xsi:type="dcterms:W3CDTF">2024-05-26T15:18:15Z</dcterms:modified>
</cp:coreProperties>
</file>