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316" r:id="rId6"/>
    <p:sldId id="317" r:id="rId7"/>
    <p:sldId id="266" r:id="rId8"/>
    <p:sldId id="318" r:id="rId9"/>
    <p:sldId id="296" r:id="rId10"/>
    <p:sldId id="269" r:id="rId11"/>
    <p:sldId id="270" r:id="rId12"/>
    <p:sldId id="319" r:id="rId13"/>
    <p:sldId id="271" r:id="rId14"/>
    <p:sldId id="310" r:id="rId15"/>
    <p:sldId id="298" r:id="rId16"/>
    <p:sldId id="313" r:id="rId17"/>
    <p:sldId id="312" r:id="rId18"/>
    <p:sldId id="320" r:id="rId19"/>
    <p:sldId id="273" r:id="rId20"/>
    <p:sldId id="274" r:id="rId21"/>
    <p:sldId id="301" r:id="rId22"/>
    <p:sldId id="305" r:id="rId23"/>
    <p:sldId id="295" r:id="rId24"/>
    <p:sldId id="306" r:id="rId25"/>
    <p:sldId id="321" r:id="rId26"/>
    <p:sldId id="300" r:id="rId27"/>
    <p:sldId id="265" r:id="rId2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22" autoAdjust="0"/>
  </p:normalViewPr>
  <p:slideViewPr>
    <p:cSldViewPr>
      <p:cViewPr varScale="1">
        <p:scale>
          <a:sx n="50" d="100"/>
          <a:sy n="50" d="100"/>
        </p:scale>
        <p:origin x="-108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etectron2/tree/main/configs/COCO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github.com/facebookresearch/detectron2/blob/main/MODEL_ZOO.m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4644" y="1399090"/>
            <a:ext cx="1558712" cy="2050937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85140"/>
            <a:ext cx="162306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b="1" spc="326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컴퓨터비전 </a:t>
            </a:r>
            <a:r>
              <a:rPr lang="en-US" altLang="ko-KR" sz="9337" b="1" spc="326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HW3</a:t>
            </a:r>
          </a:p>
          <a:p>
            <a:pPr algn="ctr">
              <a:lnSpc>
                <a:spcPts val="11205"/>
              </a:lnSpc>
            </a:pPr>
            <a:endParaRPr lang="en-US" sz="9337" b="1" spc="326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  <a:p>
            <a:pPr algn="ctr">
              <a:lnSpc>
                <a:spcPts val="11205"/>
              </a:lnSpc>
            </a:pPr>
            <a:r>
              <a:rPr lang="ko-KR" altLang="en-US" sz="4800" b="1" spc="326" dirty="0" err="1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빅데이터학과</a:t>
            </a:r>
            <a:r>
              <a:rPr lang="en-US" altLang="ko-KR" sz="4800" b="1" spc="326" dirty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</a:t>
            </a:r>
            <a:r>
              <a:rPr lang="ko-KR" altLang="en-US" sz="4800" b="1" spc="326" dirty="0" err="1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임재이</a:t>
            </a:r>
            <a:endParaRPr lang="en-US" sz="4800" b="1" spc="326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415003" y="3773876"/>
            <a:ext cx="1457994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58982"/>
            <a:ext cx="16230600" cy="9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ko-KR" altLang="en-US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</a:t>
            </a:r>
            <a:endParaRPr lang="en-US" sz="6099" b="1" spc="213" dirty="0">
              <a:solidFill>
                <a:srgbClr val="F6F6F6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512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4478000" y="214790"/>
            <a:ext cx="6299522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2-1</a:t>
            </a:r>
          </a:p>
          <a:p>
            <a:pPr algn="just"/>
            <a:r>
              <a:rPr lang="en-US" altLang="ko-KR" sz="2000" spc="53" dirty="0" err="1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EuroSAT</a:t>
            </a:r>
            <a:r>
              <a:rPr lang="en-US" altLang="ko-KR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ko-KR" altLang="en-US" sz="2000" spc="53" dirty="0" err="1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데이터셋전처리</a:t>
            </a:r>
            <a:endParaRPr lang="en-US" altLang="ko-KR" sz="20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endParaRPr lang="en-US" sz="45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525"/>
            <a:ext cx="6781801" cy="184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7544151" y="7635269"/>
            <a:ext cx="1202320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altLang="ko-KR" sz="2000" b="1" dirty="0" smtClean="0"/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2.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/>
              <a:t>전처리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torchvision.transform</a:t>
            </a:r>
            <a:r>
              <a:rPr lang="ko-KR" altLang="en-US" sz="2000" dirty="0" smtClean="0"/>
              <a:t>으로 </a:t>
            </a:r>
            <a:endParaRPr lang="en-US" altLang="ko-KR" sz="2000" dirty="0" smtClean="0"/>
          </a:p>
          <a:p>
            <a:r>
              <a:rPr lang="ko-KR" altLang="en-US" sz="2000" dirty="0" smtClean="0"/>
              <a:t>이미지를 </a:t>
            </a:r>
            <a:r>
              <a:rPr lang="en-US" altLang="ko-KR" sz="2000" dirty="0"/>
              <a:t>32x32 </a:t>
            </a:r>
            <a:endParaRPr lang="en-US" altLang="ko-KR" sz="2000" dirty="0" smtClean="0"/>
          </a:p>
          <a:p>
            <a:r>
              <a:rPr lang="ko-KR" altLang="en-US" sz="2000" dirty="0" smtClean="0"/>
              <a:t>크기로 </a:t>
            </a:r>
            <a:r>
              <a:rPr lang="ko-KR" altLang="en-US" sz="2000" dirty="0"/>
              <a:t>변환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b="1" dirty="0" smtClean="0"/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1814"/>
            <a:ext cx="7086600" cy="799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833355"/>
            <a:ext cx="6591520" cy="598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왼쪽 중괄호 8"/>
          <p:cNvSpPr/>
          <p:nvPr/>
        </p:nvSpPr>
        <p:spPr>
          <a:xfrm rot="10800000">
            <a:off x="14213476" y="5742214"/>
            <a:ext cx="1066800" cy="2068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왼쪽 중괄호 11"/>
          <p:cNvSpPr/>
          <p:nvPr/>
        </p:nvSpPr>
        <p:spPr>
          <a:xfrm rot="10800000">
            <a:off x="6629400" y="7813463"/>
            <a:ext cx="1066800" cy="2068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5280276" y="5389337"/>
            <a:ext cx="1202320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altLang="ko-KR" sz="2000" b="1" dirty="0" smtClean="0"/>
          </a:p>
          <a:p>
            <a:r>
              <a:rPr lang="en-US" altLang="ko-KR" sz="2000" b="1" dirty="0" smtClean="0"/>
              <a:t>3. </a:t>
            </a:r>
            <a:r>
              <a:rPr lang="ko-KR" altLang="en-US" sz="2000" b="1" dirty="0" err="1" smtClean="0"/>
              <a:t>데이터셋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분할</a:t>
            </a:r>
            <a:r>
              <a:rPr lang="en-US" altLang="ko-KR" sz="2000" dirty="0" smtClean="0"/>
              <a:t>: </a:t>
            </a:r>
          </a:p>
          <a:p>
            <a:r>
              <a:rPr lang="en-US" altLang="ko-KR" sz="2000" dirty="0" smtClean="0"/>
              <a:t>70</a:t>
            </a:r>
            <a:r>
              <a:rPr lang="en-US" altLang="ko-KR" sz="2000" dirty="0"/>
              <a:t>%:20%:10%</a:t>
            </a:r>
            <a:r>
              <a:rPr lang="ko-KR" altLang="en-US" sz="2000" dirty="0"/>
              <a:t>로 </a:t>
            </a:r>
            <a:endParaRPr lang="en-US" altLang="ko-KR" sz="2000" dirty="0" smtClean="0"/>
          </a:p>
          <a:p>
            <a:r>
              <a:rPr lang="en-US" altLang="ko-KR" sz="2000" dirty="0" smtClean="0"/>
              <a:t>train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, test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데이터셋을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분할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분할된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데이터셋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크기 확인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dirty="0"/>
          </a:p>
        </p:txBody>
      </p:sp>
      <p:sp>
        <p:nvSpPr>
          <p:cNvPr id="14" name="왼쪽 중괄호 13"/>
          <p:cNvSpPr/>
          <p:nvPr/>
        </p:nvSpPr>
        <p:spPr>
          <a:xfrm rot="10800000">
            <a:off x="4953000" y="3543300"/>
            <a:ext cx="1066800" cy="29065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610415" y="3528646"/>
            <a:ext cx="1202320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en-US" altLang="ko-KR" sz="2000" b="1" dirty="0" err="1" smtClean="0"/>
              <a:t>EuroSAT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데이터셋</a:t>
            </a:r>
            <a:r>
              <a:rPr lang="ko-KR" altLang="en-US" sz="2000" b="1" dirty="0"/>
              <a:t>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불러와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각 클래스의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이미지 확인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4569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4478000" y="214790"/>
            <a:ext cx="6299522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2-1</a:t>
            </a:r>
          </a:p>
          <a:p>
            <a:pPr algn="just"/>
            <a:r>
              <a:rPr lang="en-US" altLang="ko-KR" sz="2000" spc="53" dirty="0" err="1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EuroSAT</a:t>
            </a:r>
            <a:r>
              <a:rPr lang="en-US" altLang="ko-KR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ko-KR" altLang="en-US" sz="2000" spc="53" dirty="0" err="1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데이터셋전처리</a:t>
            </a:r>
            <a:endParaRPr lang="en-US" altLang="ko-KR" sz="20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endParaRPr lang="en-US" sz="45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663089" y="1403463"/>
            <a:ext cx="16964671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 err="1" smtClean="0"/>
              <a:t>EuroSAT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데이터셋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불러와 각 클래스의 이미지 확인 </a:t>
            </a:r>
            <a:endParaRPr lang="en-US" altLang="ko-KR" sz="2400" b="1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결과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['</a:t>
            </a:r>
            <a:r>
              <a:rPr lang="en-US" altLang="ko-KR" sz="2400" dirty="0" err="1">
                <a:solidFill>
                  <a:srgbClr val="FF0000"/>
                </a:solidFill>
              </a:rPr>
              <a:t>AnnualCrop</a:t>
            </a:r>
            <a:r>
              <a:rPr lang="en-US" altLang="ko-KR" sz="2400" dirty="0">
                <a:solidFill>
                  <a:srgbClr val="FF0000"/>
                </a:solidFill>
              </a:rPr>
              <a:t>', 'Forest', '</a:t>
            </a:r>
            <a:r>
              <a:rPr lang="en-US" altLang="ko-KR" sz="2400" dirty="0" err="1">
                <a:solidFill>
                  <a:srgbClr val="FF0000"/>
                </a:solidFill>
              </a:rPr>
              <a:t>HerbaceousVegetation</a:t>
            </a:r>
            <a:r>
              <a:rPr lang="en-US" altLang="ko-KR" sz="2400" dirty="0">
                <a:solidFill>
                  <a:srgbClr val="FF0000"/>
                </a:solidFill>
              </a:rPr>
              <a:t>', 'Highway', 'Industrial', 'Pasture', '</a:t>
            </a:r>
            <a:r>
              <a:rPr lang="en-US" altLang="ko-KR" sz="2400" dirty="0" err="1">
                <a:solidFill>
                  <a:srgbClr val="FF0000"/>
                </a:solidFill>
              </a:rPr>
              <a:t>PermanentCrop</a:t>
            </a:r>
            <a:r>
              <a:rPr lang="en-US" altLang="ko-KR" sz="2400" dirty="0">
                <a:solidFill>
                  <a:srgbClr val="FF0000"/>
                </a:solidFill>
              </a:rPr>
              <a:t>', 'Residential', 'River', '</a:t>
            </a:r>
            <a:r>
              <a:rPr lang="en-US" altLang="ko-KR" sz="2400" dirty="0" err="1">
                <a:solidFill>
                  <a:srgbClr val="FF0000"/>
                </a:solidFill>
              </a:rPr>
              <a:t>SeaLake</a:t>
            </a:r>
            <a:r>
              <a:rPr lang="en-US" altLang="ko-KR" sz="2400" dirty="0">
                <a:solidFill>
                  <a:srgbClr val="FF0000"/>
                </a:solidFill>
              </a:rPr>
              <a:t>']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/>
          </a:p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데이터셋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분할</a:t>
            </a:r>
            <a:r>
              <a:rPr lang="en-US" altLang="ko-KR" sz="2400" dirty="0" smtClean="0"/>
              <a:t>: 70</a:t>
            </a:r>
            <a:r>
              <a:rPr lang="en-US" altLang="ko-KR" sz="2400" dirty="0"/>
              <a:t>%:20%:10%</a:t>
            </a:r>
            <a:r>
              <a:rPr lang="ko-KR" altLang="en-US" sz="2400" dirty="0"/>
              <a:t>로 </a:t>
            </a:r>
            <a:r>
              <a:rPr lang="en-US" altLang="ko-KR" sz="2400" dirty="0"/>
              <a:t>train, 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, test </a:t>
            </a:r>
            <a:r>
              <a:rPr lang="ko-KR" altLang="en-US" sz="2400" dirty="0" err="1"/>
              <a:t>데이터셋을</a:t>
            </a:r>
            <a:r>
              <a:rPr lang="ko-KR" altLang="en-US" sz="2400" dirty="0"/>
              <a:t> 분할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b="1" dirty="0" smtClean="0"/>
              <a:t>분할된 </a:t>
            </a:r>
            <a:r>
              <a:rPr lang="ko-KR" altLang="en-US" sz="2400" b="1" dirty="0" err="1" smtClean="0"/>
              <a:t>데이터셋</a:t>
            </a:r>
            <a:r>
              <a:rPr lang="ko-KR" altLang="en-US" sz="2400" b="1" dirty="0" smtClean="0"/>
              <a:t> 크기 확인</a:t>
            </a:r>
            <a:endParaRPr lang="en-US" altLang="ko-KR" sz="2400" b="1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결과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: Train </a:t>
            </a:r>
            <a:r>
              <a:rPr lang="en-US" altLang="ko-KR" sz="2400" dirty="0">
                <a:solidFill>
                  <a:srgbClr val="FF0000"/>
                </a:solidFill>
              </a:rPr>
              <a:t>dataset size: 18900 </a:t>
            </a:r>
            <a:r>
              <a:rPr lang="en-US" altLang="ko-KR" sz="2400" dirty="0" smtClean="0">
                <a:solidFill>
                  <a:srgbClr val="FF0000"/>
                </a:solidFill>
              </a:rPr>
              <a:t>  /   Validation </a:t>
            </a:r>
            <a:r>
              <a:rPr lang="en-US" altLang="ko-KR" sz="2400" dirty="0">
                <a:solidFill>
                  <a:srgbClr val="FF0000"/>
                </a:solidFill>
              </a:rPr>
              <a:t>dataset size: 5399 </a:t>
            </a:r>
            <a:r>
              <a:rPr lang="en-US" altLang="ko-KR" sz="2400" dirty="0" smtClean="0">
                <a:solidFill>
                  <a:srgbClr val="FF0000"/>
                </a:solidFill>
              </a:rPr>
              <a:t>   /   Test </a:t>
            </a:r>
            <a:r>
              <a:rPr lang="en-US" altLang="ko-KR" sz="2400" dirty="0">
                <a:solidFill>
                  <a:srgbClr val="FF0000"/>
                </a:solidFill>
              </a:rPr>
              <a:t>dataset size: 2701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dirty="0"/>
          </a:p>
        </p:txBody>
      </p:sp>
      <p:sp>
        <p:nvSpPr>
          <p:cNvPr id="7" name="TextBox 2"/>
          <p:cNvSpPr txBox="1"/>
          <p:nvPr/>
        </p:nvSpPr>
        <p:spPr>
          <a:xfrm>
            <a:off x="663090" y="304183"/>
            <a:ext cx="5340354" cy="69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32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</a:t>
            </a:r>
            <a:r>
              <a:rPr lang="en-US" altLang="ko-KR" sz="32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</a:t>
            </a:r>
            <a:endParaRPr lang="en-US" sz="32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8" name="AutoShape 4"/>
          <p:cNvSpPr/>
          <p:nvPr/>
        </p:nvSpPr>
        <p:spPr>
          <a:xfrm>
            <a:off x="663090" y="1076864"/>
            <a:ext cx="645977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" y="3639969"/>
            <a:ext cx="11737709" cy="586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6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4782800" y="126305"/>
            <a:ext cx="6299522" cy="175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2-2</a:t>
            </a:r>
          </a:p>
          <a:p>
            <a:pPr algn="just"/>
            <a:r>
              <a:rPr lang="en-US" altLang="ko-KR" sz="24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MLP </a:t>
            </a:r>
            <a:r>
              <a:rPr lang="ko-KR" altLang="en-US" sz="24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모델구현</a:t>
            </a:r>
            <a:endParaRPr lang="en-US" altLang="ko-KR" sz="24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endParaRPr lang="en-US" sz="45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8610600" y="4914900"/>
            <a:ext cx="12023208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MLP</a:t>
            </a:r>
            <a:r>
              <a:rPr lang="ko-KR" altLang="en-US" sz="2400" b="1" dirty="0" smtClean="0"/>
              <a:t>모델 함수</a:t>
            </a:r>
            <a:r>
              <a:rPr lang="en-US" altLang="ko-KR" sz="2400" dirty="0" smtClean="0"/>
              <a:t>: </a:t>
            </a:r>
          </a:p>
          <a:p>
            <a:r>
              <a:rPr lang="en-US" altLang="ko-KR" sz="2400" dirty="0" err="1" smtClean="0"/>
              <a:t>nn.Linear</a:t>
            </a:r>
            <a:r>
              <a:rPr lang="ko-KR" altLang="en-US" sz="2400" dirty="0" smtClean="0"/>
              <a:t>함수 이용 </a:t>
            </a:r>
            <a:r>
              <a:rPr lang="en-US" altLang="ko-KR" sz="2400" dirty="0" smtClean="0"/>
              <a:t>3</a:t>
            </a:r>
            <a:r>
              <a:rPr lang="ko-KR" altLang="en-US" sz="2400" dirty="0" err="1" smtClean="0"/>
              <a:t>개이상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layer</a:t>
            </a:r>
            <a:r>
              <a:rPr lang="ko-KR" altLang="en-US" sz="2400" dirty="0" smtClean="0"/>
              <a:t>가진 </a:t>
            </a:r>
            <a:r>
              <a:rPr lang="en-US" altLang="ko-KR" sz="2400" dirty="0" smtClean="0"/>
              <a:t>MLP</a:t>
            </a:r>
            <a:r>
              <a:rPr lang="ko-KR" altLang="en-US" sz="2400" dirty="0" smtClean="0"/>
              <a:t>모델 구현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첫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레이어</a:t>
            </a:r>
            <a:r>
              <a:rPr lang="en-US" altLang="ko-KR" sz="2400" dirty="0"/>
              <a:t>: 3072</a:t>
            </a:r>
            <a:r>
              <a:rPr lang="en-US" altLang="ko-KR" sz="2400" dirty="0" smtClean="0"/>
              <a:t>→ 512. /</a:t>
            </a:r>
            <a:r>
              <a:rPr lang="ko-KR" altLang="en-US" sz="2400" dirty="0" smtClean="0"/>
              <a:t>두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레이어</a:t>
            </a:r>
            <a:r>
              <a:rPr lang="en-US" altLang="ko-KR" sz="2400" dirty="0"/>
              <a:t>: 512</a:t>
            </a:r>
            <a:r>
              <a:rPr lang="en-US" altLang="ko-KR" sz="2400" dirty="0" smtClean="0"/>
              <a:t>→ 256.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세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레이어</a:t>
            </a:r>
            <a:r>
              <a:rPr lang="en-US" altLang="ko-KR" sz="2400" dirty="0"/>
              <a:t>: 256</a:t>
            </a:r>
            <a:r>
              <a:rPr lang="en-US" altLang="ko-KR" sz="2400" dirty="0" smtClean="0"/>
              <a:t>→ 128.   /</a:t>
            </a:r>
            <a:r>
              <a:rPr lang="ko-KR" altLang="en-US" sz="2400" dirty="0" smtClean="0"/>
              <a:t>출력 </a:t>
            </a:r>
            <a:r>
              <a:rPr lang="ko-KR" altLang="en-US" sz="2400" dirty="0" err="1" smtClean="0"/>
              <a:t>레이어</a:t>
            </a:r>
            <a:r>
              <a:rPr lang="ko-KR" altLang="en-US" sz="2400" dirty="0" smtClean="0"/>
              <a:t>      </a:t>
            </a:r>
            <a:r>
              <a:rPr lang="en-US" altLang="ko-KR" sz="2400" dirty="0" smtClean="0"/>
              <a:t>: 128→</a:t>
            </a:r>
            <a:r>
              <a:rPr lang="en-US" altLang="ko-KR" sz="2400" dirty="0"/>
              <a:t>10 (10 </a:t>
            </a:r>
            <a:r>
              <a:rPr lang="ko-KR" altLang="en-US" sz="2400" dirty="0"/>
              <a:t>클래스</a:t>
            </a:r>
            <a:r>
              <a:rPr lang="en-US" altLang="ko-KR" sz="2400" dirty="0" smtClean="0"/>
              <a:t>).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활성화 </a:t>
            </a:r>
            <a:r>
              <a:rPr lang="ko-KR" altLang="en-US" sz="2400" b="1" dirty="0"/>
              <a:t>함수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nn.ReLU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은닉층에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활성화함수로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비선형성을 </a:t>
            </a:r>
            <a:r>
              <a:rPr lang="ko-KR" altLang="en-US" sz="2400" dirty="0" smtClean="0"/>
              <a:t>추가</a:t>
            </a:r>
            <a:r>
              <a:rPr lang="en-US" altLang="ko-KR" sz="2400" dirty="0"/>
              <a:t>)</a:t>
            </a:r>
          </a:p>
          <a:p>
            <a:r>
              <a:rPr lang="en-US" altLang="ko-KR" sz="2400" b="1" dirty="0" smtClean="0"/>
              <a:t>- Dropout </a:t>
            </a:r>
            <a:r>
              <a:rPr lang="en-US" altLang="ko-KR" sz="2400" dirty="0" smtClean="0"/>
              <a:t>:  </a:t>
            </a:r>
            <a:r>
              <a:rPr lang="en-US" altLang="ko-KR" sz="2400" dirty="0" err="1" smtClean="0"/>
              <a:t>nn.Dropout</a:t>
            </a:r>
            <a:r>
              <a:rPr lang="en-US" altLang="ko-KR" sz="2400" dirty="0" smtClean="0"/>
              <a:t>(0.5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사용해 </a:t>
            </a:r>
            <a:r>
              <a:rPr lang="ko-KR" altLang="en-US" sz="2400" dirty="0" err="1"/>
              <a:t>과적합을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방지</a:t>
            </a:r>
            <a:endParaRPr lang="en-US" altLang="ko-KR" sz="2400" dirty="0"/>
          </a:p>
          <a:p>
            <a:r>
              <a:rPr lang="en-US" altLang="ko-KR" sz="2400" b="1" dirty="0" smtClean="0"/>
              <a:t>- Forward : </a:t>
            </a:r>
            <a:r>
              <a:rPr lang="ko-KR" altLang="en-US" sz="2400" b="1" dirty="0" smtClean="0"/>
              <a:t>입력 </a:t>
            </a:r>
            <a:r>
              <a:rPr lang="ko-KR" altLang="en-US" sz="2400" b="1" dirty="0"/>
              <a:t>데이터를 평탄화하여 </a:t>
            </a:r>
            <a:r>
              <a:rPr lang="en-US" altLang="ko-KR" sz="2400" b="1" dirty="0" smtClean="0"/>
              <a:t>1D </a:t>
            </a:r>
            <a:r>
              <a:rPr lang="ko-KR" altLang="en-US" sz="2400" b="1" dirty="0"/>
              <a:t>형태로 </a:t>
            </a:r>
            <a:r>
              <a:rPr lang="ko-KR" altLang="en-US" sz="2400" b="1" dirty="0" err="1" smtClean="0"/>
              <a:t>변환후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ko-KR" altLang="en-US" sz="2400" b="1" dirty="0" err="1" smtClean="0"/>
              <a:t>활성화함수</a:t>
            </a:r>
            <a:r>
              <a:rPr lang="en-US" altLang="ko-KR" sz="2400" b="1" dirty="0" smtClean="0"/>
              <a:t>, dropout</a:t>
            </a:r>
            <a:r>
              <a:rPr lang="ko-KR" altLang="en-US" sz="2400" b="1" dirty="0" smtClean="0"/>
              <a:t>적용 각 층 통과결과 반환</a:t>
            </a:r>
            <a:endParaRPr lang="en-US" altLang="ko-KR" sz="2400" b="1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0" name="TextBox 2"/>
          <p:cNvSpPr txBox="1"/>
          <p:nvPr/>
        </p:nvSpPr>
        <p:spPr>
          <a:xfrm>
            <a:off x="8610600" y="3910749"/>
            <a:ext cx="5340354" cy="69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32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코드설명</a:t>
            </a:r>
            <a:endParaRPr lang="en-US" sz="32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1" name="AutoShape 4"/>
          <p:cNvSpPr/>
          <p:nvPr/>
        </p:nvSpPr>
        <p:spPr>
          <a:xfrm>
            <a:off x="8610600" y="4683430"/>
            <a:ext cx="645977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8787"/>
            <a:ext cx="8915400" cy="14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" y="1610497"/>
            <a:ext cx="8229057" cy="81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왼쪽 중괄호 13"/>
          <p:cNvSpPr/>
          <p:nvPr/>
        </p:nvSpPr>
        <p:spPr>
          <a:xfrm rot="10800000">
            <a:off x="5201571" y="4894728"/>
            <a:ext cx="685799" cy="169657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0" y="4955111"/>
            <a:ext cx="139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Activation,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dropout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 rot="10800000">
            <a:off x="3503231" y="2216419"/>
            <a:ext cx="685799" cy="169657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8718" y="22215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</a:rPr>
              <a:t>멀티레이어정의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4782800" y="201426"/>
            <a:ext cx="629952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800" b="1" spc="157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800" b="1" spc="157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2-2</a:t>
            </a:r>
          </a:p>
          <a:p>
            <a:pPr algn="just"/>
            <a:r>
              <a:rPr lang="en-US" altLang="ko-KR" sz="2400" b="1" spc="157" dirty="0" smtClean="0"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CNN</a:t>
            </a:r>
            <a:r>
              <a:rPr lang="ko-KR" altLang="en-US" sz="2400" b="1" spc="157" dirty="0" smtClean="0"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모델구현</a:t>
            </a:r>
            <a:endParaRPr lang="en-US" altLang="ko-KR" sz="2400" b="1" spc="157" dirty="0"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8926781" y="3939956"/>
            <a:ext cx="5340354" cy="69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32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코드설명</a:t>
            </a:r>
            <a:endParaRPr lang="en-US" sz="32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1" name="AutoShape 4"/>
          <p:cNvSpPr/>
          <p:nvPr/>
        </p:nvSpPr>
        <p:spPr>
          <a:xfrm>
            <a:off x="8926781" y="4738730"/>
            <a:ext cx="645977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8" y="148411"/>
            <a:ext cx="9770392" cy="110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2700"/>
            <a:ext cx="8532302" cy="89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46438" y="4991100"/>
            <a:ext cx="9158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err="1" smtClean="0"/>
              <a:t>컨볼루션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/>
              <a:t>레이어</a:t>
            </a:r>
            <a:r>
              <a:rPr lang="en-US" altLang="ko-KR" sz="2400" dirty="0" smtClean="0"/>
              <a:t>: </a:t>
            </a:r>
          </a:p>
          <a:p>
            <a:r>
              <a:rPr lang="en-US" altLang="ko-KR" sz="2400" dirty="0" smtClean="0"/>
              <a:t>conv1</a:t>
            </a:r>
            <a:r>
              <a:rPr lang="en-US" altLang="ko-KR" sz="2400" dirty="0"/>
              <a:t>: </a:t>
            </a:r>
            <a:r>
              <a:rPr lang="ko-KR" altLang="en-US" sz="2400" dirty="0"/>
              <a:t>입력 채널 </a:t>
            </a:r>
            <a:r>
              <a:rPr lang="en-US" altLang="ko-KR" sz="2400" dirty="0"/>
              <a:t>3 (RGB) → </a:t>
            </a:r>
            <a:r>
              <a:rPr lang="ko-KR" altLang="en-US" sz="2400" dirty="0"/>
              <a:t>출력 채널 </a:t>
            </a:r>
            <a:r>
              <a:rPr lang="en-US" altLang="ko-KR" sz="2400" dirty="0" smtClean="0"/>
              <a:t>32 </a:t>
            </a:r>
          </a:p>
          <a:p>
            <a:r>
              <a:rPr lang="en-US" altLang="ko-KR" sz="2400" dirty="0" smtClean="0"/>
              <a:t>conv2</a:t>
            </a:r>
            <a:r>
              <a:rPr lang="en-US" altLang="ko-KR" sz="2400" dirty="0"/>
              <a:t>: </a:t>
            </a:r>
            <a:r>
              <a:rPr lang="ko-KR" altLang="en-US" sz="2400" dirty="0"/>
              <a:t>입력 채널 </a:t>
            </a:r>
            <a:r>
              <a:rPr lang="en-US" altLang="ko-KR" sz="2400" dirty="0" smtClean="0"/>
              <a:t>32          </a:t>
            </a:r>
            <a:r>
              <a:rPr lang="en-US" altLang="ko-KR" sz="2400" dirty="0"/>
              <a:t>→ </a:t>
            </a:r>
            <a:r>
              <a:rPr lang="ko-KR" altLang="en-US" sz="2400" dirty="0"/>
              <a:t>출력 채널 </a:t>
            </a:r>
            <a:r>
              <a:rPr lang="en-US" altLang="ko-KR" sz="2400" dirty="0" smtClean="0"/>
              <a:t>64 </a:t>
            </a:r>
            <a:endParaRPr lang="en-US" altLang="ko-KR" sz="2400" dirty="0"/>
          </a:p>
          <a:p>
            <a:r>
              <a:rPr lang="en-US" altLang="ko-KR" sz="2400" b="1" dirty="0"/>
              <a:t>Activation</a:t>
            </a:r>
            <a:r>
              <a:rPr lang="en-US" altLang="ko-KR" sz="2400" dirty="0"/>
              <a:t>: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레이어에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  <a:r>
              <a:rPr lang="ko-KR" altLang="en-US" sz="2400" dirty="0"/>
              <a:t>활성화 함수 사용</a:t>
            </a:r>
            <a:r>
              <a:rPr lang="en-US" altLang="ko-KR" sz="2400" dirty="0" smtClean="0"/>
              <a:t>.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비선형성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/>
              <a:t>Pooling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MaxPooling</a:t>
            </a:r>
            <a:r>
              <a:rPr lang="ko-KR" altLang="en-US" sz="2400" dirty="0"/>
              <a:t>으로 크기 축소</a:t>
            </a:r>
            <a:r>
              <a:rPr lang="en-US" altLang="ko-KR" sz="2400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정보압축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2. Fully </a:t>
            </a:r>
            <a:r>
              <a:rPr lang="en-US" altLang="ko-KR" sz="2400" b="1" dirty="0"/>
              <a:t>Connected </a:t>
            </a:r>
            <a:r>
              <a:rPr lang="ko-KR" altLang="en-US" sz="2400" b="1" dirty="0" err="1"/>
              <a:t>레이어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fc1</a:t>
            </a:r>
            <a:r>
              <a:rPr lang="en-US" altLang="ko-KR" sz="2400" dirty="0"/>
              <a:t>: Conv2D </a:t>
            </a:r>
            <a:r>
              <a:rPr lang="ko-KR" altLang="en-US" sz="2400" dirty="0"/>
              <a:t>출력 크기 </a:t>
            </a:r>
            <a:r>
              <a:rPr lang="en-US" altLang="ko-KR" sz="2400" dirty="0"/>
              <a:t>64×8×864 </a:t>
            </a:r>
            <a:r>
              <a:rPr lang="en-US" altLang="ko-KR" sz="2400" dirty="0" smtClean="0"/>
              <a:t>→ </a:t>
            </a:r>
            <a:r>
              <a:rPr lang="en-US" altLang="ko-KR" sz="2400" dirty="0"/>
              <a:t>256 </a:t>
            </a:r>
            <a:r>
              <a:rPr lang="ko-KR" altLang="en-US" sz="2400" dirty="0"/>
              <a:t>뉴런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fc2</a:t>
            </a:r>
            <a:r>
              <a:rPr lang="en-US" altLang="ko-KR" sz="2400" dirty="0"/>
              <a:t>: 256 → 10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EuroSAT</a:t>
            </a:r>
            <a:r>
              <a:rPr lang="ko-KR" altLang="en-US" sz="2400" dirty="0" smtClean="0"/>
              <a:t>출력 클래스 </a:t>
            </a:r>
            <a:r>
              <a:rPr lang="ko-KR" altLang="en-US" sz="2400" dirty="0"/>
              <a:t>수</a:t>
            </a:r>
            <a:r>
              <a:rPr lang="en-US" altLang="ko-KR" sz="2400" dirty="0" smtClean="0"/>
              <a:t>).</a:t>
            </a:r>
          </a:p>
          <a:p>
            <a:r>
              <a:rPr lang="en-US" altLang="ko-KR" sz="2400" b="1" dirty="0"/>
              <a:t>Activation</a:t>
            </a:r>
            <a:r>
              <a:rPr lang="en-US" altLang="ko-KR" sz="2400" dirty="0"/>
              <a:t>: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레이어에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  <a:r>
              <a:rPr lang="ko-KR" altLang="en-US" sz="2400" dirty="0"/>
              <a:t>활성화 함수 사용</a:t>
            </a:r>
            <a:r>
              <a:rPr lang="en-US" altLang="ko-KR" sz="2400" dirty="0"/>
              <a:t>. </a:t>
            </a:r>
          </a:p>
          <a:p>
            <a:r>
              <a:rPr lang="en-US" altLang="ko-KR" sz="2400" b="1" dirty="0" smtClean="0"/>
              <a:t>Dropout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과적합</a:t>
            </a:r>
            <a:r>
              <a:rPr lang="ko-KR" altLang="en-US" sz="2400" dirty="0"/>
              <a:t> 방지를 위해 </a:t>
            </a:r>
            <a:r>
              <a:rPr lang="en-US" altLang="ko-KR" sz="2400" dirty="0"/>
              <a:t>Fully Connected </a:t>
            </a:r>
            <a:r>
              <a:rPr lang="ko-KR" altLang="en-US" sz="2400" dirty="0" err="1"/>
              <a:t>레이어에</a:t>
            </a:r>
            <a:r>
              <a:rPr lang="ko-KR" altLang="en-US" sz="2400" dirty="0"/>
              <a:t> 적용</a:t>
            </a:r>
            <a:endParaRPr lang="en-US" altLang="ko-KR" sz="2400" dirty="0"/>
          </a:p>
          <a:p>
            <a:r>
              <a:rPr lang="en-US" altLang="ko-KR" sz="2400" b="1" dirty="0" smtClean="0"/>
              <a:t>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7" name="왼쪽 중괄호 16"/>
          <p:cNvSpPr/>
          <p:nvPr/>
        </p:nvSpPr>
        <p:spPr>
          <a:xfrm rot="10800000">
            <a:off x="3811191" y="6389883"/>
            <a:ext cx="685799" cy="1306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왼쪽 중괄호 17"/>
          <p:cNvSpPr/>
          <p:nvPr/>
        </p:nvSpPr>
        <p:spPr>
          <a:xfrm rot="10800000">
            <a:off x="3811191" y="4790277"/>
            <a:ext cx="685799" cy="1306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6990" y="5143500"/>
            <a:ext cx="139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Activation,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pooling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3886" y="6389883"/>
            <a:ext cx="139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Activation,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Dropout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왼쪽 중괄호 20"/>
          <p:cNvSpPr/>
          <p:nvPr/>
        </p:nvSpPr>
        <p:spPr>
          <a:xfrm rot="10800000">
            <a:off x="6705600" y="1790700"/>
            <a:ext cx="685799" cy="242231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399" y="2647916"/>
            <a:ext cx="1709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Conv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레이어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fc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레이어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정의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6983" y="2400300"/>
            <a:ext cx="9529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손실함수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</a:rPr>
              <a:t>nn.CrossEntropyLoss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적용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:</a:t>
            </a:r>
            <a:r>
              <a:rPr lang="ko-KR" altLang="en-US" sz="2400" dirty="0"/>
              <a:t>모델예측과 </a:t>
            </a:r>
            <a:r>
              <a:rPr lang="ko-KR" altLang="en-US" sz="2400" dirty="0" err="1"/>
              <a:t>실제값</a:t>
            </a:r>
            <a:r>
              <a:rPr lang="ko-KR" altLang="en-US" sz="2400" dirty="0"/>
              <a:t> 차이 정량화하여 </a:t>
            </a:r>
            <a:r>
              <a:rPr lang="ko-KR" altLang="en-US" sz="2400" dirty="0" err="1" smtClean="0"/>
              <a:t>손실값계산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 err="1">
                <a:solidFill>
                  <a:srgbClr val="FF0000"/>
                </a:solidFill>
              </a:rPr>
              <a:t>옵티마이저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</a:rPr>
              <a:t>torch.optim.Adam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적용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:</a:t>
            </a:r>
            <a:r>
              <a:rPr lang="ko-KR" altLang="en-US" sz="2400" dirty="0"/>
              <a:t>손실 최소화되도록 모델업데이트 </a:t>
            </a:r>
            <a:r>
              <a:rPr lang="en-US" altLang="ko-KR" sz="2400" dirty="0"/>
              <a:t>/</a:t>
            </a:r>
            <a:r>
              <a:rPr lang="ko-KR" altLang="en-US" sz="2400" dirty="0" err="1"/>
              <a:t>학습률</a:t>
            </a:r>
            <a:r>
              <a:rPr lang="en-US" altLang="ko-KR" sz="2400" dirty="0"/>
              <a:t>:</a:t>
            </a:r>
            <a:r>
              <a:rPr lang="ko-KR" altLang="en-US" sz="2400" dirty="0" err="1"/>
              <a:t>가중치업데이트정도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TextBox 2"/>
          <p:cNvSpPr txBox="1"/>
          <p:nvPr/>
        </p:nvSpPr>
        <p:spPr>
          <a:xfrm>
            <a:off x="8758646" y="504796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MLP, CNN 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모델학습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6" name="AutoShape 4"/>
          <p:cNvSpPr/>
          <p:nvPr/>
        </p:nvSpPr>
        <p:spPr>
          <a:xfrm flipV="1">
            <a:off x="8763001" y="1240960"/>
            <a:ext cx="7086600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2" y="266700"/>
            <a:ext cx="8328478" cy="138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" y="1677774"/>
            <a:ext cx="7848600" cy="794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왼쪽 중괄호 6"/>
          <p:cNvSpPr/>
          <p:nvPr/>
        </p:nvSpPr>
        <p:spPr>
          <a:xfrm rot="10800000">
            <a:off x="7450181" y="2552698"/>
            <a:ext cx="1066800" cy="175372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7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362950" cy="978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28600"/>
            <a:ext cx="80772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1600" y="4686300"/>
            <a:ext cx="9529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b="1" dirty="0" err="1" smtClean="0"/>
              <a:t>학습실행시</a:t>
            </a:r>
            <a:r>
              <a:rPr lang="ko-KR" altLang="en-US" sz="2400" b="1" dirty="0" smtClean="0"/>
              <a:t> 각 </a:t>
            </a:r>
            <a:r>
              <a:rPr lang="en-US" altLang="ko-KR" sz="2400" b="1" dirty="0" smtClean="0"/>
              <a:t>epoch 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학습결과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모델이 </a:t>
            </a:r>
            <a:r>
              <a:rPr lang="ko-KR" altLang="en-US" sz="2400" dirty="0"/>
              <a:t>훈련 데이터에서 얼마나 잘 학습하고 있는지 평가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err="1" smtClean="0"/>
              <a:t>train_loss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train_accuracy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반환</a:t>
            </a:r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검증결과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val</a:t>
            </a:r>
            <a:r>
              <a:rPr lang="ko-KR" altLang="en-US" sz="2400" dirty="0" err="1" smtClean="0"/>
              <a:t>데이터셋으로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모델이 학습하지 않은 데이터에서 일반화 능력을 평가</a:t>
            </a:r>
            <a:r>
              <a:rPr lang="en-US" altLang="ko-KR" sz="2400" dirty="0" smtClean="0"/>
              <a:t>.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test_loss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test_accuracy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test_confusion_matrix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반환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000" dirty="0" smtClean="0"/>
              <a:t>* </a:t>
            </a:r>
            <a:r>
              <a:rPr lang="ko-KR" altLang="en-US" sz="2000" dirty="0" smtClean="0"/>
              <a:t>검증 </a:t>
            </a:r>
            <a:r>
              <a:rPr lang="ko-KR" altLang="en-US" sz="2000" dirty="0"/>
              <a:t>데이터를 사용하면</a:t>
            </a:r>
            <a:r>
              <a:rPr lang="en-US" altLang="ko-KR" sz="2000" dirty="0"/>
              <a:t>, </a:t>
            </a:r>
            <a:r>
              <a:rPr lang="ko-KR" altLang="en-US" sz="2000" dirty="0"/>
              <a:t>모델이 훈련 데이터에 </a:t>
            </a:r>
            <a:r>
              <a:rPr lang="ko-KR" altLang="en-US" sz="2000" dirty="0" err="1"/>
              <a:t>과적합되지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않고 일반화가 </a:t>
            </a:r>
            <a:r>
              <a:rPr lang="ko-KR" altLang="en-US" sz="2000" dirty="0"/>
              <a:t>잘 되는지 미리 </a:t>
            </a:r>
            <a:r>
              <a:rPr lang="ko-KR" altLang="en-US" sz="2000" dirty="0" smtClean="0"/>
              <a:t>확인가능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endParaRPr lang="en-US" altLang="ko-KR" sz="2400" b="1" dirty="0" smtClean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결과분석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테스트 </a:t>
            </a:r>
            <a:r>
              <a:rPr lang="ko-KR" altLang="en-US" sz="2400" dirty="0" err="1" smtClean="0"/>
              <a:t>데이터셋으로</a:t>
            </a:r>
            <a:r>
              <a:rPr lang="ko-KR" altLang="en-US" sz="2400" dirty="0" smtClean="0"/>
              <a:t> 평가</a:t>
            </a:r>
            <a:endParaRPr lang="en-US" altLang="ko-KR" sz="2400" dirty="0" smtClean="0"/>
          </a:p>
          <a:p>
            <a:r>
              <a:rPr lang="en-US" altLang="ko-KR" sz="2400" dirty="0" err="1" smtClean="0"/>
              <a:t>Test_loss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test_accuracy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test_confusion_matrix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반환</a:t>
            </a:r>
            <a:r>
              <a:rPr lang="en-US" altLang="ko-KR" sz="2400" dirty="0" smtClean="0"/>
              <a:t>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412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810081" y="156174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MLP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 </a:t>
            </a: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(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정확도 </a:t>
            </a: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0.61)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7" name="AutoShape 4"/>
          <p:cNvSpPr/>
          <p:nvPr/>
        </p:nvSpPr>
        <p:spPr>
          <a:xfrm flipV="1">
            <a:off x="381000" y="1145680"/>
            <a:ext cx="6728604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5" y="5971236"/>
            <a:ext cx="4451671" cy="399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9" y="5971236"/>
            <a:ext cx="4041785" cy="389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336845"/>
            <a:ext cx="6699872" cy="377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56707" y="9963834"/>
            <a:ext cx="5969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대각선 </a:t>
            </a:r>
            <a:r>
              <a:rPr lang="ko-KR" altLang="en-US" dirty="0"/>
              <a:t>값은 모델이 해당 클래스를 정확히 예측한 샘플 수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0" y="1219200"/>
            <a:ext cx="5905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6040872"/>
            <a:ext cx="4271534" cy="375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6155874"/>
            <a:ext cx="4089079" cy="36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9389741" y="83446"/>
            <a:ext cx="629952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CNN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 </a:t>
            </a: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(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정확도 </a:t>
            </a: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0.85)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3" name="AutoShape 4"/>
          <p:cNvSpPr/>
          <p:nvPr/>
        </p:nvSpPr>
        <p:spPr>
          <a:xfrm flipV="1">
            <a:off x="8960660" y="1072952"/>
            <a:ext cx="6728604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7831" y="1701857"/>
            <a:ext cx="941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learning rate, augmentation </a:t>
            </a:r>
            <a:r>
              <a:rPr lang="ko-KR" altLang="en-US" sz="2400" dirty="0" smtClean="0"/>
              <a:t>등 추가기법으로 분석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성능증가함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확인</a:t>
            </a:r>
            <a:endParaRPr lang="ko-KR" altLang="en-US" sz="2400" dirty="0"/>
          </a:p>
        </p:txBody>
      </p:sp>
      <p:sp>
        <p:nvSpPr>
          <p:cNvPr id="6" name="TextBox 2"/>
          <p:cNvSpPr txBox="1"/>
          <p:nvPr/>
        </p:nvSpPr>
        <p:spPr>
          <a:xfrm>
            <a:off x="9145190" y="405814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b="1" spc="157" dirty="0" smtClean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추가기법분</a:t>
            </a:r>
            <a:r>
              <a:rPr lang="ko-KR" altLang="en-US" sz="4500" b="1" spc="157" dirty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석</a:t>
            </a:r>
            <a:endParaRPr lang="en-US" sz="4500" b="1" spc="157" dirty="0">
              <a:solidFill>
                <a:srgbClr val="0070C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7" name="AutoShape 4"/>
          <p:cNvSpPr/>
          <p:nvPr/>
        </p:nvSpPr>
        <p:spPr>
          <a:xfrm flipV="1">
            <a:off x="8930649" y="1395320"/>
            <a:ext cx="6728604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77" y="2291862"/>
            <a:ext cx="8771114" cy="637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609600" y="468203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altLang="ko-KR" sz="4500" b="1" spc="157" dirty="0" smtClean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CNN</a:t>
            </a:r>
            <a:r>
              <a:rPr lang="ko-KR" altLang="en-US" sz="4500" b="1" spc="157" dirty="0" smtClean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이 </a:t>
            </a:r>
            <a:r>
              <a:rPr lang="ko-KR" altLang="en-US" sz="4500" b="1" spc="157" dirty="0" err="1" smtClean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더좋은성능</a:t>
            </a:r>
            <a:r>
              <a:rPr lang="ko-KR" altLang="en-US" sz="4500" b="1" spc="157" dirty="0" smtClean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이유</a:t>
            </a:r>
            <a:endParaRPr lang="en-US" sz="4500" b="1" spc="157" dirty="0">
              <a:solidFill>
                <a:srgbClr val="0070C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9" name="AutoShape 4"/>
          <p:cNvSpPr/>
          <p:nvPr/>
        </p:nvSpPr>
        <p:spPr>
          <a:xfrm flipV="1">
            <a:off x="609600" y="1347652"/>
            <a:ext cx="6728604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" y="1734095"/>
            <a:ext cx="8277225" cy="406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90" y="6134100"/>
            <a:ext cx="5921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CNN</a:t>
            </a:r>
            <a:r>
              <a:rPr lang="ko-KR" altLang="en-US" sz="2800" b="1" dirty="0" smtClean="0"/>
              <a:t>이 더 좋은 성능인 이유 </a:t>
            </a:r>
            <a:r>
              <a:rPr lang="en-US" altLang="ko-KR" sz="2800" b="1" dirty="0" smtClean="0"/>
              <a:t>: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입력데이터의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공간구조유지하는</a:t>
            </a:r>
            <a:r>
              <a:rPr lang="ko-KR" altLang="en-US" b="1" dirty="0" smtClean="0">
                <a:solidFill>
                  <a:srgbClr val="FF0000"/>
                </a:solidFill>
              </a:rPr>
              <a:t> 설계구조와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파라미터수</a:t>
            </a:r>
            <a:r>
              <a:rPr lang="ko-KR" altLang="en-US" b="1" dirty="0" smtClean="0">
                <a:solidFill>
                  <a:srgbClr val="FF0000"/>
                </a:solidFill>
              </a:rPr>
              <a:t> 효율적 개선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으로</a:t>
            </a:r>
            <a:r>
              <a:rPr lang="ko-KR" altLang="en-US" b="1" dirty="0" smtClean="0">
                <a:solidFill>
                  <a:srgbClr val="FF0000"/>
                </a:solidFill>
              </a:rPr>
              <a:t> 더 효율적인 결과를 나타냄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2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58982"/>
            <a:ext cx="16230600" cy="9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ko-KR" altLang="en-US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3</a:t>
            </a:r>
            <a:endParaRPr lang="en-US" sz="6099" b="1" spc="213" dirty="0">
              <a:solidFill>
                <a:srgbClr val="F6F6F6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72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249" y="771269"/>
            <a:ext cx="9372348" cy="1016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86"/>
              </a:lnSpc>
            </a:pPr>
            <a:r>
              <a:rPr lang="ko-KR" altLang="en-US" sz="6204" b="1" spc="21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목차</a:t>
            </a:r>
            <a:endParaRPr lang="en-US" sz="6204" b="1" spc="21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771378" y="1550329"/>
            <a:ext cx="433721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1</a:t>
            </a:r>
            <a:endParaRPr lang="en-US" sz="2616" b="1" spc="659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71378" y="4247267"/>
            <a:ext cx="4337215" cy="43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2</a:t>
            </a:r>
            <a:endParaRPr lang="en-US" sz="2616" b="1" spc="659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71378" y="6953731"/>
            <a:ext cx="4337215" cy="43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2"/>
              </a:lnSpc>
            </a:pPr>
            <a:r>
              <a:rPr lang="ko-KR" altLang="en-US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2616" b="1" spc="659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3</a:t>
            </a:r>
            <a:endParaRPr lang="en-US" sz="2616" b="1" spc="659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3486976" y="1817645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486976" y="4514584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486976" y="7221047"/>
            <a:ext cx="3772324" cy="0"/>
          </a:xfrm>
          <a:prstGeom prst="line">
            <a:avLst/>
          </a:prstGeom>
          <a:ln w="2857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1771378" y="2201357"/>
            <a:ext cx="4457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1-1. </a:t>
            </a:r>
            <a:r>
              <a:rPr lang="en-US" altLang="ko-KR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keyPoint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로 특징추출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l">
              <a:lnSpc>
                <a:spcPts val="3239"/>
              </a:lnSpc>
            </a:pP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1-2.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이미지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특징인코딩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l"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1-3.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인코딩벡터로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SVM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학습</a:t>
            </a:r>
            <a:endParaRPr lang="en-US" sz="1799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21601" y="2278604"/>
            <a:ext cx="6775127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1699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"/>
                <a:sym typeface="Gotham"/>
              </a:rPr>
              <a:t> </a:t>
            </a:r>
            <a:endParaRPr lang="en-US" sz="1699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"/>
              <a:sym typeface="Gotham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1771378" y="4844143"/>
            <a:ext cx="5754622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2-1. </a:t>
            </a:r>
            <a:r>
              <a:rPr lang="en-US" altLang="ko-KR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EuroSAT</a:t>
            </a: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데이터셋전처리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l"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2-2. MLP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모델구현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l"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2-3. CNN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모델구현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l">
              <a:lnSpc>
                <a:spcPts val="3239"/>
              </a:lnSpc>
            </a:pP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2-4.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두 모델 결과분석</a:t>
            </a:r>
            <a:endParaRPr lang="en-US" sz="1799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1771378" y="7581900"/>
            <a:ext cx="5754622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3-1.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사전학습모델 </a:t>
            </a:r>
            <a:r>
              <a:rPr lang="en-US" altLang="ko-KR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Segmentation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테스트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3-2. segmentation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모델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파인튜닝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3-3.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파인튜닝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전후모델의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Precision, Recall 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측정</a:t>
            </a:r>
            <a:endParaRPr lang="en-US" altLang="ko-KR" sz="1799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>
              <a:lnSpc>
                <a:spcPts val="3239"/>
              </a:lnSpc>
            </a:pPr>
            <a:r>
              <a:rPr 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3-4. </a:t>
            </a:r>
            <a:r>
              <a:rPr lang="ko-KR" altLang="en-US" sz="1799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파인튜닝모델</a:t>
            </a:r>
            <a:r>
              <a:rPr lang="ko-KR" altLang="en-US" sz="1799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적용</a:t>
            </a:r>
            <a:endParaRPr lang="en-US" sz="1799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5011400" y="95591"/>
            <a:ext cx="6299522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3-1</a:t>
            </a:r>
          </a:p>
          <a:p>
            <a:pPr algn="just"/>
            <a:r>
              <a:rPr lang="ko-KR" altLang="en-US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사전학습모델 </a:t>
            </a:r>
            <a:endParaRPr lang="en-US" altLang="ko-KR" sz="2000" spc="53" dirty="0" smtClean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r>
              <a:rPr lang="en-US" altLang="ko-KR" sz="2000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Segmentation </a:t>
            </a:r>
            <a:r>
              <a:rPr lang="ko-KR" altLang="en-US" sz="2000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테스트</a:t>
            </a:r>
            <a:endParaRPr lang="en-US" altLang="ko-KR" sz="20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18"/>
            <a:ext cx="10439400" cy="192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4649"/>
            <a:ext cx="7786327" cy="209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0625"/>
            <a:ext cx="7786328" cy="6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28" y="1952008"/>
            <a:ext cx="9329377" cy="584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23241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예시이미지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다운로드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풍선데이터셋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다운로드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Detectron2.git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설치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7582" y="853602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예시이미지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풍선이미지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경로설정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92281" y="4888556"/>
            <a:ext cx="5077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모델선택후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cfg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설정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Predictor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모델설정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예시이미지를 모델에 넣은 결과 출력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11558561" y="4987587"/>
            <a:ext cx="1028283" cy="110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786328" y="2628900"/>
            <a:ext cx="754446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중괄호 11"/>
          <p:cNvSpPr/>
          <p:nvPr/>
        </p:nvSpPr>
        <p:spPr>
          <a:xfrm rot="10800000">
            <a:off x="6727583" y="2138054"/>
            <a:ext cx="1066800" cy="231108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왼쪽 중괄호 12"/>
          <p:cNvSpPr/>
          <p:nvPr/>
        </p:nvSpPr>
        <p:spPr>
          <a:xfrm rot="10800000">
            <a:off x="5981700" y="7795983"/>
            <a:ext cx="1066800" cy="231108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85571" y="2801961"/>
            <a:ext cx="3530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ResNet-50</a:t>
            </a:r>
            <a:r>
              <a:rPr lang="ko-KR" altLang="en-US" sz="2800" dirty="0">
                <a:solidFill>
                  <a:srgbClr val="FF0000"/>
                </a:solidFill>
              </a:rPr>
              <a:t> 기반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Mask R-CNN </a:t>
            </a:r>
            <a:r>
              <a:rPr lang="ko-KR" altLang="en-US" sz="2800" dirty="0" smtClean="0">
                <a:solidFill>
                  <a:srgbClr val="FF0000"/>
                </a:solidFill>
              </a:rPr>
              <a:t>모델선택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" y="477371"/>
            <a:ext cx="8364071" cy="946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31" y="505213"/>
            <a:ext cx="8614514" cy="68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30400" y="1706881"/>
            <a:ext cx="32271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풍선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train</a:t>
            </a:r>
            <a:r>
              <a:rPr lang="ko-KR" altLang="en-US" sz="2800" b="1" dirty="0" err="1" smtClean="0">
                <a:solidFill>
                  <a:srgbClr val="FF0000"/>
                </a:solidFill>
              </a:rPr>
              <a:t>데이터셋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sz="2800" b="1" dirty="0" err="1" smtClean="0">
                <a:solidFill>
                  <a:srgbClr val="FF0000"/>
                </a:solidFill>
              </a:rPr>
              <a:t>전처리된것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개만 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sz="2800" b="1" dirty="0" smtClean="0">
                <a:solidFill>
                  <a:srgbClr val="FF0000"/>
                </a:solidFill>
              </a:rPr>
              <a:t>모델에 적용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13258800" y="1912682"/>
            <a:ext cx="1233412" cy="88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6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571503" y="342900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모델선정이유 </a:t>
            </a:r>
            <a:r>
              <a:rPr lang="en-US" altLang="ko-KR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&amp; </a:t>
            </a: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결과이미</a:t>
            </a:r>
            <a:r>
              <a:rPr lang="ko-KR" altLang="en-US" sz="4500" b="1" spc="157" dirty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지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6" name="AutoShape 4"/>
          <p:cNvSpPr/>
          <p:nvPr/>
        </p:nvSpPr>
        <p:spPr>
          <a:xfrm flipV="1">
            <a:off x="317825" y="1277009"/>
            <a:ext cx="6553200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/>
          <p:cNvSpPr txBox="1"/>
          <p:nvPr/>
        </p:nvSpPr>
        <p:spPr>
          <a:xfrm>
            <a:off x="152400" y="1515368"/>
            <a:ext cx="11285397" cy="877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1. Detectron2 </a:t>
            </a:r>
            <a:r>
              <a:rPr lang="ko-KR" altLang="en-US" sz="2800" b="1" dirty="0" err="1" smtClean="0"/>
              <a:t>모델중</a:t>
            </a:r>
            <a:r>
              <a:rPr lang="ko-KR" altLang="en-US" sz="2800" b="1" dirty="0" smtClean="0"/>
              <a:t> 사전 </a:t>
            </a:r>
            <a:r>
              <a:rPr lang="ko-KR" altLang="en-US" sz="2800" b="1" dirty="0"/>
              <a:t>학습된 </a:t>
            </a:r>
            <a:r>
              <a:rPr lang="en-US" altLang="ko-KR" sz="2800" b="1" dirty="0"/>
              <a:t>Mask R-CNN </a:t>
            </a:r>
            <a:r>
              <a:rPr lang="ko-KR" altLang="en-US" sz="2800" b="1" dirty="0"/>
              <a:t>모델 선택</a:t>
            </a:r>
          </a:p>
          <a:p>
            <a:r>
              <a:rPr lang="en-US" altLang="ko-KR" sz="2000" dirty="0" smtClean="0"/>
              <a:t>(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github.com/facebookresearch/detectron2/blob/main/MODEL_ZOO.md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 smtClean="0"/>
              <a:t>백본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별 </a:t>
            </a:r>
            <a:r>
              <a:rPr lang="ko-KR" altLang="en-US" sz="2000" dirty="0" smtClean="0"/>
              <a:t>차이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github.com/facebookresearch/detectron2/tree/main/configs/COCO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InstanceSegmentation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b="1" dirty="0" smtClean="0"/>
          </a:p>
          <a:p>
            <a:r>
              <a:rPr lang="en-US" altLang="ko-KR" sz="2000" b="1" dirty="0"/>
              <a:t>ResNet-50 </a:t>
            </a:r>
            <a:r>
              <a:rPr lang="ko-KR" altLang="en-US" sz="2000" b="1" dirty="0" smtClean="0"/>
              <a:t>모델 </a:t>
            </a:r>
            <a:r>
              <a:rPr lang="ko-KR" altLang="en-US" sz="2000" b="1" dirty="0"/>
              <a:t>선정 </a:t>
            </a:r>
            <a:r>
              <a:rPr lang="ko-KR" altLang="en-US" sz="2000" b="1" dirty="0" smtClean="0"/>
              <a:t>이유 </a:t>
            </a:r>
            <a:r>
              <a:rPr lang="en-US" altLang="ko-KR" sz="2000" b="1" dirty="0"/>
              <a:t>(</a:t>
            </a:r>
            <a:r>
              <a:rPr lang="ko-KR" altLang="en-US" sz="2000" b="1" dirty="0" smtClean="0"/>
              <a:t>빠른 </a:t>
            </a:r>
            <a:r>
              <a:rPr lang="en-US" altLang="ko-KR" sz="2000" b="1" dirty="0" smtClean="0"/>
              <a:t>inference time )</a:t>
            </a:r>
            <a:r>
              <a:rPr lang="ko-KR" altLang="en-US" sz="2000" b="1" dirty="0"/>
              <a:t> </a:t>
            </a:r>
            <a:r>
              <a:rPr lang="en-US" altLang="ko-KR" sz="2000" b="1" dirty="0" smtClean="0"/>
              <a:t> 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풍선 </a:t>
            </a:r>
            <a:r>
              <a:rPr lang="ko-KR" altLang="en-US" sz="2000" b="1" dirty="0" err="1">
                <a:solidFill>
                  <a:srgbClr val="FF0000"/>
                </a:solidFill>
              </a:rPr>
              <a:t>데이터셋은</a:t>
            </a:r>
            <a:r>
              <a:rPr lang="ko-KR" altLang="en-US" sz="2000" b="1" dirty="0">
                <a:solidFill>
                  <a:srgbClr val="FF0000"/>
                </a:solidFill>
              </a:rPr>
              <a:t> 비교적 단순한 객체 검출 및 분할 작업이므로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빠른 </a:t>
            </a:r>
            <a:r>
              <a:rPr lang="en-US" altLang="ko-KR" sz="2000" b="1" dirty="0">
                <a:solidFill>
                  <a:srgbClr val="FF0000"/>
                </a:solidFill>
              </a:rPr>
              <a:t>Inference Time</a:t>
            </a:r>
            <a:r>
              <a:rPr lang="ko-KR" altLang="en-US" sz="2000" b="1" dirty="0">
                <a:solidFill>
                  <a:srgbClr val="FF0000"/>
                </a:solidFill>
              </a:rPr>
              <a:t>과 적은 메모리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사용량이 특징인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ResNet-50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기반 </a:t>
            </a:r>
            <a:r>
              <a:rPr lang="en-US" altLang="ko-KR" sz="2000" b="1" dirty="0">
                <a:solidFill>
                  <a:srgbClr val="FF0000"/>
                </a:solidFill>
              </a:rPr>
              <a:t>Mask R-CNN </a:t>
            </a:r>
            <a:r>
              <a:rPr lang="ko-KR" altLang="en-US" sz="2000" b="1" dirty="0">
                <a:solidFill>
                  <a:srgbClr val="FF0000"/>
                </a:solidFill>
              </a:rPr>
              <a:t>모델을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2000" dirty="0" smtClean="0"/>
              <a:t>/ mask_rcnn_R_50_FPN_3x.yaml   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800" b="1" dirty="0" smtClean="0"/>
              <a:t>2. 1</a:t>
            </a:r>
            <a:r>
              <a:rPr lang="ko-KR" altLang="en-US" sz="2800" b="1" dirty="0" err="1" smtClean="0"/>
              <a:t>번모델에</a:t>
            </a:r>
            <a:r>
              <a:rPr lang="ko-KR" altLang="en-US" sz="2800" b="1" dirty="0" smtClean="0"/>
              <a:t> 예시이미지 처리결과 </a:t>
            </a:r>
            <a:endParaRPr lang="en-US" altLang="ko-KR" sz="2800" dirty="0"/>
          </a:p>
          <a:p>
            <a:r>
              <a:rPr lang="ko-KR" altLang="en-US" sz="2000" dirty="0" smtClean="0"/>
              <a:t>예시이미지 </a:t>
            </a:r>
            <a:r>
              <a:rPr lang="en-US" altLang="ko-KR" sz="2000" dirty="0" smtClean="0"/>
              <a:t>content/img_for_P3.jpg </a:t>
            </a:r>
            <a:r>
              <a:rPr lang="ko-KR" altLang="en-US" sz="2000" dirty="0"/>
              <a:t>파일에 대해 </a:t>
            </a:r>
            <a:r>
              <a:rPr lang="en-US" altLang="ko-KR" sz="2000" dirty="0"/>
              <a:t>Mask R-CNN </a:t>
            </a:r>
            <a:r>
              <a:rPr lang="ko-KR" altLang="en-US" sz="2000" dirty="0"/>
              <a:t>모델을 적용하여 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예시이미지에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적용후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Segmentation</a:t>
            </a:r>
            <a:r>
              <a:rPr lang="ko-KR" altLang="en-US" sz="2000" b="1" dirty="0">
                <a:solidFill>
                  <a:srgbClr val="FF0000"/>
                </a:solidFill>
              </a:rPr>
              <a:t>이 </a:t>
            </a:r>
            <a:r>
              <a:rPr lang="ko-KR" altLang="en-US" sz="2000" b="1" dirty="0" err="1">
                <a:solidFill>
                  <a:srgbClr val="FF0000"/>
                </a:solidFill>
              </a:rPr>
              <a:t>잘동작하는지</a:t>
            </a:r>
            <a:r>
              <a:rPr lang="ko-KR" altLang="en-US" sz="2000" b="1" dirty="0">
                <a:solidFill>
                  <a:srgbClr val="FF0000"/>
                </a:solidFill>
              </a:rPr>
              <a:t> 마스크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시각화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ko-KR" altLang="en-US" sz="2000" dirty="0" smtClean="0"/>
              <a:t>결과저장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/content/</a:t>
            </a:r>
            <a:r>
              <a:rPr lang="en-US" altLang="ko-KR" sz="2000" dirty="0" err="1" smtClean="0"/>
              <a:t>output_images</a:t>
            </a:r>
            <a:r>
              <a:rPr lang="en-US" altLang="ko-KR" sz="2000" dirty="0" smtClean="0"/>
              <a:t> /example_output.jpg</a:t>
            </a:r>
            <a:endParaRPr lang="en-US" altLang="ko-KR" sz="2000" dirty="0"/>
          </a:p>
          <a:p>
            <a:endParaRPr lang="ko-KR" altLang="en-US" sz="2000" b="1" dirty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800" b="1" dirty="0" smtClean="0"/>
              <a:t>3. 1</a:t>
            </a:r>
            <a:r>
              <a:rPr lang="ko-KR" altLang="en-US" sz="2800" b="1" dirty="0" err="1" smtClean="0"/>
              <a:t>번모델에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풍선데이터셋</a:t>
            </a:r>
            <a:r>
              <a:rPr lang="ko-KR" altLang="en-US" sz="2800" b="1" dirty="0" smtClean="0"/>
              <a:t> 처리결과</a:t>
            </a:r>
            <a:endParaRPr lang="en-US" altLang="ko-KR" sz="2800" b="1" dirty="0" smtClean="0"/>
          </a:p>
          <a:p>
            <a:r>
              <a:rPr lang="ko-KR" altLang="en-US" sz="2000" b="1" dirty="0" smtClean="0"/>
              <a:t>풍선 </a:t>
            </a:r>
            <a:r>
              <a:rPr lang="ko-KR" altLang="en-US" sz="2000" b="1" dirty="0" err="1" smtClean="0"/>
              <a:t>데이터셋</a:t>
            </a:r>
            <a:r>
              <a:rPr lang="ko-KR" altLang="en-US" sz="2000" b="1" dirty="0" smtClean="0"/>
              <a:t> 전처리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 err="1"/>
              <a:t>get_balloon_dicts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함수로 풍선 </a:t>
            </a:r>
            <a:r>
              <a:rPr lang="ko-KR" altLang="en-US" sz="2000" dirty="0" err="1"/>
              <a:t>데이터셋을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Detectron2</a:t>
            </a:r>
            <a:r>
              <a:rPr lang="ko-KR" altLang="en-US" sz="2000" dirty="0"/>
              <a:t>에 적합한 형식으로 </a:t>
            </a:r>
            <a:r>
              <a:rPr lang="ko-KR" altLang="en-US" sz="2000" dirty="0" smtClean="0"/>
              <a:t>변환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DatasetCatalog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MetadataCatalog</a:t>
            </a:r>
            <a:r>
              <a:rPr lang="ko-KR" altLang="en-US" sz="2000" dirty="0"/>
              <a:t>에 등록하였습니다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풍선 </a:t>
            </a:r>
            <a:r>
              <a:rPr lang="ko-KR" altLang="en-US" sz="2000" b="1" dirty="0" err="1"/>
              <a:t>데이터셋</a:t>
            </a:r>
            <a:r>
              <a:rPr lang="ko-KR" altLang="en-US" sz="2000" b="1" dirty="0"/>
              <a:t> 샘플 결과 저장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/>
              <a:t>/content/</a:t>
            </a:r>
            <a:r>
              <a:rPr lang="en-US" altLang="ko-KR" sz="2000" dirty="0" err="1"/>
              <a:t>balloon_dataset</a:t>
            </a:r>
            <a:r>
              <a:rPr lang="en-US" altLang="ko-KR" sz="2000" dirty="0"/>
              <a:t>/balloon </a:t>
            </a:r>
            <a:r>
              <a:rPr lang="ko-KR" altLang="en-US" sz="2000" dirty="0"/>
              <a:t>에서 </a:t>
            </a:r>
            <a:r>
              <a:rPr lang="ko-KR" altLang="en-US" sz="2000" dirty="0" err="1" smtClean="0"/>
              <a:t>로드후</a:t>
            </a:r>
            <a:r>
              <a:rPr lang="ko-KR" altLang="en-US" sz="2000" dirty="0" smtClean="0"/>
              <a:t> 모델 </a:t>
            </a:r>
            <a:r>
              <a:rPr lang="ko-KR" altLang="en-US" sz="2000" dirty="0"/>
              <a:t>적용 결과를 저장합니다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/>
              <a:t>balloon_output_0.jpg, balloon_output_1.jpg, ...: </a:t>
            </a:r>
            <a:r>
              <a:rPr lang="ko-KR" altLang="en-US" sz="2000" dirty="0"/>
              <a:t>풍선 </a:t>
            </a:r>
            <a:r>
              <a:rPr lang="ko-KR" altLang="en-US" sz="2000" dirty="0" err="1"/>
              <a:t>데이터셋</a:t>
            </a:r>
            <a:r>
              <a:rPr lang="ko-KR" altLang="en-US" sz="2000" dirty="0"/>
              <a:t> 샘플 </a:t>
            </a:r>
            <a:r>
              <a:rPr lang="ko-KR" altLang="en-US" sz="2000" dirty="0" smtClean="0"/>
              <a:t>결과</a:t>
            </a:r>
            <a:endParaRPr lang="en-US" altLang="ko-KR" sz="2000" dirty="0" smtClean="0"/>
          </a:p>
          <a:p>
            <a:r>
              <a:rPr lang="ko-KR" altLang="en-US" sz="2000" dirty="0"/>
              <a:t>결과저장 </a:t>
            </a:r>
            <a:r>
              <a:rPr lang="en-US" altLang="ko-KR" sz="2000" dirty="0"/>
              <a:t>: /content/</a:t>
            </a:r>
            <a:r>
              <a:rPr lang="en-US" altLang="ko-KR" sz="2000" dirty="0" err="1"/>
              <a:t>output_images</a:t>
            </a:r>
            <a:r>
              <a:rPr lang="en-US" altLang="ko-KR" sz="2000" dirty="0"/>
              <a:t>/ balloon_output_x.jpg …</a:t>
            </a:r>
            <a:endParaRPr lang="ko-KR" altLang="en-US" sz="2000" dirty="0"/>
          </a:p>
          <a:p>
            <a:r>
              <a:rPr lang="en-US" altLang="ko-KR" sz="2000" dirty="0" smtClean="0"/>
              <a:t> 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913" y="4124839"/>
            <a:ext cx="3415072" cy="25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120" y="4159546"/>
            <a:ext cx="3511378" cy="250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257" y="7353300"/>
            <a:ext cx="3363105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44" y="7353300"/>
            <a:ext cx="341507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961913" y="3601619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예시이미지 결과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23813" y="6830080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풍선이미지 결과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2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3487400" y="10185"/>
            <a:ext cx="629952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3-2, 3-3</a:t>
            </a:r>
          </a:p>
          <a:p>
            <a:pPr algn="just"/>
            <a:r>
              <a:rPr lang="en-US" altLang="ko-KR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segmentation</a:t>
            </a:r>
            <a:r>
              <a:rPr lang="ko-KR" altLang="en-US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모델 </a:t>
            </a:r>
            <a:r>
              <a:rPr lang="ko-KR" altLang="en-US" sz="2000" spc="53" dirty="0" err="1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파인튜닝</a:t>
            </a:r>
            <a:r>
              <a:rPr lang="en-US" altLang="ko-KR" sz="2000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 </a:t>
            </a:r>
          </a:p>
          <a:p>
            <a:pPr algn="just"/>
            <a:r>
              <a:rPr lang="en-US" altLang="ko-KR" sz="2000" spc="53" dirty="0" smtClean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Precision</a:t>
            </a:r>
            <a:r>
              <a:rPr lang="en-US" altLang="ko-KR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, Recall </a:t>
            </a:r>
            <a:r>
              <a:rPr lang="ko-KR" altLang="en-US" sz="2000" spc="53" dirty="0">
                <a:solidFill>
                  <a:srgbClr val="00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윤고딕 Semi-Bold"/>
                <a:sym typeface="윤고딕 Semi-Bold"/>
              </a:rPr>
              <a:t>측정</a:t>
            </a:r>
            <a:endParaRPr lang="en-US" altLang="ko-KR" sz="20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endParaRPr lang="en-US" altLang="ko-KR" sz="2000" spc="53" dirty="0">
              <a:solidFill>
                <a:srgbClr val="00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윤고딕 Semi-Bold"/>
              <a:sym typeface="윤고딕 Semi-Bold"/>
            </a:endParaRPr>
          </a:p>
          <a:p>
            <a:pPr algn="just"/>
            <a:endParaRPr lang="en-US" sz="45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96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1918"/>
            <a:ext cx="8523488" cy="629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95500"/>
            <a:ext cx="8839200" cy="322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5905500"/>
            <a:ext cx="10896600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3689" y="2537495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학습파라미터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설정후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풍선데이터로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파인튜닝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2350" y="1671918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파인튜닝된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모델 성능평가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5522119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사전학습모델 성능평가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5154" y="2952993"/>
            <a:ext cx="558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모델저장경</a:t>
            </a:r>
            <a:r>
              <a:rPr lang="ko-KR" altLang="en-US" sz="2400" b="1" dirty="0">
                <a:solidFill>
                  <a:srgbClr val="FF0000"/>
                </a:solidFill>
              </a:rPr>
              <a:t>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./output /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model_final.pth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7962900"/>
            <a:ext cx="687989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Config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설정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IMS_PER_BATCH: </a:t>
            </a:r>
            <a:r>
              <a:rPr lang="ko-KR" altLang="en-US" sz="1600" dirty="0"/>
              <a:t>배치 크기를 설정 </a:t>
            </a:r>
            <a:r>
              <a:rPr lang="en-US" altLang="ko-KR" sz="1600" dirty="0"/>
              <a:t>(2</a:t>
            </a:r>
            <a:r>
              <a:rPr lang="ko-KR" altLang="en-US" sz="1600" dirty="0"/>
              <a:t>로 설정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 smtClean="0"/>
              <a:t>BASE_LR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설정 </a:t>
            </a:r>
            <a:r>
              <a:rPr lang="en-US" altLang="ko-KR" sz="1600" dirty="0"/>
              <a:t>(0.00025).</a:t>
            </a:r>
          </a:p>
          <a:p>
            <a:r>
              <a:rPr lang="en-US" altLang="ko-KR" sz="1600" dirty="0"/>
              <a:t>MAX_ITER: </a:t>
            </a:r>
            <a:r>
              <a:rPr lang="ko-KR" altLang="en-US" sz="1600" dirty="0"/>
              <a:t>학습 반복 횟수를 설정 </a:t>
            </a:r>
            <a:r>
              <a:rPr lang="en-US" altLang="ko-KR" sz="1600" dirty="0"/>
              <a:t>(1000) </a:t>
            </a:r>
            <a:r>
              <a:rPr lang="en-US" altLang="ko-KR" sz="1600" dirty="0" smtClean="0"/>
              <a:t>/</a:t>
            </a:r>
          </a:p>
          <a:p>
            <a:r>
              <a:rPr lang="en-US" altLang="ko-KR" sz="1600" dirty="0" smtClean="0"/>
              <a:t>STEPS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감소 단계 </a:t>
            </a:r>
            <a:r>
              <a:rPr lang="en-US" altLang="ko-KR" sz="1600" dirty="0"/>
              <a:t>([500, 750</a:t>
            </a:r>
            <a:r>
              <a:rPr lang="en-US" altLang="ko-KR" sz="1600" dirty="0" smtClean="0"/>
              <a:t>]).</a:t>
            </a:r>
          </a:p>
          <a:p>
            <a:r>
              <a:rPr lang="ko-KR" altLang="en-US" sz="1600" b="1" dirty="0" smtClean="0"/>
              <a:t>풍선 </a:t>
            </a:r>
            <a:r>
              <a:rPr lang="ko-KR" altLang="en-US" sz="1600" b="1" dirty="0" err="1" smtClean="0"/>
              <a:t>데이터셋에맞게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재학습</a:t>
            </a:r>
            <a:endParaRPr lang="ko-KR" altLang="en-US" sz="1600" dirty="0"/>
          </a:p>
          <a:p>
            <a:r>
              <a:rPr lang="en-US" altLang="ko-KR" sz="1600" dirty="0" err="1"/>
              <a:t>cfg.DATASETS.TRAIN</a:t>
            </a:r>
            <a:r>
              <a:rPr lang="en-US" altLang="ko-KR" sz="1600" dirty="0"/>
              <a:t> = ("</a:t>
            </a:r>
            <a:r>
              <a:rPr lang="en-US" altLang="ko-KR" sz="1600" dirty="0" err="1"/>
              <a:t>balloon_train</a:t>
            </a:r>
            <a:r>
              <a:rPr lang="en-US" altLang="ko-KR" sz="1600" dirty="0"/>
              <a:t>",)  /  </a:t>
            </a:r>
            <a:r>
              <a:rPr lang="en-US" altLang="ko-KR" sz="1600" dirty="0" err="1"/>
              <a:t>cfg.DATASETS.TEST</a:t>
            </a:r>
            <a:r>
              <a:rPr lang="en-US" altLang="ko-KR" sz="1600" dirty="0"/>
              <a:t>  = ("</a:t>
            </a:r>
            <a:r>
              <a:rPr lang="en-US" altLang="ko-KR" sz="1600" dirty="0" err="1"/>
              <a:t>balloon_val</a:t>
            </a:r>
            <a:r>
              <a:rPr lang="en-US" altLang="ko-KR" sz="1600" dirty="0"/>
              <a:t>",) </a:t>
            </a:r>
          </a:p>
          <a:p>
            <a:r>
              <a:rPr lang="en-US" altLang="ko-KR" sz="1600" dirty="0" err="1"/>
              <a:t>cfg.MODEL.ROI_HEADS.NUM_CLASSES</a:t>
            </a:r>
            <a:r>
              <a:rPr lang="en-US" altLang="ko-KR" sz="1600" dirty="0"/>
              <a:t> = 1   /</a:t>
            </a:r>
            <a:r>
              <a:rPr lang="ko-KR" altLang="en-US" sz="1600" b="1" dirty="0"/>
              <a:t> 클래스 수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ko-KR" altLang="en-US" sz="1600" dirty="0"/>
              <a:t>풍선</a:t>
            </a:r>
            <a:r>
              <a:rPr lang="en-US" altLang="ko-KR" sz="1600" dirty="0"/>
              <a:t>)</a:t>
            </a:r>
            <a:r>
              <a:rPr lang="ko-KR" altLang="en-US" sz="1600" dirty="0"/>
              <a:t>로 제한 </a:t>
            </a:r>
            <a:r>
              <a:rPr lang="en-US" altLang="ko-KR" sz="1600" dirty="0"/>
              <a:t> 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95796" y="8045769"/>
            <a:ext cx="5149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Cfg.DATASET.TRAIN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metadata</a:t>
            </a:r>
            <a:r>
              <a:rPr lang="ko-KR" altLang="en-US" sz="1600" dirty="0" err="1" smtClean="0"/>
              <a:t>에등록된</a:t>
            </a:r>
            <a:r>
              <a:rPr lang="ko-KR" altLang="en-US" sz="1600" dirty="0" smtClean="0"/>
              <a:t> 이름으로 불러옴</a:t>
            </a:r>
            <a:endParaRPr lang="en-US" altLang="ko-KR" sz="1600" dirty="0" smtClean="0"/>
          </a:p>
          <a:p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balloon_ +train</a:t>
            </a:r>
          </a:p>
          <a:p>
            <a:r>
              <a:rPr lang="ko-KR" altLang="en-US" sz="1600" dirty="0" smtClean="0"/>
              <a:t>경로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기본경로</a:t>
            </a:r>
            <a:r>
              <a:rPr lang="en-US" altLang="ko-KR" sz="1600" dirty="0" smtClean="0"/>
              <a:t>/train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150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571502" y="342900"/>
            <a:ext cx="9258297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풍선데이터 모델성능측정 결과 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6" name="AutoShape 4"/>
          <p:cNvSpPr/>
          <p:nvPr/>
        </p:nvSpPr>
        <p:spPr>
          <a:xfrm flipV="1">
            <a:off x="317824" y="1277009"/>
            <a:ext cx="722597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76" y="2463272"/>
            <a:ext cx="78448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1812955"/>
            <a:ext cx="572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파인튜닝모델</a:t>
            </a:r>
            <a:r>
              <a:rPr lang="ko-KR" altLang="en-US" sz="2400" b="1" dirty="0" smtClean="0"/>
              <a:t> </a:t>
            </a:r>
            <a:r>
              <a:rPr lang="en-US" altLang="ko-KR" sz="2400" b="1" dirty="0" err="1" smtClean="0"/>
              <a:t>Ap</a:t>
            </a:r>
            <a:r>
              <a:rPr lang="en-US" altLang="ko-KR" sz="2400" b="1" dirty="0" smtClean="0"/>
              <a:t> (Average Precision) </a:t>
            </a:r>
            <a:r>
              <a:rPr lang="ko-KR" altLang="en-US" sz="2400" b="1" dirty="0" smtClean="0"/>
              <a:t>결과 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3" y="341501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파인튜닝모델</a:t>
            </a:r>
            <a:r>
              <a:rPr lang="ko-KR" altLang="en-US" sz="2400" b="1" dirty="0" smtClean="0"/>
              <a:t> </a:t>
            </a:r>
            <a:r>
              <a:rPr lang="en-US" altLang="ko-KR" sz="2400" b="1" dirty="0" err="1" smtClean="0"/>
              <a:t>segm</a:t>
            </a:r>
            <a:r>
              <a:rPr lang="ko-KR" altLang="en-US" sz="2400" b="1" dirty="0" smtClean="0"/>
              <a:t>결과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65551" y="1853824"/>
            <a:ext cx="572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사전학</a:t>
            </a:r>
            <a:r>
              <a:rPr lang="ko-KR" altLang="en-US" sz="2400" b="1" dirty="0"/>
              <a:t>습</a:t>
            </a:r>
            <a:r>
              <a:rPr lang="ko-KR" altLang="en-US" sz="2400" b="1" dirty="0" smtClean="0"/>
              <a:t>모델 </a:t>
            </a:r>
            <a:r>
              <a:rPr lang="en-US" altLang="ko-KR" sz="2400" b="1" dirty="0" err="1"/>
              <a:t>Ap</a:t>
            </a:r>
            <a:r>
              <a:rPr lang="en-US" altLang="ko-KR" sz="2400" b="1" dirty="0"/>
              <a:t> (Average Precision) </a:t>
            </a:r>
            <a:r>
              <a:rPr lang="ko-KR" altLang="en-US" sz="2400" b="1" dirty="0"/>
              <a:t>결과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65551" y="3456729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사전학습모델 </a:t>
            </a:r>
            <a:r>
              <a:rPr lang="en-US" altLang="ko-KR" sz="2400" b="1" dirty="0" err="1" smtClean="0"/>
              <a:t>segm</a:t>
            </a:r>
            <a:r>
              <a:rPr lang="ko-KR" altLang="en-US" sz="2400" b="1" dirty="0" smtClean="0"/>
              <a:t>결과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32336" y="5829300"/>
            <a:ext cx="1363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  </a:t>
            </a:r>
            <a:r>
              <a:rPr lang="ko-KR" altLang="en-US" sz="2400" b="1" dirty="0" err="1" smtClean="0"/>
              <a:t>풍선데이터셋</a:t>
            </a:r>
            <a:r>
              <a:rPr lang="ko-KR" altLang="en-US" sz="2400" b="1" dirty="0" smtClean="0"/>
              <a:t> 예측 성능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/>
              <a:t>Ap</a:t>
            </a:r>
            <a:r>
              <a:rPr lang="en-US" altLang="ko-KR" sz="2400" b="1" dirty="0"/>
              <a:t> (Average Precision) </a:t>
            </a:r>
            <a:r>
              <a:rPr lang="ko-KR" altLang="en-US" sz="2400" b="1" dirty="0"/>
              <a:t>결과 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AP</a:t>
            </a:r>
            <a:r>
              <a:rPr lang="ko-KR" altLang="en-US" sz="2400" b="1" dirty="0" smtClean="0"/>
              <a:t>지표 </a:t>
            </a:r>
            <a:r>
              <a:rPr lang="en-US" altLang="ko-KR" sz="2400" b="1" dirty="0" smtClean="0"/>
              <a:t>62 : </a:t>
            </a:r>
            <a:r>
              <a:rPr lang="ko-KR" altLang="en-US" sz="2400" b="1" dirty="0" smtClean="0"/>
              <a:t>학습 </a:t>
            </a:r>
            <a:r>
              <a:rPr lang="en-US" altLang="ko-KR" sz="2400" b="1" dirty="0" smtClean="0"/>
              <a:t>epoch </a:t>
            </a:r>
            <a:r>
              <a:rPr lang="ko-KR" altLang="en-US" sz="2400" b="1" dirty="0" err="1" smtClean="0"/>
              <a:t>증가시</a:t>
            </a:r>
            <a:r>
              <a:rPr lang="ko-KR" altLang="en-US" sz="2400" b="1" dirty="0" smtClean="0"/>
              <a:t> 모델의 </a:t>
            </a:r>
            <a:r>
              <a:rPr lang="en-US" altLang="ko-KR" sz="2400" b="1" dirty="0" smtClean="0"/>
              <a:t>Precision</a:t>
            </a:r>
            <a:r>
              <a:rPr lang="ko-KR" altLang="en-US" sz="2400" b="1" dirty="0" smtClean="0"/>
              <a:t>성능 증가</a:t>
            </a:r>
            <a:endParaRPr lang="en-US" altLang="ko-KR" sz="2400" b="1" dirty="0" smtClean="0"/>
          </a:p>
          <a:p>
            <a:r>
              <a:rPr lang="en-US" altLang="ko-KR" sz="2400" dirty="0"/>
              <a:t>AP</a:t>
            </a:r>
            <a:r>
              <a:rPr lang="ko-KR" altLang="en-US" sz="2400" dirty="0"/>
              <a:t>지표 </a:t>
            </a:r>
            <a:r>
              <a:rPr lang="en-US" altLang="ko-KR" sz="2400" dirty="0"/>
              <a:t>0 : </a:t>
            </a:r>
            <a:r>
              <a:rPr lang="ko-KR" altLang="en-US" sz="2400" dirty="0" smtClean="0"/>
              <a:t>모델이 </a:t>
            </a:r>
            <a:r>
              <a:rPr lang="ko-KR" altLang="en-US" sz="2400" dirty="0"/>
              <a:t>검증 </a:t>
            </a:r>
            <a:r>
              <a:rPr lang="ko-KR" altLang="en-US" sz="2400" dirty="0" err="1"/>
              <a:t>데이터셋의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풍선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클래스와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유사한 </a:t>
            </a:r>
            <a:r>
              <a:rPr lang="ko-KR" altLang="en-US" sz="2400" dirty="0"/>
              <a:t>데이터를 학습하지 않았음을 의미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APs, </a:t>
            </a:r>
            <a:r>
              <a:rPr lang="en-US" altLang="ko-KR" sz="2400" dirty="0" err="1"/>
              <a:t>APm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APl</a:t>
            </a:r>
            <a:r>
              <a:rPr lang="en-US" altLang="ko-KR" sz="2400" dirty="0"/>
              <a:t> </a:t>
            </a:r>
            <a:r>
              <a:rPr lang="ko-KR" altLang="en-US" sz="2400" dirty="0"/>
              <a:t>모두 </a:t>
            </a:r>
            <a:r>
              <a:rPr lang="en-US" altLang="ko-KR" sz="2400" dirty="0"/>
              <a:t>0 :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작은</a:t>
            </a:r>
            <a:r>
              <a:rPr lang="en-US" altLang="ko-KR" sz="2400" dirty="0"/>
              <a:t>(s), </a:t>
            </a:r>
            <a:r>
              <a:rPr lang="ko-KR" altLang="en-US" sz="2400" dirty="0"/>
              <a:t>중간</a:t>
            </a:r>
            <a:r>
              <a:rPr lang="en-US" altLang="ko-KR" sz="2400" dirty="0"/>
              <a:t>(m), </a:t>
            </a:r>
            <a:r>
              <a:rPr lang="ko-KR" altLang="en-US" sz="2400" dirty="0"/>
              <a:t>큰</a:t>
            </a:r>
            <a:r>
              <a:rPr lang="en-US" altLang="ko-KR" sz="2400" dirty="0"/>
              <a:t>(l) </a:t>
            </a:r>
            <a:r>
              <a:rPr lang="ko-KR" altLang="en-US" sz="2400" dirty="0"/>
              <a:t>객체를 탐지하지 못했음을 의미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● 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풍선데이터셋</a:t>
            </a:r>
            <a:r>
              <a:rPr lang="ko-KR" altLang="en-US" sz="2400" b="1" dirty="0" smtClean="0"/>
              <a:t> 객체 </a:t>
            </a:r>
            <a:r>
              <a:rPr lang="ko-KR" altLang="en-US" sz="2400" b="1" dirty="0" err="1" smtClean="0"/>
              <a:t>세그멘테이션</a:t>
            </a:r>
            <a:r>
              <a:rPr lang="ko-KR" altLang="en-US" sz="2400" b="1" dirty="0" smtClean="0"/>
              <a:t> 성능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segm</a:t>
            </a:r>
            <a:r>
              <a:rPr lang="en-US" altLang="ko-KR" sz="2400" b="1" dirty="0" smtClean="0"/>
              <a:t> </a:t>
            </a:r>
          </a:p>
          <a:p>
            <a:r>
              <a:rPr lang="en-US" altLang="ko-KR" sz="2400" b="1" dirty="0" err="1" smtClean="0"/>
              <a:t>Segm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지표 </a:t>
            </a:r>
            <a:r>
              <a:rPr lang="en-US" altLang="ko-KR" sz="2400" b="1" dirty="0" smtClean="0"/>
              <a:t>70 : </a:t>
            </a:r>
            <a:r>
              <a:rPr lang="ko-KR" altLang="en-US" sz="2400" b="1" dirty="0"/>
              <a:t>학습 </a:t>
            </a:r>
            <a:r>
              <a:rPr lang="en-US" altLang="ko-KR" sz="2400" b="1" dirty="0"/>
              <a:t>epoch </a:t>
            </a:r>
            <a:r>
              <a:rPr lang="ko-KR" altLang="en-US" sz="2400" b="1" dirty="0" err="1"/>
              <a:t>증가시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모델의 풍선객체 </a:t>
            </a:r>
            <a:r>
              <a:rPr lang="ko-KR" altLang="en-US" sz="2400" b="1" dirty="0" err="1" smtClean="0"/>
              <a:t>세그메이션</a:t>
            </a:r>
            <a:r>
              <a:rPr lang="ko-KR" altLang="en-US" sz="2400" b="1" dirty="0" smtClean="0"/>
              <a:t> 성능 증가</a:t>
            </a:r>
            <a:endParaRPr lang="en-US" altLang="ko-KR" sz="2400" b="1" dirty="0" smtClean="0"/>
          </a:p>
          <a:p>
            <a:r>
              <a:rPr lang="en-US" altLang="ko-KR" sz="2400" b="1" dirty="0" err="1"/>
              <a:t>segm</a:t>
            </a:r>
            <a:r>
              <a:rPr lang="en-US" altLang="ko-KR" sz="2400" b="1" dirty="0"/>
              <a:t> </a:t>
            </a:r>
            <a:r>
              <a:rPr lang="ko-KR" altLang="en-US" sz="2400" dirty="0" smtClean="0"/>
              <a:t>지표가 </a:t>
            </a:r>
            <a:r>
              <a:rPr lang="en-US" altLang="ko-KR" sz="2400" dirty="0"/>
              <a:t>0: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모델이 </a:t>
            </a:r>
            <a:r>
              <a:rPr lang="ko-KR" altLang="en-US" sz="2400" dirty="0"/>
              <a:t>검출한 객체에 대한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세그멘테이션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성능이 없음을 의미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" y="4002368"/>
            <a:ext cx="7552995" cy="9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53" y="4002368"/>
            <a:ext cx="7478130" cy="9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" y="2300997"/>
            <a:ext cx="808264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72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44663" y="-114300"/>
            <a:ext cx="736839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b="1" dirty="0" smtClean="0">
                <a:solidFill>
                  <a:srgbClr val="0070C0"/>
                </a:solidFill>
              </a:rPr>
              <a:t> 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r>
              <a:rPr lang="ko-KR" altLang="en-US" sz="4000" b="1" dirty="0" err="1" smtClean="0">
                <a:solidFill>
                  <a:srgbClr val="0070C0"/>
                </a:solidFill>
              </a:rPr>
              <a:t>파라미터</a:t>
            </a:r>
            <a:r>
              <a:rPr lang="ko-KR" altLang="en-US" sz="4000" b="1" dirty="0" smtClean="0">
                <a:solidFill>
                  <a:srgbClr val="0070C0"/>
                </a:solidFill>
              </a:rPr>
              <a:t> 변경 </a:t>
            </a:r>
            <a:r>
              <a:rPr lang="en-US" altLang="ko-KR" sz="4000" b="1" dirty="0" smtClean="0">
                <a:solidFill>
                  <a:srgbClr val="0070C0"/>
                </a:solidFill>
              </a:rPr>
              <a:t>-&gt; </a:t>
            </a:r>
            <a:r>
              <a:rPr lang="ko-KR" altLang="en-US" sz="4000" b="1" dirty="0" smtClean="0">
                <a:solidFill>
                  <a:srgbClr val="0070C0"/>
                </a:solidFill>
              </a:rPr>
              <a:t>성능증가 확인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AutoShape 4"/>
          <p:cNvSpPr/>
          <p:nvPr/>
        </p:nvSpPr>
        <p:spPr>
          <a:xfrm flipV="1">
            <a:off x="317825" y="1277009"/>
            <a:ext cx="6553200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1"/>
          <p:cNvSpPr txBox="1"/>
          <p:nvPr/>
        </p:nvSpPr>
        <p:spPr>
          <a:xfrm>
            <a:off x="8305800" y="1638300"/>
            <a:ext cx="9961381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데이터 증강</a:t>
            </a:r>
            <a:endParaRPr lang="en-US" altLang="ko-KR" sz="2400" dirty="0" smtClean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랜덤 색상 및 </a:t>
            </a:r>
            <a:r>
              <a:rPr lang="ko-KR" altLang="en-US" sz="2400" dirty="0" err="1"/>
              <a:t>크롭</a:t>
            </a:r>
            <a:r>
              <a:rPr lang="ko-KR" altLang="en-US" sz="2400" dirty="0"/>
              <a:t> 증강을 추가하여 모델의 일반화 성능을 개선</a:t>
            </a:r>
            <a:r>
              <a:rPr lang="en-US" altLang="ko-KR" sz="2400" dirty="0" smtClean="0"/>
              <a:t>.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반복 </a:t>
            </a:r>
            <a:r>
              <a:rPr lang="ko-KR" altLang="en-US" sz="2400" b="1" dirty="0"/>
              <a:t>및 </a:t>
            </a:r>
            <a:r>
              <a:rPr lang="ko-KR" altLang="en-US" sz="2400" b="1" dirty="0" err="1"/>
              <a:t>학습률</a:t>
            </a:r>
            <a:r>
              <a:rPr lang="ko-KR" altLang="en-US" sz="2400" b="1" dirty="0"/>
              <a:t> 조정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ko-KR" altLang="en-US" sz="2400" dirty="0" smtClean="0"/>
              <a:t>반복 </a:t>
            </a:r>
            <a:r>
              <a:rPr lang="ko-KR" altLang="en-US" sz="2400" dirty="0"/>
              <a:t>횟수를 늘리고</a:t>
            </a:r>
            <a:r>
              <a:rPr lang="en-US" altLang="ko-KR" sz="2400" dirty="0"/>
              <a:t>, warmup </a:t>
            </a:r>
            <a:r>
              <a:rPr lang="ko-KR" altLang="en-US" sz="2400" dirty="0"/>
              <a:t>스케줄을 추가하여 초기 불안정성을 </a:t>
            </a:r>
            <a:r>
              <a:rPr lang="ko-KR" altLang="en-US" sz="2400" dirty="0" smtClean="0"/>
              <a:t>방지</a:t>
            </a:r>
            <a:endParaRPr lang="en-US" altLang="ko-KR" sz="2400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3. </a:t>
            </a:r>
            <a:r>
              <a:rPr lang="ko-KR" altLang="en-US" sz="2400" b="1" dirty="0" err="1" smtClean="0"/>
              <a:t>하이퍼파라미터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조정</a:t>
            </a:r>
            <a:endParaRPr lang="en-US" altLang="ko-KR" sz="2400" b="1" dirty="0"/>
          </a:p>
          <a:p>
            <a:r>
              <a:rPr lang="ko-KR" altLang="en-US" sz="2400" dirty="0" err="1"/>
              <a:t>학습률</a:t>
            </a:r>
            <a:r>
              <a:rPr lang="en-US" altLang="ko-KR" sz="2400" dirty="0"/>
              <a:t>(BASE_LR), </a:t>
            </a:r>
            <a:r>
              <a:rPr lang="ko-KR" altLang="en-US" sz="2400" dirty="0"/>
              <a:t>반복 횟수</a:t>
            </a:r>
            <a:r>
              <a:rPr lang="en-US" altLang="ko-KR" sz="2400" dirty="0"/>
              <a:t>(MAX_ITER), </a:t>
            </a:r>
            <a:r>
              <a:rPr lang="ko-KR" altLang="en-US" sz="2400" dirty="0"/>
              <a:t>학습 스케줄</a:t>
            </a:r>
            <a:r>
              <a:rPr lang="en-US" altLang="ko-KR" sz="2400" dirty="0"/>
              <a:t>(STEPS) </a:t>
            </a:r>
            <a:r>
              <a:rPr lang="ko-KR" altLang="en-US" sz="2400" dirty="0"/>
              <a:t>등이 </a:t>
            </a:r>
            <a:endParaRPr lang="en-US" altLang="ko-KR" sz="2400" dirty="0"/>
          </a:p>
          <a:p>
            <a:r>
              <a:rPr lang="ko-KR" altLang="en-US" sz="2400" dirty="0"/>
              <a:t>최적화되지 않았을 경우 모델 성능에 영향을 미칩니다</a:t>
            </a:r>
            <a:r>
              <a:rPr lang="en-US" altLang="ko-KR" sz="2400" dirty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오버피팅</a:t>
            </a:r>
            <a:endParaRPr lang="en-US" altLang="ko-KR" sz="2400" b="1" dirty="0"/>
          </a:p>
          <a:p>
            <a:r>
              <a:rPr lang="ko-KR" altLang="en-US" sz="2400" dirty="0"/>
              <a:t>풍선 </a:t>
            </a:r>
            <a:r>
              <a:rPr lang="ko-KR" altLang="en-US" sz="2400" dirty="0" err="1"/>
              <a:t>데이터셋은</a:t>
            </a:r>
            <a:r>
              <a:rPr lang="ko-KR" altLang="en-US" sz="2400" dirty="0"/>
              <a:t> 비교적 작은 </a:t>
            </a:r>
            <a:r>
              <a:rPr lang="ko-KR" altLang="en-US" sz="2400" dirty="0" err="1"/>
              <a:t>데이터셋입니다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제한된 데이터로 학습하면 일반화 능력이 낮아질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데이터셋</a:t>
            </a:r>
            <a:r>
              <a:rPr lang="ko-KR" altLang="en-US" sz="2400" dirty="0"/>
              <a:t> 크기가 작기 때문에 모델이 학습 데이터에 </a:t>
            </a:r>
            <a:r>
              <a:rPr lang="ko-KR" altLang="en-US" sz="2400" dirty="0" err="1"/>
              <a:t>과적합될</a:t>
            </a:r>
            <a:r>
              <a:rPr lang="ko-KR" altLang="en-US" sz="2400" dirty="0"/>
              <a:t> 가능성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5. Data </a:t>
            </a:r>
            <a:r>
              <a:rPr lang="en-US" altLang="ko-KR" sz="2400" b="1" dirty="0"/>
              <a:t>Augmentation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풍선 이미지의 크기</a:t>
            </a:r>
            <a:r>
              <a:rPr lang="en-US" altLang="ko-KR" sz="2400" dirty="0"/>
              <a:t>, </a:t>
            </a:r>
            <a:r>
              <a:rPr lang="ko-KR" altLang="en-US" sz="2400" dirty="0"/>
              <a:t>회전</a:t>
            </a:r>
            <a:r>
              <a:rPr lang="en-US" altLang="ko-KR" sz="2400" dirty="0"/>
              <a:t>, </a:t>
            </a:r>
            <a:r>
              <a:rPr lang="ko-KR" altLang="en-US" sz="2400" dirty="0"/>
              <a:t>색상 등을 변경하여 학습 데이터를 증강합니다</a:t>
            </a:r>
            <a:r>
              <a:rPr lang="en-US" altLang="ko-KR" sz="2400" dirty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평가 </a:t>
            </a:r>
            <a:r>
              <a:rPr lang="ko-KR" altLang="en-US" sz="2400" b="1" dirty="0" err="1"/>
              <a:t>메트릭</a:t>
            </a:r>
            <a:r>
              <a:rPr lang="ko-KR" altLang="en-US" sz="2400" b="1" dirty="0"/>
              <a:t> 개선</a:t>
            </a:r>
          </a:p>
          <a:p>
            <a:r>
              <a:rPr lang="en-US" altLang="ko-KR" sz="2400" dirty="0"/>
              <a:t>AP</a:t>
            </a:r>
            <a:r>
              <a:rPr lang="ko-KR" altLang="en-US" sz="2400" dirty="0"/>
              <a:t>와 </a:t>
            </a:r>
            <a:r>
              <a:rPr lang="en-US" altLang="ko-KR" sz="2400" dirty="0"/>
              <a:t>AR </a:t>
            </a:r>
            <a:r>
              <a:rPr lang="ko-KR" altLang="en-US" sz="2400" dirty="0"/>
              <a:t>외에 추가적인 평가 지표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IoU</a:t>
            </a:r>
            <a:r>
              <a:rPr lang="en-US" altLang="ko-KR" sz="2400" dirty="0"/>
              <a:t>, Precision, Recall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를 확인하여 </a:t>
            </a:r>
            <a:endParaRPr lang="en-US" altLang="ko-KR" sz="2400" dirty="0"/>
          </a:p>
          <a:p>
            <a:r>
              <a:rPr lang="ko-KR" altLang="en-US" sz="2400" dirty="0"/>
              <a:t>모델 성능을 종합적으로 평가</a:t>
            </a:r>
            <a:r>
              <a:rPr lang="en-US" altLang="ko-K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6" y="1658471"/>
            <a:ext cx="7544269" cy="78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01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4478000" y="152557"/>
            <a:ext cx="6299522" cy="106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3-4</a:t>
            </a:r>
          </a:p>
          <a:p>
            <a:pPr algn="just"/>
            <a:r>
              <a:rPr lang="ko-KR" altLang="en-US" sz="2400" b="1" spc="157" dirty="0" err="1" smtClean="0"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파인튜닝모델</a:t>
            </a:r>
            <a:r>
              <a:rPr lang="ko-KR" altLang="en-US" sz="2400" b="1" spc="157" dirty="0" smtClean="0"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적용</a:t>
            </a:r>
            <a:endParaRPr lang="en-US" sz="2400" b="1" spc="157" dirty="0"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299986"/>
            <a:ext cx="13587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277009"/>
            <a:ext cx="8763002" cy="401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409700"/>
            <a:ext cx="5257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292" y="5615735"/>
            <a:ext cx="7987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파인튜닝의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 문제점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2400" b="1" dirty="0" smtClean="0"/>
          </a:p>
          <a:p>
            <a:r>
              <a:rPr lang="ko-KR" altLang="en-US" sz="2000" b="1" dirty="0" smtClean="0"/>
              <a:t>한정된 </a:t>
            </a:r>
            <a:r>
              <a:rPr lang="ko-KR" altLang="en-US" sz="2000" b="1" dirty="0"/>
              <a:t>클래스 수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 err="1"/>
              <a:t>파인튜닝</a:t>
            </a:r>
            <a:r>
              <a:rPr lang="ko-KR" altLang="en-US" sz="2000" dirty="0"/>
              <a:t> 과정에서 </a:t>
            </a:r>
            <a:endParaRPr lang="en-US" altLang="ko-KR" sz="2000" dirty="0" smtClean="0"/>
          </a:p>
          <a:p>
            <a:r>
              <a:rPr lang="en-US" altLang="ko-KR" sz="2000" b="1" dirty="0" err="1" smtClean="0">
                <a:solidFill>
                  <a:srgbClr val="FF0000"/>
                </a:solidFill>
              </a:rPr>
              <a:t>cfg.MODEL.ROI_HEADS.NUM_CLASSES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= 1</a:t>
            </a:r>
            <a:r>
              <a:rPr lang="ko-KR" altLang="en-US" sz="2000" b="1" dirty="0">
                <a:solidFill>
                  <a:srgbClr val="FF0000"/>
                </a:solidFill>
              </a:rPr>
              <a:t>로 설정하여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모델이 </a:t>
            </a:r>
            <a:r>
              <a:rPr lang="en-US" altLang="ko-KR" sz="2000" b="1" dirty="0">
                <a:solidFill>
                  <a:srgbClr val="FF0000"/>
                </a:solidFill>
              </a:rPr>
              <a:t>"</a:t>
            </a:r>
            <a:r>
              <a:rPr lang="ko-KR" altLang="en-US" sz="2000" b="1" dirty="0">
                <a:solidFill>
                  <a:srgbClr val="FF0000"/>
                </a:solidFill>
              </a:rPr>
              <a:t>풍선</a:t>
            </a:r>
            <a:r>
              <a:rPr lang="en-US" altLang="ko-KR" sz="2000" b="1" dirty="0">
                <a:solidFill>
                  <a:srgbClr val="FF0000"/>
                </a:solidFill>
              </a:rPr>
              <a:t>"</a:t>
            </a:r>
            <a:r>
              <a:rPr lang="ko-KR" altLang="en-US" sz="2000" b="1" dirty="0">
                <a:solidFill>
                  <a:srgbClr val="FF0000"/>
                </a:solidFill>
              </a:rPr>
              <a:t>만 탐지하도록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학습됨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풍선 이외의 객체가 있는 이미지에서는 어떤 객체도 탐지되지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않음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b="1" dirty="0"/>
              <a:t>테스트 데이터의 불일치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 smtClean="0"/>
              <a:t>학습 </a:t>
            </a:r>
            <a:r>
              <a:rPr lang="ko-KR" altLang="en-US" sz="2000" dirty="0"/>
              <a:t>데이터와 다른 분포의 데이터에서는 </a:t>
            </a:r>
            <a:r>
              <a:rPr lang="ko-KR" altLang="en-US" sz="2000" dirty="0" smtClean="0"/>
              <a:t>탐지</a:t>
            </a:r>
            <a:r>
              <a:rPr lang="en-US" altLang="ko-KR" sz="2000" dirty="0" smtClean="0"/>
              <a:t>X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067800" y="5591082"/>
            <a:ext cx="8883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해결방안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2400" b="1" dirty="0" smtClean="0"/>
          </a:p>
          <a:p>
            <a:r>
              <a:rPr lang="ko-KR" altLang="en-US" sz="2000" b="1" dirty="0" smtClean="0"/>
              <a:t>다양한 </a:t>
            </a:r>
            <a:r>
              <a:rPr lang="ko-KR" altLang="en-US" sz="2000" b="1" dirty="0"/>
              <a:t>클래스와 </a:t>
            </a:r>
            <a:r>
              <a:rPr lang="ko-KR" altLang="en-US" sz="2000" b="1" dirty="0" err="1"/>
              <a:t>데이터셋으로</a:t>
            </a:r>
            <a:r>
              <a:rPr lang="ko-KR" altLang="en-US" sz="2000" b="1" dirty="0"/>
              <a:t> 학습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/>
              <a:t>풍선 외의 다양한 객체를 포함한 </a:t>
            </a:r>
            <a:r>
              <a:rPr lang="ko-KR" altLang="en-US" sz="2000" dirty="0" err="1"/>
              <a:t>데이터셋으로</a:t>
            </a:r>
            <a:r>
              <a:rPr lang="ko-KR" altLang="en-US" sz="2000" dirty="0"/>
              <a:t> 모델을 학습하거나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r>
              <a:rPr lang="ko-KR" altLang="en-US" sz="2000" dirty="0" smtClean="0"/>
              <a:t>사전 </a:t>
            </a:r>
            <a:r>
              <a:rPr lang="ko-KR" altLang="en-US" sz="2000" dirty="0"/>
              <a:t>학습된 모델을 그대로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r>
              <a:rPr lang="en-US" altLang="ko-KR" sz="2000" dirty="0" smtClean="0"/>
              <a:t>Ex) </a:t>
            </a:r>
            <a:r>
              <a:rPr lang="en-US" altLang="ko-KR" sz="2000" dirty="0"/>
              <a:t>COCO </a:t>
            </a:r>
            <a:r>
              <a:rPr lang="ko-KR" altLang="en-US" sz="2000" dirty="0" err="1"/>
              <a:t>데이터셋과</a:t>
            </a:r>
            <a:r>
              <a:rPr lang="ko-KR" altLang="en-US" sz="2000" dirty="0"/>
              <a:t> 같은 대규모 </a:t>
            </a:r>
            <a:r>
              <a:rPr lang="ko-KR" altLang="en-US" sz="2000" dirty="0" err="1"/>
              <a:t>데이터셋에서</a:t>
            </a:r>
            <a:r>
              <a:rPr lang="ko-KR" altLang="en-US" sz="2000" dirty="0"/>
              <a:t> 학습된 모델을 </a:t>
            </a:r>
            <a:endParaRPr lang="en-US" altLang="ko-KR" sz="2000" dirty="0" smtClean="0"/>
          </a:p>
          <a:p>
            <a:r>
              <a:rPr lang="ko-KR" altLang="en-US" sz="2000" dirty="0" smtClean="0"/>
              <a:t>사용하면 </a:t>
            </a:r>
            <a:r>
              <a:rPr lang="ko-KR" altLang="en-US" sz="2000" dirty="0"/>
              <a:t>다양한 객체를 </a:t>
            </a:r>
            <a:r>
              <a:rPr lang="ko-KR" altLang="en-US" sz="2000" dirty="0" smtClean="0"/>
              <a:t>탐지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dirty="0" err="1"/>
              <a:t>cfg.MODEL.WEIGHTS</a:t>
            </a:r>
            <a:r>
              <a:rPr lang="en-US" altLang="ko-KR" dirty="0"/>
              <a:t> = </a:t>
            </a:r>
            <a:r>
              <a:rPr lang="en-US" altLang="ko-KR" sz="1600" dirty="0" err="1"/>
              <a:t>model_zoo.get_checkpoint_url</a:t>
            </a:r>
            <a:r>
              <a:rPr lang="en-US" altLang="ko-KR" sz="1600" dirty="0"/>
              <a:t>("</a:t>
            </a:r>
            <a:r>
              <a:rPr lang="en-US" altLang="ko-KR" sz="1600" dirty="0" err="1" smtClean="0"/>
              <a:t>COCOInstanceSegmentation</a:t>
            </a:r>
            <a:r>
              <a:rPr lang="en-US" altLang="ko-KR" sz="1600" dirty="0" smtClean="0"/>
              <a:t>/mask_rcnn_R_50_FPN_3x.yaml</a:t>
            </a:r>
            <a:r>
              <a:rPr lang="en-US" altLang="ko-KR" sz="1600" dirty="0"/>
              <a:t>") </a:t>
            </a:r>
            <a:endParaRPr lang="en-US" altLang="ko-KR" sz="1600" dirty="0" smtClean="0"/>
          </a:p>
          <a:p>
            <a:r>
              <a:rPr lang="en-US" altLang="ko-KR" dirty="0" err="1" smtClean="0"/>
              <a:t>cfg.MODEL.ROI_HEADS.NUM_CLASSES</a:t>
            </a:r>
            <a:r>
              <a:rPr lang="en-US" altLang="ko-KR" dirty="0" smtClean="0"/>
              <a:t> </a:t>
            </a:r>
            <a:r>
              <a:rPr lang="en-US" altLang="ko-KR" dirty="0"/>
              <a:t>= 80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COCO </a:t>
            </a:r>
            <a:r>
              <a:rPr lang="ko-KR" altLang="en-US" dirty="0" err="1"/>
              <a:t>데이터셋</a:t>
            </a:r>
            <a:r>
              <a:rPr lang="ko-KR" altLang="en-US" dirty="0"/>
              <a:t> 클래스 수 </a:t>
            </a:r>
            <a:endParaRPr lang="en-US" altLang="ko-KR" dirty="0" smtClean="0"/>
          </a:p>
          <a:p>
            <a:r>
              <a:rPr lang="en-US" altLang="ko-KR" dirty="0" smtClean="0"/>
              <a:t>predictor </a:t>
            </a:r>
            <a:r>
              <a:rPr lang="en-US" altLang="ko-KR" dirty="0"/>
              <a:t>= </a:t>
            </a:r>
            <a:r>
              <a:rPr lang="en-US" altLang="ko-KR" dirty="0" err="1"/>
              <a:t>DefaultPredictor</a:t>
            </a:r>
            <a:r>
              <a:rPr lang="en-US" altLang="ko-KR" dirty="0"/>
              <a:t>(</a:t>
            </a:r>
            <a:r>
              <a:rPr lang="en-US" altLang="ko-KR" dirty="0" err="1"/>
              <a:t>cfg</a:t>
            </a:r>
            <a:r>
              <a:rPr lang="en-US" altLang="ko-KR" dirty="0"/>
              <a:t>)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6096000" y="5676900"/>
            <a:ext cx="2590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2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06825"/>
            <a:ext cx="16230600" cy="9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b="1" spc="213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THANK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58982"/>
            <a:ext cx="16230600" cy="9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ko-KR" altLang="en-US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</a:t>
            </a:r>
            <a:r>
              <a:rPr lang="en-US" altLang="ko-KR" sz="6099" b="1" spc="213" dirty="0" smtClean="0">
                <a:solidFill>
                  <a:srgbClr val="F6F6F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1</a:t>
            </a:r>
            <a:endParaRPr lang="en-US" sz="6099" b="1" spc="213" dirty="0">
              <a:solidFill>
                <a:srgbClr val="F6F6F6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419294" y="190500"/>
            <a:ext cx="629952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1-1</a:t>
            </a:r>
          </a:p>
          <a:p>
            <a:pPr algn="just"/>
            <a:r>
              <a:rPr lang="en-US" altLang="ko-KR" sz="2000" b="1" spc="157" dirty="0" err="1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Keypoint</a:t>
            </a:r>
            <a:r>
              <a:rPr lang="ko-KR" altLang="en-US" sz="20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이용</a:t>
            </a:r>
            <a:r>
              <a:rPr lang="en-US" altLang="ko-KR" sz="2000" b="1" spc="157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</a:t>
            </a:r>
            <a:r>
              <a:rPr lang="ko-KR" altLang="en-US" sz="20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특징추출</a:t>
            </a:r>
            <a:endParaRPr lang="en-US" sz="20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1" y="278937"/>
            <a:ext cx="6781801" cy="14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" y="1943100"/>
            <a:ext cx="6685659" cy="80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14" y="278936"/>
            <a:ext cx="8104094" cy="9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01800" y="4152517"/>
            <a:ext cx="32928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SCENE15</a:t>
            </a:r>
            <a:r>
              <a:rPr lang="ko-KR" altLang="en-US" sz="2800" b="1" dirty="0" smtClean="0"/>
              <a:t>이미지에서</a:t>
            </a:r>
            <a:endParaRPr lang="en-US" altLang="ko-KR" sz="2800" b="1" dirty="0" smtClean="0"/>
          </a:p>
          <a:p>
            <a:r>
              <a:rPr lang="en-US" altLang="ko-KR" sz="2800" b="1" dirty="0" err="1" smtClean="0"/>
              <a:t>Keypoint</a:t>
            </a:r>
            <a:r>
              <a:rPr lang="en-US" altLang="ko-KR" sz="2800" b="1" dirty="0" smtClean="0"/>
              <a:t> </a:t>
            </a:r>
            <a:r>
              <a:rPr lang="ko-KR" altLang="en-US" sz="2800" b="1" dirty="0"/>
              <a:t>생성</a:t>
            </a:r>
            <a:r>
              <a:rPr lang="en-US" altLang="ko-KR" sz="2800" dirty="0"/>
              <a:t>: </a:t>
            </a:r>
          </a:p>
          <a:p>
            <a:r>
              <a:rPr lang="ko-KR" altLang="en-US" sz="2800" dirty="0" smtClean="0"/>
              <a:t>일정간격으로 </a:t>
            </a:r>
            <a:endParaRPr lang="en-US" altLang="ko-KR" sz="2800" dirty="0" smtClean="0"/>
          </a:p>
          <a:p>
            <a:r>
              <a:rPr lang="ko-KR" altLang="en-US" sz="2800" dirty="0" smtClean="0"/>
              <a:t>설정된 </a:t>
            </a:r>
            <a:r>
              <a:rPr lang="ko-KR" altLang="en-US" sz="2800" dirty="0"/>
              <a:t>좌표이며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r>
              <a:rPr lang="ko-KR" altLang="en-US" sz="2800" dirty="0" smtClean="0"/>
              <a:t>특징 </a:t>
            </a:r>
            <a:r>
              <a:rPr lang="ko-KR" altLang="en-US" sz="2800" dirty="0"/>
              <a:t>추출의 </a:t>
            </a:r>
            <a:r>
              <a:rPr lang="ko-KR" altLang="en-US" sz="2800" dirty="0" smtClean="0"/>
              <a:t>기준점</a:t>
            </a:r>
            <a:endParaRPr lang="ko-KR" altLang="en-US" sz="2800" dirty="0"/>
          </a:p>
        </p:txBody>
      </p:sp>
      <p:sp>
        <p:nvSpPr>
          <p:cNvPr id="13" name="왼쪽 중괄호 12"/>
          <p:cNvSpPr/>
          <p:nvPr/>
        </p:nvSpPr>
        <p:spPr>
          <a:xfrm rot="10800000">
            <a:off x="13639800" y="4000500"/>
            <a:ext cx="1066800" cy="48768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46909"/>
            <a:ext cx="7374413" cy="76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2900"/>
            <a:ext cx="8155206" cy="994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600" y="880732"/>
            <a:ext cx="2853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특징추출 </a:t>
            </a:r>
            <a:r>
              <a:rPr lang="en-US" altLang="ko-KR" sz="2400" b="1" dirty="0" smtClean="0"/>
              <a:t>:</a:t>
            </a:r>
            <a:endParaRPr lang="en-US" altLang="ko-KR" sz="2400" dirty="0" smtClean="0"/>
          </a:p>
          <a:p>
            <a:r>
              <a:rPr lang="en-US" altLang="ko-KR" sz="2400" dirty="0" smtClean="0"/>
              <a:t>SIFT</a:t>
            </a:r>
            <a:r>
              <a:rPr lang="ko-KR" altLang="en-US" sz="2400" dirty="0"/>
              <a:t>와 같은 </a:t>
            </a:r>
            <a:endParaRPr lang="en-US" altLang="ko-KR" sz="2400" dirty="0" smtClean="0"/>
          </a:p>
          <a:p>
            <a:r>
              <a:rPr lang="en-US" altLang="ko-KR" sz="2400" dirty="0" smtClean="0"/>
              <a:t>Descriptor</a:t>
            </a:r>
            <a:r>
              <a:rPr lang="ko-KR" altLang="en-US" sz="2400" dirty="0" smtClean="0"/>
              <a:t>로 </a:t>
            </a:r>
            <a:endParaRPr lang="en-US" altLang="ko-KR" sz="2400" dirty="0" smtClean="0"/>
          </a:p>
          <a:p>
            <a:r>
              <a:rPr lang="en-US" altLang="ko-KR" sz="2400" dirty="0" err="1" smtClean="0"/>
              <a:t>Keypoint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주변의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픽셀 </a:t>
            </a:r>
            <a:r>
              <a:rPr lang="ko-KR" altLang="en-US" sz="2400" dirty="0"/>
              <a:t>값을 기반으로 </a:t>
            </a:r>
            <a:endParaRPr lang="en-US" altLang="ko-KR" sz="2400" dirty="0" smtClean="0"/>
          </a:p>
          <a:p>
            <a:r>
              <a:rPr lang="ko-KR" altLang="en-US" sz="2400" dirty="0" smtClean="0"/>
              <a:t>특징 </a:t>
            </a:r>
            <a:r>
              <a:rPr lang="ko-KR" altLang="en-US" sz="2400" dirty="0" err="1" smtClean="0"/>
              <a:t>벡터를계산</a:t>
            </a:r>
            <a:endParaRPr lang="en-US" altLang="ko-KR" sz="2400" dirty="0" smtClean="0"/>
          </a:p>
          <a:p>
            <a:r>
              <a:rPr lang="en-US" altLang="ko-KR" sz="2400" b="1" dirty="0" smtClean="0"/>
              <a:t> </a:t>
            </a:r>
            <a:endParaRPr lang="ko-KR" altLang="en-US" sz="2400" dirty="0"/>
          </a:p>
        </p:txBody>
      </p:sp>
      <p:sp>
        <p:nvSpPr>
          <p:cNvPr id="8" name="왼쪽 중괄호 7"/>
          <p:cNvSpPr/>
          <p:nvPr/>
        </p:nvSpPr>
        <p:spPr>
          <a:xfrm rot="10800000">
            <a:off x="4876800" y="1121123"/>
            <a:ext cx="1066800" cy="51816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06599" y="4229100"/>
            <a:ext cx="33986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PCA </a:t>
            </a:r>
            <a:r>
              <a:rPr lang="ko-KR" altLang="en-US" sz="2400" b="1" dirty="0"/>
              <a:t>정규화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ko-KR" altLang="en-US" sz="2400" dirty="0" smtClean="0"/>
              <a:t>특징 </a:t>
            </a:r>
            <a:r>
              <a:rPr lang="ko-KR" altLang="en-US" sz="2400" dirty="0"/>
              <a:t>벡터는 </a:t>
            </a:r>
            <a:endParaRPr lang="en-US" altLang="ko-KR" sz="2400" dirty="0" smtClean="0"/>
          </a:p>
          <a:p>
            <a:r>
              <a:rPr lang="en-US" altLang="ko-KR" sz="2400" dirty="0" smtClean="0"/>
              <a:t>PCA</a:t>
            </a:r>
            <a:r>
              <a:rPr lang="ko-KR" altLang="en-US" sz="2400" dirty="0"/>
              <a:t>를 사용해 </a:t>
            </a:r>
            <a:endParaRPr lang="en-US" altLang="ko-KR" sz="2400" dirty="0" smtClean="0"/>
          </a:p>
          <a:p>
            <a:r>
              <a:rPr lang="ko-KR" altLang="en-US" sz="2400" dirty="0" smtClean="0"/>
              <a:t>차원을 </a:t>
            </a:r>
            <a:r>
              <a:rPr lang="ko-KR" altLang="en-US" sz="2400" dirty="0"/>
              <a:t>축소하고 </a:t>
            </a:r>
            <a:endParaRPr lang="en-US" altLang="ko-KR" sz="2400" dirty="0" smtClean="0"/>
          </a:p>
          <a:p>
            <a:r>
              <a:rPr lang="ko-KR" altLang="en-US" sz="2400" dirty="0" smtClean="0"/>
              <a:t>데이터를 </a:t>
            </a:r>
            <a:r>
              <a:rPr lang="en-US" altLang="ko-KR" sz="2400" dirty="0"/>
              <a:t>whiten </a:t>
            </a:r>
            <a:endParaRPr lang="en-US" altLang="ko-KR" sz="2400" dirty="0" smtClean="0"/>
          </a:p>
          <a:p>
            <a:r>
              <a:rPr lang="ko-KR" altLang="en-US" sz="2400" dirty="0" smtClean="0"/>
              <a:t>처리하여 정규화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*whiten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r>
              <a:rPr lang="en-US" altLang="ko-KR" sz="2400" dirty="0" smtClean="0"/>
              <a:t>:</a:t>
            </a:r>
            <a:r>
              <a:rPr lang="ko-KR" altLang="en-US" sz="2400" dirty="0"/>
              <a:t>데이터가 평균이 </a:t>
            </a:r>
            <a:r>
              <a:rPr lang="en-US" altLang="ko-KR" sz="2400" dirty="0"/>
              <a:t>0</a:t>
            </a:r>
            <a:r>
              <a:rPr lang="ko-KR" altLang="en-US" sz="2400" dirty="0"/>
              <a:t>이고 </a:t>
            </a:r>
            <a:endParaRPr lang="en-US" altLang="ko-KR" sz="2400" dirty="0" smtClean="0"/>
          </a:p>
          <a:p>
            <a:r>
              <a:rPr lang="ko-KR" altLang="en-US" sz="2400" dirty="0" smtClean="0"/>
              <a:t>분산이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되도록 </a:t>
            </a:r>
            <a:endParaRPr lang="en-US" altLang="ko-KR" sz="2400" dirty="0" smtClean="0"/>
          </a:p>
          <a:p>
            <a:r>
              <a:rPr lang="ko-KR" altLang="en-US" sz="2400" dirty="0" smtClean="0"/>
              <a:t>조정하는 과정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10" name="왼쪽 중괄호 9"/>
          <p:cNvSpPr/>
          <p:nvPr/>
        </p:nvSpPr>
        <p:spPr>
          <a:xfrm rot="10800000">
            <a:off x="14034247" y="4914900"/>
            <a:ext cx="1066800" cy="48768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517" y="1943100"/>
            <a:ext cx="3503023" cy="251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2475412" y="3355960"/>
            <a:ext cx="1524000" cy="61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924800" y="6057900"/>
            <a:ext cx="3200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772400" y="8343900"/>
            <a:ext cx="3048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45" y="2949486"/>
            <a:ext cx="5240383" cy="38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3" y="3009900"/>
            <a:ext cx="5609609" cy="38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0534" y="1728283"/>
            <a:ext cx="10386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이미지에서 </a:t>
            </a:r>
            <a:r>
              <a:rPr lang="ko-KR" altLang="en-US" sz="3200" b="1" dirty="0" err="1" smtClean="0"/>
              <a:t>특징추출후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PCA</a:t>
            </a:r>
            <a:r>
              <a:rPr lang="ko-KR" altLang="en-US" sz="3200" b="1" dirty="0" smtClean="0"/>
              <a:t>로 정규화된 특징벡터  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train,test_normalized_feature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14" name="TextBox 2"/>
          <p:cNvSpPr txBox="1"/>
          <p:nvPr/>
        </p:nvSpPr>
        <p:spPr>
          <a:xfrm>
            <a:off x="587578" y="393702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5" name="AutoShape 4"/>
          <p:cNvSpPr/>
          <p:nvPr/>
        </p:nvSpPr>
        <p:spPr>
          <a:xfrm flipV="1">
            <a:off x="574515" y="1360058"/>
            <a:ext cx="7086600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65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5316200" y="-25435"/>
            <a:ext cx="6299522" cy="105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4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4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1-2</a:t>
            </a:r>
          </a:p>
          <a:p>
            <a:pPr algn="just"/>
            <a:r>
              <a:rPr lang="ko-KR" altLang="en-US" sz="1600" b="1" spc="157" dirty="0" err="1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특징인코딩</a:t>
            </a:r>
            <a:endParaRPr lang="en-US" sz="16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712"/>
            <a:ext cx="8458200" cy="103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06" y="1028700"/>
            <a:ext cx="8381999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1953"/>
            <a:ext cx="7162800" cy="83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18157" y="3229708"/>
            <a:ext cx="23468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1-1</a:t>
            </a:r>
            <a:r>
              <a:rPr lang="ko-KR" altLang="en-US" sz="2400" dirty="0" smtClean="0"/>
              <a:t>에서 만든</a:t>
            </a:r>
            <a:endParaRPr lang="en-US" altLang="ko-KR" sz="2400" dirty="0" smtClean="0"/>
          </a:p>
          <a:p>
            <a:r>
              <a:rPr lang="en-US" altLang="ko-KR" sz="2400" dirty="0" err="1" smtClean="0"/>
              <a:t>Train_normalized</a:t>
            </a:r>
            <a:endParaRPr lang="en-US" altLang="ko-KR" sz="2400" dirty="0" smtClean="0"/>
          </a:p>
          <a:p>
            <a:r>
              <a:rPr lang="en-US" altLang="ko-KR" sz="2400" dirty="0" smtClean="0"/>
              <a:t>_feature</a:t>
            </a:r>
          </a:p>
          <a:p>
            <a:r>
              <a:rPr lang="ko-KR" altLang="en-US" sz="2400" dirty="0" smtClean="0"/>
              <a:t>에서</a:t>
            </a:r>
            <a:endParaRPr lang="en-US" altLang="ko-KR" sz="2400" dirty="0" smtClean="0"/>
          </a:p>
          <a:p>
            <a:r>
              <a:rPr lang="ko-KR" altLang="en-US" sz="2400" dirty="0" smtClean="0"/>
              <a:t>특징을 </a:t>
            </a:r>
            <a:r>
              <a:rPr lang="ko-KR" altLang="en-US" sz="2400" dirty="0" err="1" smtClean="0"/>
              <a:t>인코딩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7" name="왼쪽 중괄호 6"/>
          <p:cNvSpPr/>
          <p:nvPr/>
        </p:nvSpPr>
        <p:spPr>
          <a:xfrm rot="10800000">
            <a:off x="14964682" y="2999105"/>
            <a:ext cx="1066800" cy="454929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193760"/>
            <a:ext cx="1861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Codebook</a:t>
            </a:r>
          </a:p>
          <a:p>
            <a:r>
              <a:rPr lang="en-US" altLang="ko-KR" sz="2400" dirty="0" smtClean="0"/>
              <a:t>.encode</a:t>
            </a:r>
          </a:p>
          <a:p>
            <a:r>
              <a:rPr lang="ko-KR" altLang="en-US" sz="2400" dirty="0" smtClean="0"/>
              <a:t>이미지의 </a:t>
            </a:r>
            <a:endParaRPr lang="en-US" altLang="ko-KR" sz="2400" dirty="0" smtClean="0"/>
          </a:p>
          <a:p>
            <a:r>
              <a:rPr lang="ko-KR" altLang="en-US" sz="2400" dirty="0" smtClean="0"/>
              <a:t>특징 </a:t>
            </a:r>
            <a:r>
              <a:rPr lang="ko-KR" altLang="en-US" sz="2400" dirty="0" err="1" smtClean="0"/>
              <a:t>인코딩</a:t>
            </a:r>
            <a:endParaRPr lang="en-US" altLang="ko-KR" sz="2400" dirty="0"/>
          </a:p>
        </p:txBody>
      </p:sp>
      <p:sp>
        <p:nvSpPr>
          <p:cNvPr id="9" name="왼쪽 중괄호 8"/>
          <p:cNvSpPr/>
          <p:nvPr/>
        </p:nvSpPr>
        <p:spPr>
          <a:xfrm rot="10800000">
            <a:off x="5709138" y="2160783"/>
            <a:ext cx="1066800" cy="51816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3400" y="4099652"/>
            <a:ext cx="3429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10600" y="3467100"/>
            <a:ext cx="41148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 rot="16200000">
            <a:off x="7064355" y="7074447"/>
            <a:ext cx="1447800" cy="947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262206" y="7810500"/>
            <a:ext cx="2235850" cy="1552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7200" y="7826022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인코딩된</a:t>
            </a:r>
            <a:r>
              <a:rPr lang="ko-KR" altLang="en-US" sz="2800" dirty="0" smtClean="0"/>
              <a:t> 특징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61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/>
          <p:nvPr/>
        </p:nvSpPr>
        <p:spPr>
          <a:xfrm>
            <a:off x="587578" y="393702"/>
            <a:ext cx="6299522" cy="73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b="1" spc="157" dirty="0" smtClean="0">
                <a:solidFill>
                  <a:srgbClr val="004AA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결과</a:t>
            </a:r>
            <a:endParaRPr lang="en-US" sz="4500" b="1" spc="157" dirty="0">
              <a:solidFill>
                <a:srgbClr val="004AAD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sp>
        <p:nvSpPr>
          <p:cNvPr id="15" name="AutoShape 4"/>
          <p:cNvSpPr/>
          <p:nvPr/>
        </p:nvSpPr>
        <p:spPr>
          <a:xfrm flipV="1">
            <a:off x="574515" y="1360058"/>
            <a:ext cx="7086600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5" y="2659921"/>
            <a:ext cx="6347532" cy="228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" y="2659922"/>
            <a:ext cx="5758842" cy="220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223" y="1504714"/>
            <a:ext cx="12983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Train_normalized_feature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에서</a:t>
            </a:r>
            <a:endParaRPr lang="en-US" altLang="ko-KR" sz="3200" b="1" dirty="0" smtClean="0"/>
          </a:p>
          <a:p>
            <a:r>
              <a:rPr lang="en-US" altLang="ko-KR" sz="3200" b="1" dirty="0" err="1" smtClean="0"/>
              <a:t>cookBook</a:t>
            </a:r>
            <a:r>
              <a:rPr lang="ko-KR" altLang="en-US" sz="3200" b="1" dirty="0" smtClean="0"/>
              <a:t>함</a:t>
            </a:r>
            <a:r>
              <a:rPr lang="ko-KR" altLang="en-US" sz="3200" b="1" dirty="0"/>
              <a:t>수</a:t>
            </a:r>
            <a:r>
              <a:rPr lang="ko-KR" altLang="en-US" sz="3200" b="1" dirty="0" smtClean="0"/>
              <a:t>로 이미지의 특징 </a:t>
            </a:r>
            <a:r>
              <a:rPr lang="ko-KR" altLang="en-US" sz="3200" b="1" dirty="0" err="1" smtClean="0"/>
              <a:t>인코딩</a:t>
            </a:r>
            <a:r>
              <a:rPr lang="ko-KR" altLang="en-US" sz="3200" b="1" dirty="0" smtClean="0"/>
              <a:t> 결과 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train,test_Encoded_feature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724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011400" y="119342"/>
            <a:ext cx="629952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ko-KR" altLang="en-US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문제 </a:t>
            </a:r>
            <a:r>
              <a:rPr lang="en-US" altLang="ko-KR" sz="45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1-3</a:t>
            </a:r>
          </a:p>
          <a:p>
            <a:pPr algn="just"/>
            <a:r>
              <a:rPr lang="ko-KR" altLang="en-US" sz="1600" b="1" spc="157" dirty="0" err="1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인코딩벡터이용</a:t>
            </a:r>
            <a:r>
              <a:rPr lang="ko-KR" altLang="en-US" sz="16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 </a:t>
            </a:r>
            <a:r>
              <a:rPr lang="en-US" altLang="ko-KR" sz="16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SVM</a:t>
            </a:r>
            <a:r>
              <a:rPr lang="ko-KR" altLang="en-US" sz="1600" b="1" spc="157" dirty="0" smtClean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Gotham Bold"/>
                <a:sym typeface="Gotham Bold"/>
              </a:rPr>
              <a:t>학습</a:t>
            </a:r>
            <a:endParaRPr lang="en-US" sz="1600" b="1" spc="157" dirty="0">
              <a:solidFill>
                <a:srgbClr val="FF0000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Gotham Bold"/>
              <a:sym typeface="Gotham 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88"/>
            <a:ext cx="8305800" cy="13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5948"/>
            <a:ext cx="7391400" cy="890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85900"/>
            <a:ext cx="6570417" cy="58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1877" y="3412032"/>
            <a:ext cx="2051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인코딩된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특징으로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X_train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err="1" smtClean="0"/>
              <a:t>y_train</a:t>
            </a:r>
            <a:r>
              <a:rPr lang="ko-KR" altLang="en-US" sz="2400" dirty="0" smtClean="0"/>
              <a:t>생성</a:t>
            </a:r>
            <a:endParaRPr lang="en-US" altLang="ko-KR" sz="2400" dirty="0"/>
          </a:p>
        </p:txBody>
      </p:sp>
      <p:sp>
        <p:nvSpPr>
          <p:cNvPr id="7" name="왼쪽 중괄호 6"/>
          <p:cNvSpPr/>
          <p:nvPr/>
        </p:nvSpPr>
        <p:spPr>
          <a:xfrm rot="10800000">
            <a:off x="5175737" y="3162703"/>
            <a:ext cx="1066800" cy="2068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3953" y="8094571"/>
            <a:ext cx="205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Confusion</a:t>
            </a:r>
          </a:p>
          <a:p>
            <a:r>
              <a:rPr lang="en-US" altLang="ko-KR" sz="2400" dirty="0" smtClean="0"/>
              <a:t>Matrix </a:t>
            </a:r>
            <a:r>
              <a:rPr lang="ko-KR" altLang="en-US" sz="2400" dirty="0" smtClean="0"/>
              <a:t>생성</a:t>
            </a:r>
            <a:endParaRPr lang="en-US" altLang="ko-KR" sz="2400" dirty="0"/>
          </a:p>
        </p:txBody>
      </p:sp>
      <p:sp>
        <p:nvSpPr>
          <p:cNvPr id="9" name="왼쪽 중괄호 8"/>
          <p:cNvSpPr/>
          <p:nvPr/>
        </p:nvSpPr>
        <p:spPr>
          <a:xfrm rot="10800000">
            <a:off x="5087813" y="7845242"/>
            <a:ext cx="1066800" cy="206831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n w="762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828800" y="6972300"/>
            <a:ext cx="3505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96095" y="6459415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모델로 </a:t>
            </a:r>
            <a:r>
              <a:rPr lang="ko-KR" altLang="en-US" dirty="0" err="1" smtClean="0"/>
              <a:t>예측값생성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209800" y="4838700"/>
            <a:ext cx="296593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9817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59" y="7728621"/>
            <a:ext cx="5410199" cy="239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66617" y="1943100"/>
            <a:ext cx="235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Train Score : 0.86</a:t>
            </a:r>
          </a:p>
          <a:p>
            <a:r>
              <a:rPr lang="en-US" altLang="ko-KR" sz="2400" b="1" dirty="0" smtClean="0"/>
              <a:t>Test Score : 0.80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73447" y="73449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파라미터</a:t>
            </a:r>
            <a:r>
              <a:rPr lang="ko-KR" altLang="en-US" sz="2400" b="1" dirty="0" smtClean="0"/>
              <a:t> 변경 적용</a:t>
            </a:r>
            <a:endParaRPr lang="ko-KR" altLang="en-US" sz="2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12891247" y="7344909"/>
            <a:ext cx="990600" cy="51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139884" y="7217085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파라미터</a:t>
            </a:r>
            <a:r>
              <a:rPr lang="ko-KR" altLang="en-US" sz="2400" b="1" dirty="0" smtClean="0"/>
              <a:t> 변경 </a:t>
            </a:r>
            <a:r>
              <a:rPr lang="ko-KR" altLang="en-US" sz="2400" b="1" dirty="0" err="1" smtClean="0"/>
              <a:t>적용시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Test Score </a:t>
            </a:r>
            <a:r>
              <a:rPr lang="ko-KR" altLang="en-US" sz="2400" b="1" dirty="0" smtClean="0"/>
              <a:t>증가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95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1250</Words>
  <Application>Microsoft Office PowerPoint</Application>
  <PresentationFormat>사용자 지정</PresentationFormat>
  <Paragraphs>306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user</dc:creator>
  <cp:lastModifiedBy>user</cp:lastModifiedBy>
  <cp:revision>2803</cp:revision>
  <dcterms:created xsi:type="dcterms:W3CDTF">2006-08-16T00:00:00Z</dcterms:created>
  <dcterms:modified xsi:type="dcterms:W3CDTF">2025-02-01T05:23:43Z</dcterms:modified>
  <dc:identifier>DAGUNHhKGLc</dc:identifier>
</cp:coreProperties>
</file>