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005C0F-1D80-094E-A9B0-30BDB758E388}">
          <p14:sldIdLst>
            <p14:sldId id="256"/>
            <p14:sldId id="258"/>
            <p14:sldId id="257"/>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90" d="100"/>
          <a:sy n="90" d="100"/>
        </p:scale>
        <p:origin x="23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213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99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435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283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667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862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9398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2827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92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705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573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911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299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624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911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6585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3/13/20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293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3/13/20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2741748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rry photo of a city&#10;&#10;Description automatically generated">
            <a:extLst>
              <a:ext uri="{FF2B5EF4-FFF2-40B4-BE49-F238E27FC236}">
                <a16:creationId xmlns:a16="http://schemas.microsoft.com/office/drawing/2014/main" id="{CBBFB1A2-D0A7-485C-9332-A60E0A3AB3FB}"/>
              </a:ext>
            </a:extLst>
          </p:cNvPr>
          <p:cNvPicPr>
            <a:picLocks noChangeAspect="1"/>
          </p:cNvPicPr>
          <p:nvPr/>
        </p:nvPicPr>
        <p:blipFill rotWithShape="1">
          <a:blip r:embed="rId2"/>
          <a:srcRect t="30137" b="3098"/>
          <a:stretch/>
        </p:blipFill>
        <p:spPr>
          <a:xfrm>
            <a:off x="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737531"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B16B28-B67E-6D47-A557-8733273F282A}"/>
              </a:ext>
            </a:extLst>
          </p:cNvPr>
          <p:cNvSpPr>
            <a:spLocks noGrp="1"/>
          </p:cNvSpPr>
          <p:nvPr>
            <p:ph type="ctrTitle"/>
          </p:nvPr>
        </p:nvSpPr>
        <p:spPr>
          <a:xfrm>
            <a:off x="7884543" y="1623412"/>
            <a:ext cx="3503122" cy="2287229"/>
          </a:xfrm>
        </p:spPr>
        <p:txBody>
          <a:bodyPr>
            <a:normAutofit fontScale="90000"/>
          </a:bodyPr>
          <a:lstStyle/>
          <a:p>
            <a:pPr algn="l"/>
            <a:r>
              <a:rPr lang="en-US" sz="4400" dirty="0"/>
              <a:t>STATISTIC 3202</a:t>
            </a:r>
            <a:br>
              <a:rPr lang="en-US" sz="4400" dirty="0"/>
            </a:br>
            <a:r>
              <a:rPr lang="en-US" sz="4400" dirty="0"/>
              <a:t>MIDTERM 2 </a:t>
            </a:r>
          </a:p>
        </p:txBody>
      </p:sp>
      <p:sp>
        <p:nvSpPr>
          <p:cNvPr id="3" name="Subtitle 2">
            <a:extLst>
              <a:ext uri="{FF2B5EF4-FFF2-40B4-BE49-F238E27FC236}">
                <a16:creationId xmlns:a16="http://schemas.microsoft.com/office/drawing/2014/main" id="{BB5C8CE7-488B-8F41-9178-7B2FB0A61EA6}"/>
              </a:ext>
            </a:extLst>
          </p:cNvPr>
          <p:cNvSpPr>
            <a:spLocks noGrp="1"/>
          </p:cNvSpPr>
          <p:nvPr>
            <p:ph type="subTitle" idx="1"/>
          </p:nvPr>
        </p:nvSpPr>
        <p:spPr>
          <a:xfrm>
            <a:off x="7884543" y="4009771"/>
            <a:ext cx="3503122" cy="1244361"/>
          </a:xfrm>
        </p:spPr>
        <p:txBody>
          <a:bodyPr>
            <a:normAutofit/>
          </a:bodyPr>
          <a:lstStyle/>
          <a:p>
            <a:pPr algn="l"/>
            <a:r>
              <a:rPr lang="en-US" sz="1800" dirty="0" err="1">
                <a:solidFill>
                  <a:srgbClr val="8FA5C3"/>
                </a:solidFill>
              </a:rPr>
              <a:t>Linlin</a:t>
            </a:r>
            <a:r>
              <a:rPr lang="en-US" sz="1800" dirty="0">
                <a:solidFill>
                  <a:srgbClr val="8FA5C3"/>
                </a:solidFill>
              </a:rPr>
              <a:t> Xia</a:t>
            </a:r>
          </a:p>
        </p:txBody>
      </p:sp>
      <p:pic>
        <p:nvPicPr>
          <p:cNvPr id="6" name="Graphic 5" descr="Statistics">
            <a:extLst>
              <a:ext uri="{FF2B5EF4-FFF2-40B4-BE49-F238E27FC236}">
                <a16:creationId xmlns:a16="http://schemas.microsoft.com/office/drawing/2014/main" id="{0BDB8F17-1509-2641-A7B4-6AE19E60CA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3337" y="1607608"/>
            <a:ext cx="3890962" cy="3890962"/>
          </a:xfrm>
          <a:prstGeom prst="rect">
            <a:avLst/>
          </a:prstGeom>
        </p:spPr>
      </p:pic>
    </p:spTree>
    <p:extLst>
      <p:ext uri="{BB962C8B-B14F-4D97-AF65-F5344CB8AC3E}">
        <p14:creationId xmlns:p14="http://schemas.microsoft.com/office/powerpoint/2010/main" val="421712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78E04-4C9D-3C40-8D5D-6BF4CDDA2127}"/>
              </a:ext>
            </a:extLst>
          </p:cNvPr>
          <p:cNvSpPr>
            <a:spLocks noGrp="1"/>
          </p:cNvSpPr>
          <p:nvPr>
            <p:ph type="title"/>
          </p:nvPr>
        </p:nvSpPr>
        <p:spPr>
          <a:xfrm>
            <a:off x="924443" y="1023257"/>
            <a:ext cx="3732902" cy="4570457"/>
          </a:xfrm>
          <a:effectLst/>
        </p:spPr>
        <p:txBody>
          <a:bodyPr>
            <a:normAutofit/>
          </a:bodyPr>
          <a:lstStyle/>
          <a:p>
            <a:pPr algn="l"/>
            <a:r>
              <a:rPr lang="en-US" dirty="0"/>
              <a:t>preview</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EC841A-10F6-BB48-9BC0-83B6E73A07CC}"/>
                  </a:ext>
                </a:extLst>
              </p:cNvPr>
              <p:cNvSpPr>
                <a:spLocks noGrp="1"/>
              </p:cNvSpPr>
              <p:nvPr>
                <p:ph idx="1"/>
              </p:nvPr>
            </p:nvSpPr>
            <p:spPr>
              <a:xfrm>
                <a:off x="5252560" y="1023257"/>
                <a:ext cx="6025645" cy="4570457"/>
              </a:xfrm>
              <a:effectLst/>
            </p:spPr>
            <p:txBody>
              <a:bodyPr anchor="ctr">
                <a:normAutofit/>
              </a:bodyPr>
              <a:lstStyle/>
              <a:p>
                <a:pPr marL="36900" indent="0">
                  <a:buNone/>
                </a:pPr>
                <a14:m>
                  <m:oMath xmlns:m="http://schemas.openxmlformats.org/officeDocument/2006/math">
                    <m:acc>
                      <m:accPr>
                        <m:chr m:val="̂"/>
                        <m:ctrlPr>
                          <a:rPr lang="en-US" i="1" dirty="0" smtClean="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oMath>
                </a14:m>
                <a:r>
                  <a:rPr lang="en-US" dirty="0"/>
                  <a:t> means estimator for a parameter </a:t>
                </a:r>
                <a14:m>
                  <m:oMath xmlns:m="http://schemas.openxmlformats.org/officeDocument/2006/math">
                    <m:r>
                      <a:rPr lang="en-US" i="1" dirty="0">
                        <a:latin typeface="Cambria Math" panose="02040503050406030204" pitchFamily="18" charset="0"/>
                        <a:ea typeface="Cambria Math" panose="02040503050406030204" pitchFamily="18" charset="0"/>
                      </a:rPr>
                      <m:t>𝜃</m:t>
                    </m:r>
                  </m:oMath>
                </a14:m>
                <a:r>
                  <a:rPr lang="en-US" dirty="0"/>
                  <a:t>.</a:t>
                </a:r>
              </a:p>
              <a:p>
                <a:pPr marL="494100" indent="-457200">
                  <a:buAutoNum type="arabicPeriod"/>
                </a:pPr>
                <a14:m>
                  <m:oMath xmlns:m="http://schemas.openxmlformats.org/officeDocument/2006/math">
                    <m:acc>
                      <m:accPr>
                        <m:chr m:val="̂"/>
                        <m:ctrlPr>
                          <a:rPr lang="en-US" i="1" dirty="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oMath>
                </a14:m>
                <a:r>
                  <a:rPr lang="en-US" dirty="0"/>
                  <a:t> is </a:t>
                </a:r>
                <a:r>
                  <a:rPr lang="en-US" dirty="0">
                    <a:highlight>
                      <a:srgbClr val="FFFF00"/>
                    </a:highlight>
                  </a:rPr>
                  <a:t>unbiased</a:t>
                </a:r>
                <a:r>
                  <a:rPr lang="en-US" dirty="0"/>
                  <a:t> if E(</a:t>
                </a:r>
                <a14:m>
                  <m:oMath xmlns:m="http://schemas.openxmlformats.org/officeDocument/2006/math">
                    <m:acc>
                      <m:accPr>
                        <m:chr m:val="̂"/>
                        <m:ctrlPr>
                          <a:rPr lang="en-US" i="1" dirty="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oMath>
                </a14:m>
                <a:r>
                  <a:rPr lang="en-US" dirty="0"/>
                  <a:t>) = </a:t>
                </a:r>
                <a14:m>
                  <m:oMath xmlns:m="http://schemas.openxmlformats.org/officeDocument/2006/math">
                    <m:r>
                      <a:rPr lang="en-US" i="1" dirty="0">
                        <a:latin typeface="Cambria Math" panose="02040503050406030204" pitchFamily="18" charset="0"/>
                        <a:ea typeface="Cambria Math" panose="02040503050406030204" pitchFamily="18" charset="0"/>
                      </a:rPr>
                      <m:t>𝜃</m:t>
                    </m:r>
                  </m:oMath>
                </a14:m>
                <a:r>
                  <a:rPr lang="en-US" dirty="0"/>
                  <a:t>.</a:t>
                </a:r>
              </a:p>
              <a:p>
                <a:pPr marL="494100" indent="-457200">
                  <a:buAutoNum type="arabicPeriod"/>
                </a:pPr>
                <a14:m>
                  <m:oMath xmlns:m="http://schemas.openxmlformats.org/officeDocument/2006/math">
                    <m:acc>
                      <m:accPr>
                        <m:chr m:val="̂"/>
                        <m:ctrlPr>
                          <a:rPr lang="en-US" i="1" dirty="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r>
                      <m:rPr>
                        <m:nor/>
                      </m:rPr>
                      <a:rPr lang="en-US" dirty="0"/>
                      <m:t> </m:t>
                    </m:r>
                    <m:r>
                      <m:rPr>
                        <m:nor/>
                      </m:rPr>
                      <a:rPr lang="en-US" dirty="0"/>
                      <m:t>is</m:t>
                    </m:r>
                    <m:r>
                      <m:rPr>
                        <m:nor/>
                      </m:rPr>
                      <a:rPr lang="en-US" dirty="0"/>
                      <m:t> </m:t>
                    </m:r>
                    <m:r>
                      <m:rPr>
                        <m:nor/>
                      </m:rPr>
                      <a:rPr lang="en-US" dirty="0">
                        <a:highlight>
                          <a:srgbClr val="FFFF00"/>
                        </a:highlight>
                      </a:rPr>
                      <m:t>consistent</m:t>
                    </m:r>
                    <m:r>
                      <m:rPr>
                        <m:nor/>
                      </m:rPr>
                      <a:rPr lang="en-US" dirty="0"/>
                      <m:t> </m:t>
                    </m:r>
                    <m:r>
                      <m:rPr>
                        <m:nor/>
                      </m:rPr>
                      <a:rPr lang="en-US" dirty="0"/>
                      <m:t>if</m:t>
                    </m:r>
                    <m:r>
                      <m:rPr>
                        <m:nor/>
                      </m:rPr>
                      <a:rPr lang="en-US" dirty="0"/>
                      <m:t> </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𝑛</m:t>
                            </m:r>
                            <m:r>
                              <a:rPr lang="en-US" i="1">
                                <a:latin typeface="Cambria Math" panose="02040503050406030204" pitchFamily="18" charset="0"/>
                              </a:rPr>
                              <m:t>→∞</m:t>
                            </m:r>
                          </m:lim>
                        </m:limLow>
                      </m:fName>
                      <m:e>
                        <m:r>
                          <a:rPr lang="en-US" i="1">
                            <a:latin typeface="Cambria Math" panose="02040503050406030204" pitchFamily="18" charset="0"/>
                          </a:rPr>
                          <m:t>𝑃</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acc>
                                      <m:accPr>
                                        <m:chr m:val="̂"/>
                                        <m:ctrlPr>
                                          <a:rPr lang="en-US" i="1" dirty="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𝜃</m:t>
                                    </m:r>
                                  </m:e>
                                </m:d>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𝜀</m:t>
                                </m:r>
                              </m:e>
                            </m:d>
                            <m:r>
                              <a:rPr lang="en-US" i="1">
                                <a:latin typeface="Cambria Math" panose="02040503050406030204" pitchFamily="18" charset="0"/>
                              </a:rPr>
                              <m:t>=1</m:t>
                            </m:r>
                          </m:e>
                          <m:sup/>
                        </m:sSup>
                      </m:e>
                    </m:func>
                  </m:oMath>
                </a14:m>
                <a:endParaRPr lang="en-US" i="1" dirty="0">
                  <a:latin typeface="Cambria Math" panose="02040503050406030204" pitchFamily="18" charset="0"/>
                  <a:ea typeface="Cambria Math" panose="02040503050406030204" pitchFamily="18" charset="0"/>
                </a:endParaRPr>
              </a:p>
              <a:p>
                <a:pPr marL="494100" indent="-457200">
                  <a:buAutoNum type="arabicPeriod"/>
                </a:pPr>
                <a14:m>
                  <m:oMath xmlns:m="http://schemas.openxmlformats.org/officeDocument/2006/math">
                    <m:acc>
                      <m:accPr>
                        <m:chr m:val="̂"/>
                        <m:ctrlPr>
                          <a:rPr lang="en-US" i="1" dirty="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oMath>
                </a14:m>
                <a:r>
                  <a:rPr lang="en-US" dirty="0"/>
                  <a:t> is </a:t>
                </a:r>
                <a:r>
                  <a:rPr lang="en-US" dirty="0">
                    <a:highlight>
                      <a:srgbClr val="FFFF00"/>
                    </a:highlight>
                  </a:rPr>
                  <a:t>sufficient</a:t>
                </a:r>
                <a:r>
                  <a:rPr lang="en-US" dirty="0"/>
                  <a:t> if </a:t>
                </a:r>
                <a14:m>
                  <m:oMath xmlns:m="http://schemas.openxmlformats.org/officeDocument/2006/math">
                    <m:acc>
                      <m:accPr>
                        <m:chr m:val="̂"/>
                        <m:ctrlPr>
                          <a:rPr lang="en-US" dirty="0"/>
                        </m:ctrlPr>
                      </m:accPr>
                      <m:e/>
                    </m:acc>
                    <m:r>
                      <a:rPr lang="en-US" dirty="0"/>
                      <m:t>𝜃</m:t>
                    </m:r>
                  </m:oMath>
                </a14:m>
                <a:r>
                  <a:rPr lang="en-US" dirty="0"/>
                  <a:t> contains all information about the observed data.</a:t>
                </a:r>
              </a:p>
            </p:txBody>
          </p:sp>
        </mc:Choice>
        <mc:Fallback>
          <p:sp>
            <p:nvSpPr>
              <p:cNvPr id="3" name="Content Placeholder 2">
                <a:extLst>
                  <a:ext uri="{FF2B5EF4-FFF2-40B4-BE49-F238E27FC236}">
                    <a16:creationId xmlns:a16="http://schemas.microsoft.com/office/drawing/2014/main" id="{13EC841A-10F6-BB48-9BC0-83B6E73A07CC}"/>
                  </a:ext>
                </a:extLst>
              </p:cNvPr>
              <p:cNvSpPr>
                <a:spLocks noGrp="1" noRot="1" noChangeAspect="1" noMove="1" noResize="1" noEditPoints="1" noAdjustHandles="1" noChangeArrowheads="1" noChangeShapeType="1" noTextEdit="1"/>
              </p:cNvSpPr>
              <p:nvPr>
                <p:ph idx="1"/>
              </p:nvPr>
            </p:nvSpPr>
            <p:spPr>
              <a:xfrm>
                <a:off x="5252560" y="1023257"/>
                <a:ext cx="6025645" cy="4570457"/>
              </a:xfrm>
              <a:blipFill>
                <a:blip r:embed="rId2"/>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04962830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680AF-7B60-4F46-BFBA-009647454628}"/>
              </a:ext>
            </a:extLst>
          </p:cNvPr>
          <p:cNvSpPr>
            <a:spLocks noGrp="1"/>
          </p:cNvSpPr>
          <p:nvPr>
            <p:ph type="title"/>
          </p:nvPr>
        </p:nvSpPr>
        <p:spPr>
          <a:xfrm>
            <a:off x="924443" y="1023257"/>
            <a:ext cx="3732902" cy="4570457"/>
          </a:xfrm>
          <a:effectLst/>
        </p:spPr>
        <p:txBody>
          <a:bodyPr>
            <a:normAutofit/>
          </a:bodyPr>
          <a:lstStyle/>
          <a:p>
            <a:pPr algn="l"/>
            <a:r>
              <a:rPr lang="en-US" dirty="0"/>
              <a:t>SUFFICIENCY</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2A70C0-3AE3-244E-A4D4-B522C128D12F}"/>
                  </a:ext>
                </a:extLst>
              </p:cNvPr>
              <p:cNvSpPr>
                <a:spLocks noGrp="1"/>
              </p:cNvSpPr>
              <p:nvPr>
                <p:ph idx="1"/>
              </p:nvPr>
            </p:nvSpPr>
            <p:spPr>
              <a:xfrm>
                <a:off x="5252560" y="1023257"/>
                <a:ext cx="6025645" cy="4570457"/>
              </a:xfrm>
              <a:effectLst/>
            </p:spPr>
            <p:txBody>
              <a:bodyPr anchor="ctr">
                <a:normAutofit/>
              </a:bodyPr>
              <a:lstStyle/>
              <a:p>
                <a14:m>
                  <m:oMath xmlns:m="http://schemas.openxmlformats.org/officeDocument/2006/math">
                    <m:acc>
                      <m:accPr>
                        <m:chr m:val="̂"/>
                        <m:ctrlPr>
                          <a:rPr lang="en-US" i="1" dirty="0" smtClean="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ea typeface="Cambria Math" panose="02040503050406030204" pitchFamily="18" charset="0"/>
                      </a:rPr>
                      <m:t> </m:t>
                    </m:r>
                  </m:oMath>
                </a14:m>
                <a:r>
                  <a:rPr lang="en-US" dirty="0"/>
                  <a:t>is sufficient if </a:t>
                </a:r>
                <a14:m>
                  <m:oMath xmlns:m="http://schemas.openxmlformats.org/officeDocument/2006/math">
                    <m:acc>
                      <m:accPr>
                        <m:chr m:val="̂"/>
                        <m:ctrlPr>
                          <a:rPr lang="en-US" i="1" dirty="0" smtClean="0">
                            <a:latin typeface="Cambria Math" panose="02040503050406030204" pitchFamily="18" charset="0"/>
                            <a:ea typeface="Cambria Math" panose="02040503050406030204" pitchFamily="18" charset="0"/>
                          </a:rPr>
                        </m:ctrlPr>
                      </m:accPr>
                      <m:e/>
                    </m:acc>
                    <m:r>
                      <a:rPr lang="en-US" i="1" dirty="0" smtClean="0">
                        <a:latin typeface="Cambria Math" panose="02040503050406030204" pitchFamily="18" charset="0"/>
                        <a:ea typeface="Cambria Math" panose="02040503050406030204" pitchFamily="18" charset="0"/>
                      </a:rPr>
                      <m:t>𝜃</m:t>
                    </m:r>
                  </m:oMath>
                </a14:m>
                <a:r>
                  <a:rPr lang="en-US" dirty="0"/>
                  <a:t>contains all information about the observed data.</a:t>
                </a:r>
              </a:p>
              <a:p>
                <a:r>
                  <a:rPr lang="ja-JP" altLang="en-US"/>
                  <a:t>没有其他来自同样样本的统计量能够比充分统计量提供更多关于位置参数的信息</a:t>
                </a:r>
                <a:endParaRPr lang="en-US" dirty="0"/>
              </a:p>
            </p:txBody>
          </p:sp>
        </mc:Choice>
        <mc:Fallback>
          <p:sp>
            <p:nvSpPr>
              <p:cNvPr id="3" name="Content Placeholder 2">
                <a:extLst>
                  <a:ext uri="{FF2B5EF4-FFF2-40B4-BE49-F238E27FC236}">
                    <a16:creationId xmlns:a16="http://schemas.microsoft.com/office/drawing/2014/main" id="{632A70C0-3AE3-244E-A4D4-B522C128D12F}"/>
                  </a:ext>
                </a:extLst>
              </p:cNvPr>
              <p:cNvSpPr>
                <a:spLocks noGrp="1" noRot="1" noChangeAspect="1" noMove="1" noResize="1" noEditPoints="1" noAdjustHandles="1" noChangeArrowheads="1" noChangeShapeType="1" noTextEdit="1"/>
              </p:cNvSpPr>
              <p:nvPr>
                <p:ph idx="1"/>
              </p:nvPr>
            </p:nvSpPr>
            <p:spPr>
              <a:xfrm>
                <a:off x="5252560" y="1023257"/>
                <a:ext cx="6025645" cy="4570457"/>
              </a:xfrm>
              <a:blipFill>
                <a:blip r:embed="rId2"/>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04501768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9B93-A20B-B94C-B4D0-329B52F18B95}"/>
              </a:ext>
            </a:extLst>
          </p:cNvPr>
          <p:cNvSpPr>
            <a:spLocks noGrp="1"/>
          </p:cNvSpPr>
          <p:nvPr>
            <p:ph type="title"/>
          </p:nvPr>
        </p:nvSpPr>
        <p:spPr>
          <a:xfrm>
            <a:off x="913795" y="0"/>
            <a:ext cx="10353762" cy="1257300"/>
          </a:xfrm>
        </p:spPr>
        <p:txBody>
          <a:bodyPr/>
          <a:lstStyle/>
          <a:p>
            <a:r>
              <a:rPr lang="en-US" dirty="0"/>
              <a:t>EXAMPLE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FA8691-45F1-404C-9B2F-2543627B3E41}"/>
                  </a:ext>
                </a:extLst>
              </p:cNvPr>
              <p:cNvSpPr>
                <a:spLocks noGrp="1"/>
              </p:cNvSpPr>
              <p:nvPr>
                <p:ph idx="1"/>
              </p:nvPr>
            </p:nvSpPr>
            <p:spPr>
              <a:xfrm>
                <a:off x="913795" y="1776413"/>
                <a:ext cx="10353762" cy="3714749"/>
              </a:xfrm>
            </p:spPr>
            <p:txBody>
              <a:bodyPr/>
              <a:lstStyle/>
              <a:p>
                <a:pPr marL="36900" indent="0">
                  <a:buNone/>
                </a:pPr>
                <a:r>
                  <a:rPr lang="en-US" dirty="0"/>
                  <a:t>Consider n trials of a binomial experiment. X1, X2, … , </a:t>
                </a:r>
                <a:r>
                  <a:rPr lang="en-US" dirty="0" err="1"/>
                  <a:t>Xn</a:t>
                </a:r>
                <a:r>
                  <a:rPr lang="en-US" dirty="0"/>
                  <a:t>, where Xi = 0 (patient well)</a:t>
                </a:r>
              </a:p>
              <a:p>
                <a:pPr marL="36900" indent="0">
                  <a:buNone/>
                </a:pPr>
                <a:r>
                  <a:rPr lang="en-US" dirty="0"/>
                  <a:t>														   	= 1 (patient has malaria)</a:t>
                </a:r>
              </a:p>
              <a:p>
                <a:pPr marL="36900" indent="0">
                  <a:buNone/>
                </a:pPr>
                <a:endParaRPr lang="en-US" dirty="0"/>
              </a:p>
              <a:p>
                <a:pPr marL="36900" indent="0">
                  <a:buNone/>
                </a:pPr>
                <a:r>
                  <a:rPr lang="en-US" dirty="0"/>
                  <a:t>Y =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𝑥𝑖</m:t>
                        </m:r>
                      </m:e>
                    </m:nary>
                  </m:oMath>
                </a14:m>
                <a:r>
                  <a:rPr lang="en-US" dirty="0"/>
                  <a:t>, total patients with malaria.</a:t>
                </a:r>
              </a:p>
              <a:p>
                <a:pPr marL="36900" indent="0">
                  <a:buNone/>
                </a:pPr>
                <a:endParaRPr lang="en-US" dirty="0"/>
              </a:p>
              <a:p>
                <a:pPr marL="36900" indent="0">
                  <a:buNone/>
                </a:pPr>
                <a:r>
                  <a:rPr lang="en-US" dirty="0"/>
                  <a:t>Let p be the probability a patient has malaria, so 1 - p is the probability they are well. </a:t>
                </a:r>
              </a:p>
            </p:txBody>
          </p:sp>
        </mc:Choice>
        <mc:Fallback>
          <p:sp>
            <p:nvSpPr>
              <p:cNvPr id="3" name="Content Placeholder 2">
                <a:extLst>
                  <a:ext uri="{FF2B5EF4-FFF2-40B4-BE49-F238E27FC236}">
                    <a16:creationId xmlns:a16="http://schemas.microsoft.com/office/drawing/2014/main" id="{E4FA8691-45F1-404C-9B2F-2543627B3E41}"/>
                  </a:ext>
                </a:extLst>
              </p:cNvPr>
              <p:cNvSpPr>
                <a:spLocks noGrp="1" noRot="1" noChangeAspect="1" noMove="1" noResize="1" noEditPoints="1" noAdjustHandles="1" noChangeArrowheads="1" noChangeShapeType="1" noTextEdit="1"/>
              </p:cNvSpPr>
              <p:nvPr>
                <p:ph idx="1"/>
              </p:nvPr>
            </p:nvSpPr>
            <p:spPr>
              <a:xfrm>
                <a:off x="913795" y="1776413"/>
                <a:ext cx="10353762" cy="371474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643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9ECF-78B6-4645-BD1B-A949F21638C7}"/>
              </a:ext>
            </a:extLst>
          </p:cNvPr>
          <p:cNvSpPr>
            <a:spLocks noGrp="1"/>
          </p:cNvSpPr>
          <p:nvPr>
            <p:ph type="title"/>
          </p:nvPr>
        </p:nvSpPr>
        <p:spPr/>
        <p:txBody>
          <a:bodyPr/>
          <a:lstStyle/>
          <a:p>
            <a:r>
              <a:rPr lang="en-US" dirty="0"/>
              <a:t>EXAMPLE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4EBF7B-1081-484C-9DA7-4313F0DDD2FA}"/>
                  </a:ext>
                </a:extLst>
              </p:cNvPr>
              <p:cNvSpPr>
                <a:spLocks noGrp="1"/>
              </p:cNvSpPr>
              <p:nvPr>
                <p:ph idx="1"/>
              </p:nvPr>
            </p:nvSpPr>
            <p:spPr/>
            <p:txBody>
              <a:bodyPr>
                <a:normAutofit/>
              </a:bodyPr>
              <a:lstStyle/>
              <a:p>
                <a:pPr marL="36900" indent="0">
                  <a:buNone/>
                </a:pPr>
                <a:r>
                  <a:rPr lang="en-US" dirty="0"/>
                  <a:t>Suppose out of n = 6 patients, I tell you Y = 2 have malaria.</a:t>
                </a:r>
              </a:p>
              <a:p>
                <a:pPr marL="36900" indent="0">
                  <a:buNone/>
                </a:pPr>
                <a:endParaRPr lang="en-US" dirty="0"/>
              </a:p>
              <a:p>
                <a:pPr marL="36900" indent="0">
                  <a:buNone/>
                </a:pPr>
                <a:r>
                  <a:rPr lang="en-US" dirty="0"/>
                  <a:t>Put another way. If I clarify that x1 = 1, x2 = 0, x3 = 0, x4 = 0, x5 = 0, x6 = 1,</a:t>
                </a:r>
              </a:p>
              <a:p>
                <a:pPr marL="36900" indent="0">
                  <a:buNone/>
                </a:pPr>
                <a:r>
                  <a:rPr lang="en-US" dirty="0"/>
                  <a:t>Have you learned new information abut p ?</a:t>
                </a:r>
              </a:p>
              <a:p>
                <a:pPr marL="36900" indent="0">
                  <a:buNone/>
                </a:pPr>
                <a:r>
                  <a:rPr lang="en-US" dirty="0"/>
                  <a:t>ANS – nope</a:t>
                </a:r>
              </a:p>
              <a:p>
                <a:pPr marL="36900" indent="0">
                  <a:buNone/>
                </a:pPr>
                <a:endParaRPr lang="en-US" dirty="0"/>
              </a:p>
              <a:p>
                <a:pPr marL="36900" indent="0">
                  <a:buNone/>
                </a:pP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𝑥𝑖</m:t>
                        </m:r>
                      </m:e>
                    </m:nary>
                  </m:oMath>
                </a14:m>
                <a:r>
                  <a:rPr lang="en-US" dirty="0"/>
                  <a:t> = 2 tells you everything you need to know.</a:t>
                </a:r>
              </a:p>
              <a:p>
                <a:pPr marL="36900" indent="0">
                  <a:buNone/>
                </a:pP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𝑥𝑖</m:t>
                        </m:r>
                      </m:e>
                    </m:nary>
                  </m:oMath>
                </a14:m>
                <a:r>
                  <a:rPr lang="en-US" dirty="0"/>
                  <a:t> is sufficient for p.</a:t>
                </a:r>
              </a:p>
              <a:p>
                <a:pPr marL="36900" indent="0">
                  <a:buNone/>
                </a:pPr>
                <a:endParaRPr lang="en-US" dirty="0"/>
              </a:p>
              <a:p>
                <a:pPr marL="36900" indent="0">
                  <a:buNone/>
                </a:pPr>
                <a:endParaRPr lang="en-US" dirty="0"/>
              </a:p>
            </p:txBody>
          </p:sp>
        </mc:Choice>
        <mc:Fallback>
          <p:sp>
            <p:nvSpPr>
              <p:cNvPr id="3" name="Content Placeholder 2">
                <a:extLst>
                  <a:ext uri="{FF2B5EF4-FFF2-40B4-BE49-F238E27FC236}">
                    <a16:creationId xmlns:a16="http://schemas.microsoft.com/office/drawing/2014/main" id="{724EBF7B-1081-484C-9DA7-4313F0DDD2F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345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B7C1-0F05-9644-9ACD-4D7B0DCB7867}"/>
              </a:ext>
            </a:extLst>
          </p:cNvPr>
          <p:cNvSpPr>
            <a:spLocks noGrp="1"/>
          </p:cNvSpPr>
          <p:nvPr>
            <p:ph type="title"/>
          </p:nvPr>
        </p:nvSpPr>
        <p:spPr/>
        <p:txBody>
          <a:bodyPr/>
          <a:lstStyle/>
          <a:p>
            <a:r>
              <a:rPr lang="en-US" dirty="0"/>
              <a:t>KEY : 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D29290-007D-2246-A20C-EA4092CCE878}"/>
                  </a:ext>
                </a:extLst>
              </p:cNvPr>
              <p:cNvSpPr>
                <a:spLocks noGrp="1"/>
              </p:cNvSpPr>
              <p:nvPr>
                <p:ph idx="1"/>
              </p:nvPr>
            </p:nvSpPr>
            <p:spPr/>
            <p:txBody>
              <a:bodyPr>
                <a:normAutofit fontScale="92500"/>
              </a:bodyPr>
              <a:lstStyle/>
              <a:p>
                <a:r>
                  <a:rPr lang="en-US" dirty="0"/>
                  <a:t>p is the parameter of interest, does not appear in p ( Data | Statistic )</a:t>
                </a:r>
              </a:p>
              <a:p>
                <a:r>
                  <a:rPr lang="en-US" dirty="0"/>
                  <a:t>Likelihood function : p ( Data | Parameter ) is known as the likelihood function.</a:t>
                </a:r>
              </a:p>
              <a:p>
                <a:r>
                  <a:rPr lang="en-US" dirty="0"/>
                  <a:t>Let y1, y2, … ,</a:t>
                </a:r>
                <a:r>
                  <a:rPr lang="en-US" dirty="0" err="1"/>
                  <a:t>yn</a:t>
                </a:r>
                <a:r>
                  <a:rPr lang="en-US" dirty="0"/>
                  <a:t> ~ </a:t>
                </a:r>
                <a:r>
                  <a:rPr lang="en-US" dirty="0" err="1"/>
                  <a:t>Dist</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endParaRPr lang="en-US" b="0" dirty="0">
                  <a:ea typeface="Cambria Math" panose="02040503050406030204" pitchFamily="18" charset="0"/>
                </a:endParaRPr>
              </a:p>
              <a:p>
                <a:r>
                  <a:rPr lang="en-US" dirty="0"/>
                  <a:t>Then, L (y1, … , </a:t>
                </a:r>
                <a:r>
                  <a:rPr lang="en-US" dirty="0" err="1"/>
                  <a:t>yn</a:t>
                </a:r>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 p (y1 |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 p (y2 |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 … * p (</a:t>
                </a:r>
                <a:r>
                  <a:rPr lang="en-US" dirty="0" err="1"/>
                  <a:t>yn</a:t>
                </a:r>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m:rPr>
                            <m:nor/>
                          </m:rPr>
                          <a:rPr lang="en-US" dirty="0"/>
                          <m:t>p</m:t>
                        </m:r>
                        <m:r>
                          <m:rPr>
                            <m:nor/>
                          </m:rPr>
                          <a:rPr lang="en-US" dirty="0"/>
                          <m:t> (</m:t>
                        </m:r>
                        <m:r>
                          <m:rPr>
                            <m:nor/>
                          </m:rPr>
                          <a:rPr lang="en-US" dirty="0"/>
                          <m:t>yi</m:t>
                        </m:r>
                        <m:r>
                          <m:rPr>
                            <m:nor/>
                          </m:rPr>
                          <a:rPr lang="en-US" dirty="0"/>
                          <m:t> | </m:t>
                        </m:r>
                        <m:r>
                          <a:rPr lang="en-US" i="1">
                            <a:latin typeface="Cambria Math" panose="02040503050406030204" pitchFamily="18" charset="0"/>
                            <a:ea typeface="Cambria Math" panose="02040503050406030204" pitchFamily="18" charset="0"/>
                          </a:rPr>
                          <m:t>𝜃</m:t>
                        </m:r>
                        <m:r>
                          <m:rPr>
                            <m:nor/>
                          </m:rPr>
                          <a:rPr lang="en-US" dirty="0"/>
                          <m:t>)</m:t>
                        </m:r>
                      </m:e>
                    </m:nary>
                  </m:oMath>
                </a14:m>
                <a:endParaRPr lang="en-US" dirty="0"/>
              </a:p>
              <a:p>
                <a:r>
                  <a:rPr lang="en-US" dirty="0"/>
                  <a:t>It is the product of each individual observations’ probability, assuming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underlying</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parameter</m:t>
                    </m:r>
                    <m:r>
                      <a:rPr lang="en-US" b="0" i="0"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i="1" dirty="0">
                    <a:latin typeface="Cambria Math" panose="02040503050406030204" pitchFamily="18" charset="0"/>
                    <a:ea typeface="Cambria Math" panose="02040503050406030204" pitchFamily="18" charset="0"/>
                  </a:rPr>
                  <a:t>Let </a:t>
                </a:r>
                <a14:m>
                  <m:oMath xmlns:m="http://schemas.openxmlformats.org/officeDocument/2006/math">
                    <m:acc>
                      <m:accPr>
                        <m:chr m:val="̂"/>
                        <m:ctrlPr>
                          <a:rPr lang="en-US" i="1" dirty="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 </m:t>
                    </m:r>
                  </m:oMath>
                </a14:m>
                <a:r>
                  <a:rPr lang="en-US" i="1" dirty="0">
                    <a:latin typeface="Cambria Math" panose="02040503050406030204" pitchFamily="18" charset="0"/>
                    <a:ea typeface="Cambria Math" panose="02040503050406030204" pitchFamily="18" charset="0"/>
                  </a:rPr>
                  <a:t> be a statistic based or a sample y1, … ,</a:t>
                </a:r>
                <a:r>
                  <a:rPr lang="en-US" i="1" dirty="0" err="1">
                    <a:latin typeface="Cambria Math" panose="02040503050406030204" pitchFamily="18" charset="0"/>
                    <a:ea typeface="Cambria Math" panose="02040503050406030204" pitchFamily="18" charset="0"/>
                  </a:rPr>
                  <a:t>yn</a:t>
                </a:r>
                <a:r>
                  <a:rPr lang="en-US" i="1" dirty="0">
                    <a:latin typeface="Cambria Math" panose="02040503050406030204" pitchFamily="18" charset="0"/>
                    <a:ea typeface="Cambria Math" panose="02040503050406030204" pitchFamily="18" charset="0"/>
                  </a:rPr>
                  <a:t>. Then </a:t>
                </a:r>
                <a14:m>
                  <m:oMath xmlns:m="http://schemas.openxmlformats.org/officeDocument/2006/math">
                    <m:acc>
                      <m:accPr>
                        <m:chr m:val="̂"/>
                        <m:ctrlPr>
                          <a:rPr lang="en-US" i="1" dirty="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 </m:t>
                    </m:r>
                  </m:oMath>
                </a14:m>
                <a:r>
                  <a:rPr lang="en-US" i="1" dirty="0">
                    <a:latin typeface="Cambria Math" panose="02040503050406030204" pitchFamily="18" charset="0"/>
                    <a:ea typeface="Cambria Math" panose="02040503050406030204" pitchFamily="18" charset="0"/>
                  </a:rPr>
                  <a:t>is sufficient for </a:t>
                </a:r>
                <a14:m>
                  <m:oMath xmlns:m="http://schemas.openxmlformats.org/officeDocument/2006/math">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oMath>
                </a14:m>
                <a:r>
                  <a:rPr lang="en-US" i="1" dirty="0">
                    <a:latin typeface="Cambria Math" panose="02040503050406030204" pitchFamily="18" charset="0"/>
                    <a:ea typeface="Cambria Math" panose="02040503050406030204" pitchFamily="18" charset="0"/>
                  </a:rPr>
                  <a:t>ff L(y1, … , </a:t>
                </a:r>
                <a:r>
                  <a:rPr lang="en-US" i="1" dirty="0" err="1">
                    <a:latin typeface="Cambria Math" panose="02040503050406030204" pitchFamily="18" charset="0"/>
                    <a:ea typeface="Cambria Math" panose="02040503050406030204" pitchFamily="18" charset="0"/>
                  </a:rPr>
                  <a:t>yn</a:t>
                </a:r>
                <a:r>
                  <a:rPr lang="en-US" i="1" dirty="0">
                    <a:latin typeface="Cambria Math" panose="02040503050406030204" pitchFamily="18" charset="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𝑐𝑎𝑛</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𝑏𝑒</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𝑓𝑎𝑐𝑡𝑜𝑟𝑒𝑑</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𝑖𝑛𝑡𝑜</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𝑡𝑤𝑜</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𝑑𝑖𝑠𝑡𝑖𝑛𝑐𝑡</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𝑝𝑎𝑟𝑡𝑠</m:t>
                    </m:r>
                    <m:r>
                      <a:rPr lang="en-US" i="1" dirty="0">
                        <a:latin typeface="Cambria Math" panose="02040503050406030204" pitchFamily="18" charset="0"/>
                        <a:ea typeface="Cambria Math" panose="02040503050406030204" pitchFamily="18" charset="0"/>
                      </a:rPr>
                      <m:t> </m:t>
                    </m:r>
                  </m:oMath>
                </a14:m>
                <a:endParaRPr lang="en-US" i="1" dirty="0">
                  <a:latin typeface="Cambria Math" panose="02040503050406030204" pitchFamily="18" charset="0"/>
                  <a:ea typeface="Cambria Math" panose="02040503050406030204" pitchFamily="18" charset="0"/>
                </a:endParaRPr>
              </a:p>
              <a:p>
                <a:r>
                  <a:rPr lang="en-US" i="1" dirty="0">
                    <a:latin typeface="Cambria Math" panose="02040503050406030204" pitchFamily="18" charset="0"/>
                    <a:ea typeface="Cambria Math" panose="02040503050406030204" pitchFamily="18" charset="0"/>
                  </a:rPr>
                  <a:t>We  need to divide into one part contains (</a:t>
                </a:r>
                <a14:m>
                  <m:oMath xmlns:m="http://schemas.openxmlformats.org/officeDocument/2006/math">
                    <m:acc>
                      <m:accPr>
                        <m:chr m:val="̂"/>
                        <m:ctrlPr>
                          <a:rPr lang="en-US" i="1" dirty="0">
                            <a:latin typeface="Cambria Math" panose="02040503050406030204" pitchFamily="18" charset="0"/>
                            <a:ea typeface="Cambria Math" panose="02040503050406030204" pitchFamily="18" charset="0"/>
                          </a:rPr>
                        </m:ctrlPr>
                      </m:accPr>
                      <m:e/>
                    </m:acc>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 </m:t>
                    </m:r>
                    <m:d>
                      <m:dPr>
                        <m:begChr m:val="["/>
                        <m:endChr m:val="]"/>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𝑠𝑡𝑎𝑡𝑖𝑠𝑡𝑖𝑐𝑠</m:t>
                        </m:r>
                      </m:e>
                    </m:d>
                  </m:oMath>
                </a14:m>
                <a:r>
                  <a:rPr lang="en-US" i="1" dirty="0">
                    <a:latin typeface="Cambria Math" panose="02040503050406030204" pitchFamily="18" charset="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𝜃</m:t>
                    </m:r>
                    <m:r>
                      <a:rPr lang="en-US" i="1" dirty="0">
                        <a:latin typeface="Cambria Math" panose="02040503050406030204" pitchFamily="18" charset="0"/>
                        <a:ea typeface="Cambria Math" panose="02040503050406030204" pitchFamily="18" charset="0"/>
                      </a:rPr>
                      <m:t> </m:t>
                    </m:r>
                  </m:oMath>
                </a14:m>
                <a:r>
                  <a:rPr lang="en-US" i="1">
                    <a:latin typeface="Cambria Math" panose="02040503050406030204" pitchFamily="18" charset="0"/>
                    <a:ea typeface="Cambria Math" panose="02040503050406030204" pitchFamily="18" charset="0"/>
                  </a:rPr>
                  <a:t>[parameter]), </a:t>
                </a:r>
                <a:r>
                  <a:rPr lang="en-US" i="1" dirty="0">
                    <a:latin typeface="Cambria Math" panose="02040503050406030204" pitchFamily="18" charset="0"/>
                    <a:ea typeface="Cambria Math" panose="02040503050406030204" pitchFamily="18" charset="0"/>
                  </a:rPr>
                  <a:t>and the other part only contains  data.</a:t>
                </a:r>
              </a:p>
            </p:txBody>
          </p:sp>
        </mc:Choice>
        <mc:Fallback>
          <p:sp>
            <p:nvSpPr>
              <p:cNvPr id="3" name="Content Placeholder 2">
                <a:extLst>
                  <a:ext uri="{FF2B5EF4-FFF2-40B4-BE49-F238E27FC236}">
                    <a16:creationId xmlns:a16="http://schemas.microsoft.com/office/drawing/2014/main" id="{31D29290-007D-2246-A20C-EA4092CCE87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9561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LeftStep">
      <a:dk1>
        <a:srgbClr val="000000"/>
      </a:dk1>
      <a:lt1>
        <a:srgbClr val="FFFFFF"/>
      </a:lt1>
      <a:dk2>
        <a:srgbClr val="233E37"/>
      </a:dk2>
      <a:lt2>
        <a:srgbClr val="EAE7E4"/>
      </a:lt2>
      <a:accent1>
        <a:srgbClr val="8FA5C3"/>
      </a:accent1>
      <a:accent2>
        <a:srgbClr val="7AAAB3"/>
      </a:accent2>
      <a:accent3>
        <a:srgbClr val="80AA9F"/>
      </a:accent3>
      <a:accent4>
        <a:srgbClr val="77AF89"/>
      </a:accent4>
      <a:accent5>
        <a:srgbClr val="85AB82"/>
      </a:accent5>
      <a:accent6>
        <a:srgbClr val="8FAA74"/>
      </a:accent6>
      <a:hlink>
        <a:srgbClr val="987F5C"/>
      </a:hlink>
      <a:folHlink>
        <a:srgbClr val="848484"/>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4261</TotalTime>
  <Words>417</Words>
  <Application>Microsoft Macintosh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Cambria Math</vt:lpstr>
      <vt:lpstr>Franklin Gothic Book</vt:lpstr>
      <vt:lpstr>Wingdings 2</vt:lpstr>
      <vt:lpstr>SlateVTI</vt:lpstr>
      <vt:lpstr>STATISTIC 3202 MIDTERM 2 </vt:lpstr>
      <vt:lpstr>preview</vt:lpstr>
      <vt:lpstr>SUFFICIENCY</vt:lpstr>
      <vt:lpstr>EXAMPLE 1</vt:lpstr>
      <vt:lpstr>EXAMPLE 1</vt:lpstr>
      <vt:lpstr>KEY : 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 3202 MIDTERM 2 </dc:title>
  <dc:creator>Xia, Linlin</dc:creator>
  <cp:lastModifiedBy>Xia, Linlin</cp:lastModifiedBy>
  <cp:revision>9</cp:revision>
  <dcterms:created xsi:type="dcterms:W3CDTF">2020-03-13T17:21:56Z</dcterms:created>
  <dcterms:modified xsi:type="dcterms:W3CDTF">2020-03-16T16:23:43Z</dcterms:modified>
</cp:coreProperties>
</file>