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05"/>
    <p:restoredTop sz="94674"/>
  </p:normalViewPr>
  <p:slideViewPr>
    <p:cSldViewPr snapToGrid="0" snapToObjects="1">
      <p:cViewPr>
        <p:scale>
          <a:sx n="66" d="100"/>
          <a:sy n="66" d="100"/>
        </p:scale>
        <p:origin x="-32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3CFD-A170-ED45-94C3-0ABB4F317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6B6A0-EAF2-AC43-8FB1-842C6FD58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CD82-1315-0340-A145-DCF7DA81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r>
              <a:rPr lang="ja-JP" altLang="en-US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6C6B-E836-0845-B4B5-86145A6F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ja-JP" altLang="en-US"/>
              <a:t>如果不加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， </a:t>
            </a:r>
            <a:r>
              <a:rPr lang="ja-JP" altLang="en-US"/>
              <a:t>要注意改变的是什么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6D72-CEB2-3A40-9141-E7D9F086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r>
              <a:rPr lang="ja-JP" altLang="en-US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58AC-A6D9-324A-838B-D4CCAEAC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删除表中的记录时要小心！请注意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DELETE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语句的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WHERE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子句。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WHERE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子句指定其结果应予以删除。如果省略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WHERE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子句，表中的所有记录都将被删除！</a:t>
            </a:r>
            <a:endParaRPr lang="en-US" altLang="ja-JP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它可以删除表中的所有行，而不删除表。这意味着表的结构，属性和索引将是完整的：</a:t>
            </a:r>
            <a:r>
              <a:rPr lang="en-US" dirty="0"/>
              <a:t> DELETE FROM Customers;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7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73C8-D6E9-A747-B9B8-45CA44FE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TOP</a:t>
            </a:r>
            <a:r>
              <a:rPr lang="ja-JP" altLang="en-US"/>
              <a:t>子句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2692-FC31-1A4F-BFC0-7DA8C768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TOP </a:t>
            </a:r>
            <a:r>
              <a:rPr lang="en-US" i="1" dirty="0" err="1"/>
              <a:t>number</a:t>
            </a:r>
            <a:r>
              <a:rPr lang="en-US" dirty="0" err="1"/>
              <a:t>|</a:t>
            </a:r>
            <a:r>
              <a:rPr lang="en-US" i="1" dirty="0" err="1"/>
              <a:t>percent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ja-JP" altLang="en-US"/>
              <a:t>例子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LIMIT 3;</a:t>
            </a:r>
          </a:p>
          <a:p>
            <a:pPr marL="0" indent="0">
              <a:buNone/>
            </a:pPr>
            <a:r>
              <a:rPr lang="en-US" dirty="0"/>
              <a:t>SELECT TOP 3 * FROM Customers;</a:t>
            </a:r>
          </a:p>
          <a:p>
            <a:pPr marL="0" indent="0">
              <a:buNone/>
            </a:pPr>
            <a:r>
              <a:rPr lang="en-US" dirty="0"/>
              <a:t>SELECT TOP 50 PERCENT *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277751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B23E-6CE9-574D-969E-B64AD0D3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MIN（）</a:t>
            </a:r>
            <a:r>
              <a:rPr lang="ja-JP" altLang="en-US"/>
              <a:t>和</a:t>
            </a:r>
            <a:r>
              <a:rPr lang="en-US" dirty="0"/>
              <a:t>MAX（）</a:t>
            </a:r>
            <a:r>
              <a:rPr lang="ja-JP" altLang="en-US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4CFD-17DD-BD45-954B-C272B76D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MIN(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ja-JP" altLang="en-US"/>
              <a:t>例子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dirty="0"/>
              <a:t>SELECT MIN(Price) AS </a:t>
            </a:r>
            <a:r>
              <a:rPr lang="en-US" dirty="0" err="1"/>
              <a:t>SmallestPrice</a:t>
            </a:r>
            <a:br>
              <a:rPr lang="en-US" dirty="0"/>
            </a:br>
            <a:r>
              <a:rPr lang="en-US" dirty="0"/>
              <a:t>FROM Products;</a:t>
            </a:r>
          </a:p>
        </p:txBody>
      </p:sp>
    </p:spTree>
    <p:extLst>
      <p:ext uri="{BB962C8B-B14F-4D97-AF65-F5344CB8AC3E}">
        <p14:creationId xmlns:p14="http://schemas.microsoft.com/office/powerpoint/2010/main" val="208168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2825-D81B-8D4E-9916-9DE446C4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COUNT（），AVG（）</a:t>
            </a:r>
            <a:r>
              <a:rPr lang="ja-JP" altLang="en-US"/>
              <a:t>和</a:t>
            </a:r>
            <a:r>
              <a:rPr lang="en-US" dirty="0"/>
              <a:t>SUM（）</a:t>
            </a:r>
            <a:r>
              <a:rPr lang="ja-JP" altLang="en-US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DBA2-116A-574D-B7F5-C3A078F1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COUNT(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SELECT AVG(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SELECT SUM(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019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A51-7939-C344-B6F8-508077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</a:t>
            </a:r>
            <a:r>
              <a:rPr lang="ja-JP" altLang="en-US"/>
              <a:t>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A08F-7280-E242-B5AF-43EDEAFD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MS Access</a:t>
            </a:r>
            <a:r>
              <a:rPr lang="ja-JP" altLang="en-US"/>
              <a:t>使用星号（*）而不是百分号（％），和一个问号，而不是下划线（</a:t>
            </a:r>
            <a:r>
              <a:rPr lang="en-US" altLang="ja-JP" dirty="0"/>
              <a:t>_</a:t>
            </a:r>
            <a:r>
              <a:rPr lang="ja-JP" altLang="en-US"/>
              <a:t>）（？）。</a:t>
            </a:r>
            <a:endParaRPr lang="en-US" altLang="ja-JP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5407D-397D-2845-90A2-70E7CA2A4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5815"/>
              </p:ext>
            </p:extLst>
          </p:nvPr>
        </p:nvGraphicFramePr>
        <p:xfrm>
          <a:off x="3791289" y="3429000"/>
          <a:ext cx="4124230" cy="3101974"/>
        </p:xfrm>
        <a:graphic>
          <a:graphicData uri="http://schemas.openxmlformats.org/drawingml/2006/table">
            <a:tbl>
              <a:tblPr/>
              <a:tblGrid>
                <a:gridCol w="2062115">
                  <a:extLst>
                    <a:ext uri="{9D8B030D-6E8A-4147-A177-3AD203B41FA5}">
                      <a16:colId xmlns:a16="http://schemas.microsoft.com/office/drawing/2014/main" val="3521882631"/>
                    </a:ext>
                  </a:extLst>
                </a:gridCol>
                <a:gridCol w="2062115">
                  <a:extLst>
                    <a:ext uri="{9D8B030D-6E8A-4147-A177-3AD203B41FA5}">
                      <a16:colId xmlns:a16="http://schemas.microsoft.com/office/drawing/2014/main" val="4109494131"/>
                    </a:ext>
                  </a:extLst>
                </a:gridCol>
              </a:tblGrid>
              <a:tr h="26973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LIKE Operator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73991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WHERE CustomerName LIKE 'a%'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Finds any values that start with "a"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73261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WHERE CustomerName LIKE '%a'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Finds any values that end with "a"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66367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WHERE CustomerName LIKE '%or%'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59270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WHERE CustomerName LIKE '_r%'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20048"/>
                  </a:ext>
                </a:extLst>
              </a:tr>
              <a:tr h="616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WHERE CustomerName LIKE 'a__%'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64656"/>
                  </a:ext>
                </a:extLst>
              </a:tr>
              <a:tr h="44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WHERE ContactName LIKE 'a%o'</a:t>
                      </a:r>
                    </a:p>
                  </a:txBody>
                  <a:tcPr marL="96335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48167" marR="48167" marT="48167" marB="48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853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BE4A913-8CAB-A04C-968E-40F837AA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242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5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D608-3CBD-8A44-8725-5CBCCEAD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Wildcards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D0406-61B9-D048-AB07-73C79C25D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16263"/>
              </p:ext>
            </p:extLst>
          </p:nvPr>
        </p:nvGraphicFramePr>
        <p:xfrm>
          <a:off x="965201" y="2651284"/>
          <a:ext cx="10261601" cy="3076264"/>
        </p:xfrm>
        <a:graphic>
          <a:graphicData uri="http://schemas.openxmlformats.org/drawingml/2006/table">
            <a:tbl>
              <a:tblPr firstRow="1" bandRow="1"/>
              <a:tblGrid>
                <a:gridCol w="1307218">
                  <a:extLst>
                    <a:ext uri="{9D8B030D-6E8A-4147-A177-3AD203B41FA5}">
                      <a16:colId xmlns:a16="http://schemas.microsoft.com/office/drawing/2014/main" val="3989495647"/>
                    </a:ext>
                  </a:extLst>
                </a:gridCol>
                <a:gridCol w="4079884">
                  <a:extLst>
                    <a:ext uri="{9D8B030D-6E8A-4147-A177-3AD203B41FA5}">
                      <a16:colId xmlns:a16="http://schemas.microsoft.com/office/drawing/2014/main" val="3998993855"/>
                    </a:ext>
                  </a:extLst>
                </a:gridCol>
                <a:gridCol w="4874499">
                  <a:extLst>
                    <a:ext uri="{9D8B030D-6E8A-4147-A177-3AD203B41FA5}">
                      <a16:colId xmlns:a16="http://schemas.microsoft.com/office/drawing/2014/main" val="2761602262"/>
                    </a:ext>
                  </a:extLst>
                </a:gridCol>
              </a:tblGrid>
              <a:tr h="37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Symbol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93334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 zero or more characters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bl* finds bl, black, blue, and blob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35557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 a single character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h?t finds hot, hat, and hit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36110"/>
                  </a:ext>
                </a:extLst>
              </a:tr>
              <a:tr h="596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[]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 any single character within the brackets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h[oa]t finds hot and hat, but not hit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15761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 any character not in the brackets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h[!oa]t finds hit, but not hot and hat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42826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 a range of characters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c[a-b]t finds cat and cbt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19246"/>
                  </a:ext>
                </a:extLst>
              </a:tr>
              <a:tr h="596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#</a:t>
                      </a:r>
                    </a:p>
                  </a:txBody>
                  <a:tcPr marL="104060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Represents any single numeric character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2#5 finds 205, 215, 225, 235, 245, 255, 265, 275, 285, and 295</a:t>
                      </a:r>
                    </a:p>
                  </a:txBody>
                  <a:tcPr marL="52029" marR="52029" marT="52029" marB="5202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5108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DE0A80-FF1A-A346-A904-AF2ED14F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5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5906-6D58-D146-8F61-43FE7BF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ja-JP" altLang="en-US"/>
              <a:t>操作符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B223-20D6-1043-B09B-FE91AFC2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...);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SELECT STATEMENT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710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B065-AF65-9641-AC22-E147A655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  <a:r>
              <a:rPr lang="ja-JP" altLang="en-US"/>
              <a:t>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F76A-D220-954A-940F-AAD2AF90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BETWEEN </a:t>
            </a:r>
            <a:r>
              <a:rPr lang="en-US" i="1" dirty="0"/>
              <a:t>value1</a:t>
            </a:r>
            <a:r>
              <a:rPr lang="en-US" dirty="0"/>
              <a:t> AND </a:t>
            </a:r>
            <a:r>
              <a:rPr lang="en-US" i="1" dirty="0"/>
              <a:t>value2;</a:t>
            </a:r>
          </a:p>
          <a:p>
            <a:r>
              <a:rPr lang="ja-JP" altLang="en-US" i="1"/>
              <a:t>例子</a:t>
            </a:r>
            <a:endParaRPr lang="en-US" altLang="ja-JP" i="1" dirty="0"/>
          </a:p>
          <a:p>
            <a:r>
              <a:rPr lang="en-US" dirty="0"/>
              <a:t>SELECT * FROM Orders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OrderDate</a:t>
            </a:r>
            <a:r>
              <a:rPr lang="en-US" dirty="0"/>
              <a:t> BETWEEN '1996-07-01' AND '1996-07-31';</a:t>
            </a:r>
          </a:p>
        </p:txBody>
      </p:sp>
    </p:spTree>
    <p:extLst>
      <p:ext uri="{BB962C8B-B14F-4D97-AF65-F5344CB8AC3E}">
        <p14:creationId xmlns:p14="http://schemas.microsoft.com/office/powerpoint/2010/main" val="64616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C2B5-BD25-5C48-A6CD-9D52CA93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别名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CD60-734F-2543-B8E3-A2E9C4FE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dirty="0"/>
              <a:t> AS </a:t>
            </a:r>
            <a:r>
              <a:rPr lang="en-US" i="1" dirty="0" err="1"/>
              <a:t>alias_name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</a:p>
          <a:p>
            <a:r>
              <a:rPr lang="ja-JP" altLang="en-US" i="1"/>
              <a:t>例子</a:t>
            </a:r>
            <a:r>
              <a:rPr lang="zh-CN" altLang="en-US" i="1" dirty="0"/>
              <a:t>：</a:t>
            </a:r>
            <a:br>
              <a:rPr lang="en-US" altLang="zh-CN" i="1" dirty="0"/>
            </a:br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Address + ', ' + </a:t>
            </a:r>
            <a:r>
              <a:rPr lang="en-US" dirty="0" err="1"/>
              <a:t>PostalCode</a:t>
            </a:r>
            <a:r>
              <a:rPr lang="en-US" dirty="0"/>
              <a:t> + ' ' + City + ', ' + Country AS Address</a:t>
            </a:r>
            <a:br>
              <a:rPr lang="en-US" dirty="0"/>
            </a:br>
            <a:r>
              <a:rPr lang="en-US" dirty="0"/>
              <a:t>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28952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76A5-E008-7B4A-90DC-7F153435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2888"/>
            <a:ext cx="7729728" cy="1188720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ja-JP" altLang="en-US"/>
              <a:t>可以干什么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BF4A-16D7-734D-9B05-771B4A49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860524"/>
            <a:ext cx="11103428" cy="470458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可对数据库执行查询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可以从数据库中检索数据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可以在数据库中插入记录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可以更新数据库中的记录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可以从数据库中删除记录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可以创建新的数据库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可在数据库中创建新表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可以创建存储在数据库中的程序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可以在数据库中创建视图</a:t>
            </a:r>
          </a:p>
          <a:p>
            <a:r>
              <a:rPr lang="en-US" sz="4000" dirty="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SQL</a:t>
            </a:r>
            <a:r>
              <a:rPr lang="ja-JP" altLang="en-US" sz="4000">
                <a:latin typeface="STZhongsong" panose="02010600040101010101" pitchFamily="2" charset="-122"/>
                <a:ea typeface="STZhongsong" panose="02010600040101010101" pitchFamily="2" charset="-122"/>
                <a:cs typeface="Calibri" panose="020F0502020204030204" pitchFamily="34" charset="0"/>
              </a:rPr>
              <a:t>可以设置表，过程和视图的权限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A72F-CA6A-FB40-A219-EC2EDBB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2238-CA3E-8C4B-8C69-B4AB0644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(INNER) JOIN</a:t>
            </a:r>
            <a:r>
              <a:rPr lang="en-US" dirty="0"/>
              <a:t>: Returns records that have matching values in both tables</a:t>
            </a:r>
          </a:p>
          <a:p>
            <a:r>
              <a:rPr lang="en-US" b="1" dirty="0"/>
              <a:t>LEFT (OUTER) JOIN</a:t>
            </a:r>
            <a:r>
              <a:rPr lang="en-US" dirty="0"/>
              <a:t>: Returns all records from the left table, and the matched records from the right table</a:t>
            </a:r>
          </a:p>
          <a:p>
            <a:r>
              <a:rPr lang="en-US" b="1" dirty="0"/>
              <a:t>RIGHT (OUTER) JOIN</a:t>
            </a:r>
            <a:r>
              <a:rPr lang="en-US" dirty="0"/>
              <a:t>: Returns all records from the right table, and the matched records from the left table</a:t>
            </a:r>
          </a:p>
          <a:p>
            <a:r>
              <a:rPr lang="en-US" b="1" dirty="0"/>
              <a:t>FULL (OUTER) JOIN</a:t>
            </a:r>
            <a:r>
              <a:rPr lang="en-US" dirty="0"/>
              <a:t>: Returns all records when there is a match in either left or right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E486-521C-A547-A070-E8770A82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 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1643-576D-CB40-BB03-D787654F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/>
              <a:t>INNER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</a:t>
            </a:r>
          </a:p>
          <a:p>
            <a:r>
              <a:rPr lang="ja-JP" altLang="en-US"/>
              <a:t>三个合并</a:t>
            </a:r>
            <a:endParaRPr lang="en-US" altLang="ja-JP" dirty="0"/>
          </a:p>
          <a:p>
            <a:r>
              <a:rPr lang="en-US" dirty="0"/>
              <a:t>SELECT 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Customers.CustomerName</a:t>
            </a:r>
            <a:r>
              <a:rPr lang="en-US" dirty="0"/>
              <a:t>, </a:t>
            </a:r>
            <a:r>
              <a:rPr lang="en-US" dirty="0" err="1"/>
              <a:t>Shippers.ShipperName</a:t>
            </a:r>
            <a:br>
              <a:rPr lang="en-US" dirty="0"/>
            </a:br>
            <a:r>
              <a:rPr lang="en-US" dirty="0"/>
              <a:t>FROM ((Orders</a:t>
            </a:r>
            <a:br>
              <a:rPr lang="en-US" dirty="0"/>
            </a:br>
            <a:r>
              <a:rPr lang="en-US" dirty="0"/>
              <a:t>INNER JOIN Customers ON 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INNER JOIN Shippers ON </a:t>
            </a:r>
            <a:r>
              <a:rPr lang="en-US" dirty="0" err="1"/>
              <a:t>Orders.ShipperID</a:t>
            </a:r>
            <a:r>
              <a:rPr lang="en-US" dirty="0"/>
              <a:t> = </a:t>
            </a:r>
            <a:r>
              <a:rPr lang="en-US" dirty="0" err="1"/>
              <a:t>Shippers.ShipperID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099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019B-D63B-E942-A276-BEB43516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  <a:r>
              <a:rPr lang="ja-JP" altLang="en-US"/>
              <a:t>语句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6F4B-50AB-2A4B-B695-2355F31E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具有相同的价值观为汇总行，像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GROUP BY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语句组行“找到的客户在各个国家的数字”。</a:t>
            </a:r>
          </a:p>
          <a:p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的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GROUP BY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语句通常与聚合函数（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COUNT，MAX，MIN，SUM，AVG）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来分组结果集由一个或多个列中。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4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D721-C544-8B47-A1BB-523FCCCE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6" y="279918"/>
            <a:ext cx="10756484" cy="530129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1.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一个数据库通常包含一个或多个表。 每个表由一个名字（如“客户”或“订单”）标识。表包含的数据记录（行）。</a:t>
            </a:r>
            <a:br>
              <a:rPr lang="en-US" altLang="ja-JP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br>
              <a:rPr lang="en-US" altLang="ja-JP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2.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SQL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关键字是不区分大小写：选择是一样的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SELECT</a:t>
            </a:r>
            <a:b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b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3.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 有些数据库系统要求在每条</a:t>
            </a:r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SQL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语句的结束分号。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51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FD5B-AC56-8340-8E8D-96E3DC3F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一些最重要的</a:t>
            </a:r>
            <a:r>
              <a:rPr lang="en-US" dirty="0"/>
              <a:t>SQL</a:t>
            </a:r>
            <a:r>
              <a:rPr lang="ja-JP" altLang="en-US"/>
              <a:t>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572A-40ED-274D-A405-AC295719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470" y="2422274"/>
            <a:ext cx="11103428" cy="4564629"/>
          </a:xfrm>
        </p:spPr>
        <p:txBody>
          <a:bodyPr>
            <a:normAutofit fontScale="55000" lnSpcReduction="20000"/>
          </a:bodyPr>
          <a:lstStyle/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SELECT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从数据库中提取数据</a:t>
            </a:r>
          </a:p>
          <a:p>
            <a:r>
              <a:rPr lang="en-US" altLang="ja-JP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UPDATA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 </a:t>
            </a:r>
            <a:r>
              <a:rPr lang="en-US" altLang="ja-JP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在数据库中更新数据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DELETE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从数据库中删除数据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INSERT INTO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插入新的数据到数据库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CREATE DATABASE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创建一个新的数据库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ALTER DATABASE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修改数据库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CREATE TABLE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创建新表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ALTER TABLE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修改表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DROP TABLE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删除一个表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CREATE INDEX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创建索引（搜索键）</a:t>
            </a:r>
          </a:p>
          <a:p>
            <a:r>
              <a:rPr lang="en-US" sz="39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DROP INDEX</a:t>
            </a:r>
            <a:r>
              <a:rPr lang="en-US" sz="3900" dirty="0">
                <a:latin typeface="STZhongsong" panose="02010600040101010101" pitchFamily="2" charset="-122"/>
                <a:ea typeface="STZhongsong" panose="02010600040101010101" pitchFamily="2" charset="-122"/>
              </a:rPr>
              <a:t> -</a:t>
            </a:r>
            <a:r>
              <a:rPr lang="ja-JP" altLang="en-US" sz="3900">
                <a:latin typeface="STZhongsong" panose="02010600040101010101" pitchFamily="2" charset="-122"/>
                <a:ea typeface="STZhongsong" panose="02010600040101010101" pitchFamily="2" charset="-122"/>
              </a:rPr>
              <a:t>删除索引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6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F049-6211-4A4F-AE7E-D58DF03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ja-JP" altLang="en-US"/>
              <a:t>一个</a:t>
            </a:r>
            <a:r>
              <a:rPr lang="en-US" altLang="ja-JP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C89D-4792-5C48-9C2A-AC8740EA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ja-JP" altLang="en-US"/>
              <a:t>一个</a:t>
            </a:r>
            <a:r>
              <a:rPr lang="zh-CN" altLang="en-US" dirty="0"/>
              <a:t> </a:t>
            </a:r>
            <a:r>
              <a:rPr lang="en-US" altLang="ja-JP" dirty="0"/>
              <a:t>table</a:t>
            </a:r>
            <a:r>
              <a:rPr lang="zh-CN" altLang="en-US" dirty="0"/>
              <a:t>； </a:t>
            </a:r>
            <a:r>
              <a:rPr lang="ja-JP" altLang="en-US"/>
              <a:t>会出来一整张</a:t>
            </a:r>
            <a:r>
              <a:rPr lang="en-US" altLang="ja-JP" dirty="0"/>
              <a:t>table</a:t>
            </a:r>
          </a:p>
          <a:p>
            <a:r>
              <a:rPr lang="en-US" dirty="0"/>
              <a:t>SELECT</a:t>
            </a:r>
            <a:r>
              <a:rPr lang="zh-CN" altLang="en-US" dirty="0"/>
              <a:t> </a:t>
            </a:r>
            <a:r>
              <a:rPr lang="ja-JP" altLang="en-US"/>
              <a:t>一些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ja-JP" altLang="en-US"/>
              <a:t>一个</a:t>
            </a:r>
            <a:r>
              <a:rPr lang="en-US" altLang="ja-JP" dirty="0"/>
              <a:t>table</a:t>
            </a:r>
            <a:r>
              <a:rPr lang="zh-CN" altLang="en-US" dirty="0"/>
              <a:t>； </a:t>
            </a:r>
            <a:r>
              <a:rPr lang="ja-JP" altLang="en-US"/>
              <a:t>会出来这些</a:t>
            </a:r>
            <a:r>
              <a:rPr lang="en-US" altLang="ja-JP" dirty="0"/>
              <a:t>table</a:t>
            </a:r>
            <a:r>
              <a:rPr lang="ja-JP" altLang="en-US"/>
              <a:t>的</a:t>
            </a:r>
            <a:r>
              <a:rPr lang="en-US" altLang="ja-JP" dirty="0"/>
              <a:t>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E8B3-2979-0540-8FE8-D47C8EEB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 SELECT DISTINCT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DB7D-3D06-E84F-9D65-743F0DD0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SELECT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DISTINCT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column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FROM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table</a:t>
            </a:r>
            <a:r>
              <a:rPr lang="zh-CN" altLang="en-US" dirty="0">
                <a:latin typeface="+mn-ea"/>
              </a:rPr>
              <a:t>；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会出现不重复的选项在</a:t>
            </a:r>
            <a:r>
              <a:rPr lang="en-US" altLang="ja-JP" dirty="0">
                <a:latin typeface="STZhongsong" panose="02010600040101010101" pitchFamily="2" charset="-122"/>
                <a:ea typeface="STZhongsong" panose="02010600040101010101" pitchFamily="2" charset="-122"/>
              </a:rPr>
              <a:t>country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里面</a:t>
            </a:r>
            <a:endParaRPr lang="en-US" altLang="ja-JP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6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11A-7A37-1242-ACEE-B727962F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r>
              <a:rPr lang="zh-CN" altLang="en-US" dirty="0"/>
              <a:t> </a:t>
            </a:r>
            <a:r>
              <a:rPr lang="ja-JP" altLang="en-US"/>
              <a:t>子句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4662-344B-0D4E-82A7-17C26355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ja-JP" altLang="en-US"/>
              <a:t>例子</a:t>
            </a:r>
            <a:r>
              <a:rPr lang="zh-CN" altLang="en-US" dirty="0"/>
              <a:t>：</a:t>
            </a:r>
            <a:r>
              <a:rPr lang="en-US" dirty="0"/>
              <a:t> SELECT * FROM Customers</a:t>
            </a:r>
            <a:br>
              <a:rPr lang="en-US" dirty="0"/>
            </a:br>
            <a:r>
              <a:rPr lang="en-US" dirty="0"/>
              <a:t>	</a:t>
            </a:r>
            <a:r>
              <a:rPr lang="zh-CN" altLang="en-US" dirty="0"/>
              <a:t>  </a:t>
            </a:r>
            <a:r>
              <a:rPr lang="en-US" dirty="0"/>
              <a:t>WHERE Country='Mexico';</a:t>
            </a:r>
          </a:p>
        </p:txBody>
      </p:sp>
    </p:spTree>
    <p:extLst>
      <p:ext uri="{BB962C8B-B14F-4D97-AF65-F5344CB8AC3E}">
        <p14:creationId xmlns:p14="http://schemas.microsoft.com/office/powerpoint/2010/main" val="17484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FF0D-B330-1046-8658-5C27A15B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ja-JP" altLang="en-US"/>
              <a:t>关键词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A922-59A2-094B-86A1-F123C19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i="1" dirty="0"/>
              <a:t>column1, column2, ... </a:t>
            </a:r>
            <a:r>
              <a:rPr lang="en-US" dirty="0"/>
              <a:t>ASC|DESC;</a:t>
            </a:r>
          </a:p>
          <a:p>
            <a:endParaRPr lang="en-US" dirty="0"/>
          </a:p>
          <a:p>
            <a:r>
              <a:rPr lang="en-US" dirty="0"/>
              <a:t>ASC</a:t>
            </a:r>
            <a:r>
              <a:rPr lang="zh-CN" altLang="en-US" dirty="0"/>
              <a:t> </a:t>
            </a:r>
            <a:r>
              <a:rPr lang="ja-JP" altLang="en-US"/>
              <a:t>是升序</a:t>
            </a:r>
            <a:r>
              <a:rPr lang="zh-CN" altLang="en-US" dirty="0"/>
              <a:t>；</a:t>
            </a:r>
            <a:r>
              <a:rPr lang="en-US" altLang="zh-CN" dirty="0"/>
              <a:t>DESC</a:t>
            </a:r>
            <a:r>
              <a:rPr lang="zh-CN" altLang="en-US" dirty="0"/>
              <a:t> </a:t>
            </a:r>
            <a:r>
              <a:rPr lang="ja-JP" altLang="en-US"/>
              <a:t>是降序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例子</a:t>
            </a:r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ORDER BY Country ASC, Name DESC;</a:t>
            </a:r>
          </a:p>
          <a:p>
            <a:pPr marL="0" indent="0">
              <a:buNone/>
            </a:pPr>
            <a:r>
              <a:rPr lang="ja-JP" altLang="en-US"/>
              <a:t>所有客户从“客户”表，排序由“</a:t>
            </a:r>
            <a:r>
              <a:rPr lang="en-US" altLang="ja-JP" dirty="0"/>
              <a:t>COUNTRY</a:t>
            </a:r>
            <a:r>
              <a:rPr lang="ja-JP" altLang="en-US"/>
              <a:t>”升，并通过了“</a:t>
            </a:r>
            <a:r>
              <a:rPr lang="en-US" altLang="ja-JP" dirty="0"/>
              <a:t>NAME</a:t>
            </a:r>
            <a:r>
              <a:rPr lang="ja-JP" altLang="en-US"/>
              <a:t>”列降序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ja-JP" altLang="en-US"/>
              <a:t>和</a:t>
            </a:r>
            <a:r>
              <a:rPr lang="zh-CN" altLang="en-US" dirty="0"/>
              <a:t> </a:t>
            </a:r>
            <a:r>
              <a:rPr lang="en-US" altLang="zh-CN" dirty="0"/>
              <a:t>ORDER BY ASC</a:t>
            </a:r>
            <a:r>
              <a:rPr lang="zh-CN" altLang="en-US" dirty="0"/>
              <a:t> </a:t>
            </a:r>
            <a:r>
              <a:rPr lang="ja-JP" altLang="en-US"/>
              <a:t>有什么区别</a:t>
            </a:r>
            <a:r>
              <a:rPr lang="zh-CN" altLang="en-US" dirty="0"/>
              <a:t>？</a:t>
            </a:r>
            <a:r>
              <a:rPr lang="ja-JP" altLang="en-US"/>
              <a:t>不都是按字母的升序排列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5784-56DA-8E47-9BC0-7A6761AD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INSERT INTO</a:t>
            </a:r>
            <a:r>
              <a:rPr lang="ja-JP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D59E-008B-F247-BB52-1A6B07F7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r>
              <a:rPr lang="ja-JP" altLang="en-US"/>
              <a:t>确保值的顺序是相同的顺序在表中的列。在</a:t>
            </a:r>
            <a:r>
              <a:rPr lang="en-US" dirty="0"/>
              <a:t>INSERT INTO</a:t>
            </a:r>
            <a:r>
              <a:rPr lang="ja-JP" altLang="en-US"/>
              <a:t>语法将如下所示： 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INSERT INTO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9748365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1345</Words>
  <Application>Microsoft Macintosh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华文中宋</vt:lpstr>
      <vt:lpstr>华文中宋</vt:lpstr>
      <vt:lpstr>Arial</vt:lpstr>
      <vt:lpstr>Gill Sans MT</vt:lpstr>
      <vt:lpstr>Parcel</vt:lpstr>
      <vt:lpstr>SQL</vt:lpstr>
      <vt:lpstr>SQL 可以干什么</vt:lpstr>
      <vt:lpstr>1. 一个数据库通常包含一个或多个表。 每个表由一个名字（如“客户”或“订单”）标识。表包含的数据记录（行）。  2. SQL关键字是不区分大小写：选择是一样的SELECT  3. 有些数据库系统要求在每条SQL语句的结束分号。</vt:lpstr>
      <vt:lpstr>一些最重要的SQL命令</vt:lpstr>
      <vt:lpstr>SELECT * FROM 一个table</vt:lpstr>
      <vt:lpstr> SELECT DISTINCT语句</vt:lpstr>
      <vt:lpstr>WHERE 子句</vt:lpstr>
      <vt:lpstr>ORDER BY 关键词</vt:lpstr>
      <vt:lpstr>INSERT INTO语句</vt:lpstr>
      <vt:lpstr>UPDATE语句</vt:lpstr>
      <vt:lpstr>DELETE语句</vt:lpstr>
      <vt:lpstr>SELECT TOP子句</vt:lpstr>
      <vt:lpstr>MIN（）和MAX（）函数</vt:lpstr>
      <vt:lpstr>COUNT（），AVG（）和SUM（）函数</vt:lpstr>
      <vt:lpstr>LIKE操作</vt:lpstr>
      <vt:lpstr>Wildcards</vt:lpstr>
      <vt:lpstr>IN操作符</vt:lpstr>
      <vt:lpstr>BETWEEN操作</vt:lpstr>
      <vt:lpstr>别名</vt:lpstr>
      <vt:lpstr>JOIN</vt:lpstr>
      <vt:lpstr>INNER JOIN Keyword</vt:lpstr>
      <vt:lpstr>GROUP BY语句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Xia, Linlin</dc:creator>
  <cp:lastModifiedBy>Xia, Linlin</cp:lastModifiedBy>
  <cp:revision>10</cp:revision>
  <dcterms:created xsi:type="dcterms:W3CDTF">2020-03-18T11:46:36Z</dcterms:created>
  <dcterms:modified xsi:type="dcterms:W3CDTF">2020-03-20T00:36:25Z</dcterms:modified>
</cp:coreProperties>
</file>