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067B-804B-4030-960E-5523723F854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2DE2-3738-4203-8F08-F09EA95C3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5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E79D-4810-4490-86FE-FFE783F26DCE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FD07-42A5-4F0F-B068-37AB06788D68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D5E0-2303-4659-ACBD-C32C09EA5732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9ED3-15ED-48E2-9A5E-F2686C6D9AA8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FACA-F45F-45A7-9146-922F3DC50051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982-55F1-412C-BF4D-CB78353123C5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6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994A-9AFC-42D8-B30C-C0BA7A002628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8C85-09A2-44BF-BC93-DBFE72A1B334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F29A-FF41-4370-8B82-7A7132C55413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1B5-A777-4EAE-B061-9989360A06BE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9F3-788F-4D14-80D8-6BE5AF91015C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06A3-680F-4FCE-B35D-89C42DB860CD}" type="datetime1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0ACB-3A3F-4F64-A637-CF0E781C6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2A77-656E-4E5B-AB32-16392449D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놀라운 </a:t>
            </a:r>
            <a:r>
              <a:rPr lang="en-US" altLang="ko-KR" b="1" dirty="0"/>
              <a:t>CAN </a:t>
            </a:r>
            <a:r>
              <a:rPr lang="ko-KR" altLang="en-US" b="1" dirty="0"/>
              <a:t>공격 탐지 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0C256C-1286-4FAF-AF46-9B13C6462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2019. 11. 22.</a:t>
            </a:r>
          </a:p>
          <a:p>
            <a:r>
              <a:rPr lang="ko-KR" altLang="en-US" dirty="0"/>
              <a:t>정보보호 </a:t>
            </a:r>
            <a:r>
              <a:rPr lang="en-US" altLang="ko-KR" dirty="0"/>
              <a:t>R&amp;D </a:t>
            </a:r>
            <a:r>
              <a:rPr lang="ko-KR" altLang="en-US" dirty="0"/>
              <a:t>데이터 </a:t>
            </a:r>
            <a:r>
              <a:rPr lang="ko-KR" altLang="en-US" dirty="0" err="1"/>
              <a:t>챌린지</a:t>
            </a:r>
            <a:r>
              <a:rPr lang="ko-KR" altLang="en-US" dirty="0"/>
              <a:t>  </a:t>
            </a:r>
            <a:r>
              <a:rPr lang="en-US" altLang="ko-KR" dirty="0"/>
              <a:t>2019(</a:t>
            </a:r>
            <a:r>
              <a:rPr lang="ko-KR" altLang="en-US" dirty="0"/>
              <a:t>자동차용 침입탐지</a:t>
            </a:r>
            <a:r>
              <a:rPr lang="en-US" altLang="ko-KR" dirty="0"/>
              <a:t>) </a:t>
            </a:r>
            <a:r>
              <a:rPr lang="ko-KR" altLang="en-US" dirty="0"/>
              <a:t>본선</a:t>
            </a:r>
            <a:endParaRPr lang="en-US" altLang="ko-KR" dirty="0"/>
          </a:p>
          <a:p>
            <a:r>
              <a:rPr lang="ko-KR" altLang="en-US" b="1" i="1" dirty="0"/>
              <a:t>「</a:t>
            </a:r>
            <a:r>
              <a:rPr lang="ko-KR" altLang="en-US" b="1" i="1" dirty="0" err="1"/>
              <a:t>차가놀라면</a:t>
            </a:r>
            <a:r>
              <a:rPr lang="en-US" altLang="ko-KR" b="1" i="1" dirty="0"/>
              <a:t>?</a:t>
            </a:r>
            <a:r>
              <a:rPr lang="ko-KR" altLang="en-US" b="1" i="1" dirty="0" err="1"/>
              <a:t>카놀라유</a:t>
            </a:r>
            <a:r>
              <a:rPr lang="en-US" altLang="ko-KR" b="1" i="1" dirty="0"/>
              <a:t>!</a:t>
            </a:r>
            <a:r>
              <a:rPr lang="ko-KR" altLang="en-US" b="1" i="1" dirty="0" err="1"/>
              <a:t>엌ㅋ</a:t>
            </a:r>
            <a:r>
              <a:rPr lang="ko-KR" altLang="en-US" b="1" i="1" dirty="0"/>
              <a:t>」</a:t>
            </a:r>
          </a:p>
        </p:txBody>
      </p:sp>
      <p:pic>
        <p:nvPicPr>
          <p:cNvPr id="1026" name="Picture 2" descr="주유에 대한 이미지 검색결과">
            <a:extLst>
              <a:ext uri="{FF2B5EF4-FFF2-40B4-BE49-F238E27FC236}">
                <a16:creationId xmlns:a16="http://schemas.microsoft.com/office/drawing/2014/main" id="{E6044C4B-D26D-44C6-897D-ED4F2D6D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366" y="4816980"/>
            <a:ext cx="3063634" cy="20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놀라유에 대한 이미지 검색결과">
            <a:extLst>
              <a:ext uri="{FF2B5EF4-FFF2-40B4-BE49-F238E27FC236}">
                <a16:creationId xmlns:a16="http://schemas.microsoft.com/office/drawing/2014/main" id="{D5169DEE-31B8-4E9D-8B55-DBEBB9FD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83719">
            <a:off x="9955191" y="5238567"/>
            <a:ext cx="1386149" cy="13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06277-F72A-401D-9CBF-A54006A1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5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D99E16A-A605-40E7-9211-F84D8606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CC5AA3-5A5F-4FB3-B1C4-592223BB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Q&amp;A 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1775F-7E0C-42D2-9682-7EE3A651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218" name="Picture 2" descr="canola oil plant에 대한 이미지 검색결과">
            <a:extLst>
              <a:ext uri="{FF2B5EF4-FFF2-40B4-BE49-F238E27FC236}">
                <a16:creationId xmlns:a16="http://schemas.microsoft.com/office/drawing/2014/main" id="{DD576008-AFC1-487D-9879-7A41D30C8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76835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3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368B-416D-4B83-937E-904536B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E0291-41CE-4F4C-9718-70220B7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endParaRPr lang="en-US" altLang="ko-KR" dirty="0"/>
          </a:p>
          <a:p>
            <a:pPr lvl="1"/>
            <a:r>
              <a:rPr lang="ko-KR" altLang="en-US" dirty="0"/>
              <a:t>최슬기</a:t>
            </a:r>
            <a:endParaRPr lang="en-US" altLang="ko-KR" dirty="0"/>
          </a:p>
          <a:p>
            <a:r>
              <a:rPr lang="ko-KR" altLang="en-US" dirty="0"/>
              <a:t>팀원</a:t>
            </a:r>
            <a:endParaRPr lang="en-US" altLang="ko-KR" dirty="0"/>
          </a:p>
          <a:p>
            <a:pPr lvl="1"/>
            <a:r>
              <a:rPr lang="ko-KR" altLang="en-US" dirty="0"/>
              <a:t>박정연 </a:t>
            </a:r>
            <a:r>
              <a:rPr lang="en-US" altLang="ko-KR" dirty="0"/>
              <a:t>(</a:t>
            </a:r>
            <a:r>
              <a:rPr lang="ko-KR" altLang="en-US" dirty="0"/>
              <a:t>이상 이화여자대학교 사이버보안전공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권혁민</a:t>
            </a:r>
            <a:endParaRPr lang="en-US" altLang="ko-KR" dirty="0"/>
          </a:p>
          <a:p>
            <a:pPr lvl="1"/>
            <a:r>
              <a:rPr lang="ko-KR" altLang="en-US" dirty="0"/>
              <a:t>김종민</a:t>
            </a:r>
            <a:endParaRPr lang="en-US" altLang="ko-KR" dirty="0"/>
          </a:p>
          <a:p>
            <a:pPr lvl="1"/>
            <a:r>
              <a:rPr lang="ko-KR" altLang="en-US" dirty="0"/>
              <a:t>이상욱 </a:t>
            </a:r>
            <a:r>
              <a:rPr lang="en-US" altLang="ko-KR" dirty="0"/>
              <a:t>(</a:t>
            </a:r>
            <a:r>
              <a:rPr lang="ko-KR" altLang="en-US" dirty="0"/>
              <a:t>이상 고려대학교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카놀라유에 대한 이미지 검색결과">
            <a:extLst>
              <a:ext uri="{FF2B5EF4-FFF2-40B4-BE49-F238E27FC236}">
                <a16:creationId xmlns:a16="http://schemas.microsoft.com/office/drawing/2014/main" id="{AFD7499F-8074-40FB-9046-8292FFAF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57" y="1544623"/>
            <a:ext cx="2512503" cy="37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A34BEF-3CBE-49E2-BD52-72CCF990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FB2B-56F3-4039-B88D-D75EBD57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AD175-C85C-4225-930F-9F99AF48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알고리즘을 적용한 결과에 대한 다수결 판정</a:t>
            </a:r>
            <a:endParaRPr lang="en-US" altLang="ko-KR" dirty="0"/>
          </a:p>
          <a:p>
            <a:pPr lvl="1"/>
            <a:r>
              <a:rPr lang="ko-KR" altLang="en-US" dirty="0" err="1"/>
              <a:t>메이저리티</a:t>
            </a:r>
            <a:r>
              <a:rPr lang="ko-KR" altLang="en-US" dirty="0"/>
              <a:t> 리포트 방법론</a:t>
            </a:r>
            <a:endParaRPr lang="en-US" altLang="ko-KR" dirty="0"/>
          </a:p>
          <a:p>
            <a:r>
              <a:rPr lang="ko-KR" altLang="en-US" dirty="0"/>
              <a:t>사용된 알고리즘</a:t>
            </a:r>
            <a:endParaRPr lang="en-US" altLang="ko-KR" dirty="0"/>
          </a:p>
          <a:p>
            <a:pPr lvl="1"/>
            <a:r>
              <a:rPr lang="en-US" altLang="ko-KR" dirty="0"/>
              <a:t>Survival Rate</a:t>
            </a:r>
          </a:p>
          <a:p>
            <a:pPr lvl="1"/>
            <a:r>
              <a:rPr lang="en-US" altLang="ko-KR" dirty="0"/>
              <a:t>Hamming Distance</a:t>
            </a:r>
          </a:p>
          <a:p>
            <a:pPr lvl="1"/>
            <a:r>
              <a:rPr lang="en-US" altLang="ko-KR" dirty="0"/>
              <a:t>Loose Ground Truth</a:t>
            </a:r>
            <a:endParaRPr lang="ko-KR" altLang="en-US" dirty="0"/>
          </a:p>
        </p:txBody>
      </p:sp>
      <p:pic>
        <p:nvPicPr>
          <p:cNvPr id="3074" name="Picture 2" descr="관련 이미지">
            <a:extLst>
              <a:ext uri="{FF2B5EF4-FFF2-40B4-BE49-F238E27FC236}">
                <a16:creationId xmlns:a16="http://schemas.microsoft.com/office/drawing/2014/main" id="{C5201260-5CB0-4BF5-9F0D-F0D2D20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36" y="448213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CAA09B-2829-456E-A23F-123358067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96209"/>
              </p:ext>
            </p:extLst>
          </p:nvPr>
        </p:nvGraphicFramePr>
        <p:xfrm>
          <a:off x="4626760" y="4482137"/>
          <a:ext cx="5982604" cy="1590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5651">
                  <a:extLst>
                    <a:ext uri="{9D8B030D-6E8A-4147-A177-3AD203B41FA5}">
                      <a16:colId xmlns:a16="http://schemas.microsoft.com/office/drawing/2014/main" val="3309308974"/>
                    </a:ext>
                  </a:extLst>
                </a:gridCol>
                <a:gridCol w="1495651">
                  <a:extLst>
                    <a:ext uri="{9D8B030D-6E8A-4147-A177-3AD203B41FA5}">
                      <a16:colId xmlns:a16="http://schemas.microsoft.com/office/drawing/2014/main" val="4030739428"/>
                    </a:ext>
                  </a:extLst>
                </a:gridCol>
                <a:gridCol w="1495651">
                  <a:extLst>
                    <a:ext uri="{9D8B030D-6E8A-4147-A177-3AD203B41FA5}">
                      <a16:colId xmlns:a16="http://schemas.microsoft.com/office/drawing/2014/main" val="580901137"/>
                    </a:ext>
                  </a:extLst>
                </a:gridCol>
                <a:gridCol w="1495651">
                  <a:extLst>
                    <a:ext uri="{9D8B030D-6E8A-4147-A177-3AD203B41FA5}">
                      <a16:colId xmlns:a16="http://schemas.microsoft.com/office/drawing/2014/main" val="3436834035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S.R.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H.D.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L.G.T.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Result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789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258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63180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7B179C5-7595-4138-A6FE-57D9E5D7627D}"/>
              </a:ext>
            </a:extLst>
          </p:cNvPr>
          <p:cNvSpPr/>
          <p:nvPr/>
        </p:nvSpPr>
        <p:spPr>
          <a:xfrm>
            <a:off x="8925886" y="5142451"/>
            <a:ext cx="427839" cy="310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DA09F8-2C50-459E-B058-6FB44DAAA883}"/>
              </a:ext>
            </a:extLst>
          </p:cNvPr>
          <p:cNvSpPr/>
          <p:nvPr/>
        </p:nvSpPr>
        <p:spPr>
          <a:xfrm>
            <a:off x="8934275" y="5650375"/>
            <a:ext cx="427839" cy="310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AC702-2E69-4307-89E1-BB777DB7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B763-72CB-4024-934E-DCEF3C4B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Survival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D163-879A-4D04-A549-38773A66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333" cy="4138947"/>
          </a:xfrm>
        </p:spPr>
        <p:txBody>
          <a:bodyPr>
            <a:normAutofit/>
          </a:bodyPr>
          <a:lstStyle/>
          <a:p>
            <a:r>
              <a:rPr lang="ko-KR" altLang="en-US" dirty="0"/>
              <a:t>특정 시점의 대상의 생존 확률</a:t>
            </a:r>
            <a:endParaRPr lang="en-US" altLang="ko-KR" dirty="0"/>
          </a:p>
          <a:p>
            <a:r>
              <a:rPr lang="en-US" altLang="ko-KR" dirty="0"/>
              <a:t>Step 1. Survival Rate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ko-KR" altLang="en-US" dirty="0"/>
              <a:t>공격이 없는 </a:t>
            </a:r>
            <a:r>
              <a:rPr lang="en-US" altLang="ko-KR" dirty="0"/>
              <a:t>CAN </a:t>
            </a:r>
            <a:r>
              <a:rPr lang="ko-KR" altLang="en-US" dirty="0"/>
              <a:t>패킷을 활용하여 </a:t>
            </a:r>
            <a:r>
              <a:rPr lang="en-US" altLang="ko-KR" dirty="0"/>
              <a:t>CAN ID</a:t>
            </a:r>
            <a:r>
              <a:rPr lang="ko-KR" altLang="en-US" dirty="0"/>
              <a:t>별 </a:t>
            </a:r>
            <a:r>
              <a:rPr lang="en-US" altLang="ko-KR" dirty="0"/>
              <a:t>Survival Rate</a:t>
            </a:r>
            <a:r>
              <a:rPr lang="ko-KR" altLang="en-US" dirty="0"/>
              <a:t>의 </a:t>
            </a:r>
            <a:r>
              <a:rPr lang="en-US" altLang="ko-KR" dirty="0"/>
              <a:t>MIN </a:t>
            </a:r>
            <a:r>
              <a:rPr lang="ko-KR" altLang="en-US" dirty="0"/>
              <a:t>값 및 </a:t>
            </a:r>
            <a:r>
              <a:rPr lang="en-US" altLang="ko-KR" dirty="0"/>
              <a:t>MAX </a:t>
            </a:r>
            <a:r>
              <a:rPr lang="ko-KR" altLang="en-US" dirty="0"/>
              <a:t>값을 계산</a:t>
            </a:r>
            <a:endParaRPr lang="en-US" altLang="ko-KR" dirty="0"/>
          </a:p>
          <a:p>
            <a:r>
              <a:rPr lang="en-US" altLang="ko-KR" dirty="0"/>
              <a:t>Step 2. Survival Rate </a:t>
            </a:r>
            <a:r>
              <a:rPr lang="ko-KR" altLang="en-US" dirty="0"/>
              <a:t>검증</a:t>
            </a:r>
            <a:endParaRPr lang="en-US" altLang="ko-KR" dirty="0"/>
          </a:p>
          <a:p>
            <a:pPr lvl="1"/>
            <a:r>
              <a:rPr lang="ko-KR" altLang="en-US" dirty="0"/>
              <a:t>임의의 패킷을 </a:t>
            </a:r>
            <a:r>
              <a:rPr lang="en-US" altLang="ko-KR" dirty="0"/>
              <a:t>Chunk</a:t>
            </a:r>
            <a:r>
              <a:rPr lang="ko-KR" altLang="en-US" dirty="0"/>
              <a:t>로 나눴을 때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CAN ID</a:t>
            </a:r>
            <a:r>
              <a:rPr lang="ko-KR" altLang="en-US" dirty="0"/>
              <a:t>의 </a:t>
            </a:r>
            <a:r>
              <a:rPr lang="en-US" altLang="ko-KR" dirty="0"/>
              <a:t>Survival Rate</a:t>
            </a:r>
            <a:r>
              <a:rPr lang="ko-KR" altLang="en-US" dirty="0"/>
              <a:t>를 계산한 다음</a:t>
            </a:r>
            <a:r>
              <a:rPr lang="en-US" altLang="ko-KR" dirty="0"/>
              <a:t>, Step 1</a:t>
            </a:r>
            <a:r>
              <a:rPr lang="ko-KR" altLang="en-US" dirty="0"/>
              <a:t>의 </a:t>
            </a:r>
            <a:r>
              <a:rPr lang="en-US" altLang="ko-KR" dirty="0"/>
              <a:t>Survival Rate</a:t>
            </a:r>
            <a:r>
              <a:rPr lang="ko-KR" altLang="en-US" dirty="0"/>
              <a:t>와 비교</a:t>
            </a:r>
            <a:endParaRPr lang="en-US" altLang="ko-KR" dirty="0"/>
          </a:p>
          <a:p>
            <a:pPr lvl="2"/>
            <a:r>
              <a:rPr lang="en-US" altLang="ko-KR" dirty="0"/>
              <a:t>MIN, MAX </a:t>
            </a:r>
            <a:r>
              <a:rPr lang="ko-KR" altLang="en-US" dirty="0"/>
              <a:t>값의 범위 내</a:t>
            </a:r>
            <a:r>
              <a:rPr lang="en-US" altLang="ko-KR" dirty="0"/>
              <a:t> – </a:t>
            </a:r>
            <a:r>
              <a:rPr lang="ko-KR" altLang="en-US" dirty="0"/>
              <a:t>정상</a:t>
            </a:r>
            <a:endParaRPr lang="en-US" altLang="ko-KR" dirty="0"/>
          </a:p>
          <a:p>
            <a:pPr lvl="2"/>
            <a:r>
              <a:rPr lang="en-US" altLang="ko-KR" dirty="0"/>
              <a:t>MIN, MAX </a:t>
            </a:r>
            <a:r>
              <a:rPr lang="ko-KR" altLang="en-US" dirty="0"/>
              <a:t>값의 범위 외 </a:t>
            </a:r>
            <a:r>
              <a:rPr lang="en-US" altLang="ko-KR" dirty="0"/>
              <a:t>– </a:t>
            </a:r>
            <a:r>
              <a:rPr lang="ko-KR" altLang="en-US" dirty="0"/>
              <a:t>공격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D5A1D8-0C00-409C-B16E-543447BE9229}"/>
              </a:ext>
            </a:extLst>
          </p:cNvPr>
          <p:cNvSpPr/>
          <p:nvPr/>
        </p:nvSpPr>
        <p:spPr>
          <a:xfrm>
            <a:off x="1461449" y="5896402"/>
            <a:ext cx="918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Mee</a:t>
            </a:r>
            <a:r>
              <a:rPr lang="en-US" altLang="ko-KR" sz="1600" dirty="0"/>
              <a:t> Lan Han, Byung Il Kwak, and </a:t>
            </a:r>
            <a:r>
              <a:rPr lang="en-US" altLang="ko-KR" sz="1600" dirty="0" err="1"/>
              <a:t>Huy</a:t>
            </a:r>
            <a:r>
              <a:rPr lang="en-US" altLang="ko-KR" sz="1600" dirty="0"/>
              <a:t> Kang Kim. </a:t>
            </a:r>
          </a:p>
          <a:p>
            <a:r>
              <a:rPr lang="en-US" altLang="ko-KR" sz="1600" dirty="0"/>
              <a:t>"Anomaly intrusion detection method for vehicular networks based on survival analysis.“</a:t>
            </a:r>
          </a:p>
          <a:p>
            <a:r>
              <a:rPr lang="en-US" altLang="ko-KR" sz="1600" dirty="0"/>
              <a:t>Vehicular Communications 14 (2018): 52-63.</a:t>
            </a:r>
            <a:endParaRPr lang="ko-KR" altLang="en-US" sz="1600" dirty="0"/>
          </a:p>
        </p:txBody>
      </p:sp>
      <p:pic>
        <p:nvPicPr>
          <p:cNvPr id="4098" name="Picture 2" descr="View Articles published in Vehicular Communications">
            <a:extLst>
              <a:ext uri="{FF2B5EF4-FFF2-40B4-BE49-F238E27FC236}">
                <a16:creationId xmlns:a16="http://schemas.microsoft.com/office/drawing/2014/main" id="{169C2ADB-C171-4CBD-AFFB-7E9DE62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96401"/>
            <a:ext cx="623249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191AC3-E4CE-44D6-A3E5-D2845647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33" y="1825625"/>
            <a:ext cx="4076252" cy="21525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52DE17-7EB6-4EF7-8CF3-31A5972E7151}"/>
              </a:ext>
            </a:extLst>
          </p:cNvPr>
          <p:cNvSpPr txBox="1"/>
          <p:nvPr/>
        </p:nvSpPr>
        <p:spPr>
          <a:xfrm>
            <a:off x="7365533" y="4001294"/>
            <a:ext cx="407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(*</a:t>
            </a:r>
            <a:r>
              <a:rPr lang="ko-KR" altLang="en-US" sz="1400" dirty="0"/>
              <a:t>논문의 결과를 참조하여</a:t>
            </a:r>
            <a:endParaRPr lang="en-US" altLang="ko-KR" sz="1400" dirty="0"/>
          </a:p>
          <a:p>
            <a:pPr algn="r"/>
            <a:r>
              <a:rPr lang="en-US" altLang="ko-KR" sz="1400" dirty="0"/>
              <a:t>Chunk size</a:t>
            </a:r>
            <a:r>
              <a:rPr lang="ko-KR" altLang="en-US" sz="1400" dirty="0"/>
              <a:t>를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지정하였음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B44E25CC-D232-4381-A0B3-3709FA00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06D5E-E804-4907-A067-5C9E355B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Hamming Distance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CE256F-80D8-4AD4-A4BA-849A84CD7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97785" cy="4351338"/>
              </a:xfrm>
            </p:spPr>
            <p:txBody>
              <a:bodyPr/>
              <a:lstStyle/>
              <a:p>
                <a:r>
                  <a:rPr lang="en-US" altLang="ko-KR" dirty="0"/>
                  <a:t>Hamming Distance</a:t>
                </a:r>
                <a:r>
                  <a:rPr lang="ko-KR" altLang="en-US" dirty="0"/>
                  <a:t>는 같은 길이를 가진 두 개의 문자열의 서로 다른 문자 개수를 의미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시간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ko-KR" altLang="en-US" dirty="0"/>
                  <a:t>에서의 </a:t>
                </a:r>
                <a:r>
                  <a:rPr lang="en-US" altLang="ko-KR" dirty="0"/>
                  <a:t>CAN </a:t>
                </a:r>
                <a:r>
                  <a:rPr lang="ko-KR" altLang="en-US" dirty="0"/>
                  <a:t>패킷의 </a:t>
                </a:r>
                <a:r>
                  <a:rPr lang="en-US" altLang="ko-KR" dirty="0"/>
                  <a:t>Payload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해당 페이로드의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비트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CAN ID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에서의 </a:t>
                </a:r>
                <a:r>
                  <a:rPr lang="en-US" altLang="ko-KR" dirty="0"/>
                  <a:t>Hamming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해당하는 </a:t>
                </a:r>
                <a:r>
                  <a:rPr lang="en-US" altLang="ko-KR" dirty="0"/>
                  <a:t>CAN ID</a:t>
                </a:r>
                <a:r>
                  <a:rPr lang="ko-KR" altLang="en-US" dirty="0"/>
                  <a:t>의 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와 시간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사이의 모든 비트의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연산 결과에서의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총 개수를 뜻한다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Survival Rate </a:t>
                </a:r>
                <a:r>
                  <a:rPr lang="ko-KR" altLang="en-US" dirty="0"/>
                  <a:t>기법과 마찬가지로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 의 </a:t>
                </a:r>
                <a:r>
                  <a:rPr lang="en-US" altLang="ko-KR" dirty="0"/>
                  <a:t>MIN, MAX</a:t>
                </a:r>
                <a:r>
                  <a:rPr lang="ko-KR" altLang="en-US" dirty="0"/>
                  <a:t>를 계산 후 이를 임의의 패킷과 비교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CE256F-80D8-4AD4-A4BA-849A84CD7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97785" cy="4351338"/>
              </a:xfrm>
              <a:blipFill>
                <a:blip r:embed="rId2"/>
                <a:stretch>
                  <a:fillRect l="-1546" t="-2661" r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B0EDB85-FBA8-4F1D-AA35-043B07C1A10D}"/>
              </a:ext>
            </a:extLst>
          </p:cNvPr>
          <p:cNvSpPr/>
          <p:nvPr/>
        </p:nvSpPr>
        <p:spPr>
          <a:xfrm>
            <a:off x="1585518" y="5896402"/>
            <a:ext cx="9056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Stabili</a:t>
            </a:r>
            <a:r>
              <a:rPr lang="en-US" altLang="ko-KR" sz="1600" dirty="0"/>
              <a:t>, Dario, </a:t>
            </a:r>
            <a:r>
              <a:rPr lang="en-US" altLang="ko-KR" sz="1600" dirty="0" err="1"/>
              <a:t>Mirco</a:t>
            </a:r>
            <a:r>
              <a:rPr lang="en-US" altLang="ko-KR" sz="1600" dirty="0"/>
              <a:t> Marchetti, and Michele </a:t>
            </a:r>
            <a:r>
              <a:rPr lang="en-US" altLang="ko-KR" sz="1600" dirty="0" err="1"/>
              <a:t>Colajanni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"Detecting attacks to internal vehicle networks through Hamming distance.“</a:t>
            </a:r>
          </a:p>
          <a:p>
            <a:r>
              <a:rPr lang="en-US" altLang="ko-KR" sz="1600" dirty="0"/>
              <a:t>2017 AEIT International Annual Conference. IEEE, 2017.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07B44-DF41-417D-8D34-8E26939A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9" y="5859144"/>
            <a:ext cx="749329" cy="775095"/>
          </a:xfrm>
          <a:prstGeom prst="rect">
            <a:avLst/>
          </a:prstGeom>
        </p:spPr>
      </p:pic>
      <p:pic>
        <p:nvPicPr>
          <p:cNvPr id="5121" name="_x347549432" descr="EMB000018247471">
            <a:extLst>
              <a:ext uri="{FF2B5EF4-FFF2-40B4-BE49-F238E27FC236}">
                <a16:creationId xmlns:a16="http://schemas.microsoft.com/office/drawing/2014/main" id="{8298CCE8-7C6E-425B-BAA8-0FAC38F33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7853" r="11519" b="8461"/>
          <a:stretch/>
        </p:blipFill>
        <p:spPr bwMode="auto">
          <a:xfrm>
            <a:off x="7780089" y="2388765"/>
            <a:ext cx="3573711" cy="10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3B94E6-3DFF-4581-8B91-9B94E8DC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38509"/>
              </p:ext>
            </p:extLst>
          </p:nvPr>
        </p:nvGraphicFramePr>
        <p:xfrm>
          <a:off x="8316791" y="3544831"/>
          <a:ext cx="9960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452253-F76E-4FF9-8E32-8910B1203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69078"/>
              </p:ext>
            </p:extLst>
          </p:nvPr>
        </p:nvGraphicFramePr>
        <p:xfrm>
          <a:off x="8319670" y="4231787"/>
          <a:ext cx="9960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E94A62-0F09-49A6-8556-1E668C00AD01}"/>
              </a:ext>
            </a:extLst>
          </p:cNvPr>
          <p:cNvSpPr txBox="1"/>
          <p:nvPr/>
        </p:nvSpPr>
        <p:spPr>
          <a:xfrm>
            <a:off x="10225439" y="394354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XOR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0E3B-5843-499C-BA8A-EF86BF5AF22F}"/>
              </a:ext>
            </a:extLst>
          </p:cNvPr>
          <p:cNvSpPr txBox="1"/>
          <p:nvPr/>
        </p:nvSpPr>
        <p:spPr>
          <a:xfrm>
            <a:off x="9673142" y="3558745"/>
            <a:ext cx="168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0000 0101 0010 0001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8E17A-7C4D-4A1B-98B7-376BCD9619D9}"/>
              </a:ext>
            </a:extLst>
          </p:cNvPr>
          <p:cNvSpPr txBox="1"/>
          <p:nvPr/>
        </p:nvSpPr>
        <p:spPr>
          <a:xfrm>
            <a:off x="9696987" y="4278707"/>
            <a:ext cx="168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0000 0100 0010 0001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22D6-3F8A-451A-A6B3-03EE0DE81B6F}"/>
              </a:ext>
            </a:extLst>
          </p:cNvPr>
          <p:cNvSpPr txBox="1"/>
          <p:nvPr/>
        </p:nvSpPr>
        <p:spPr>
          <a:xfrm>
            <a:off x="9696987" y="4766946"/>
            <a:ext cx="168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0000 0001 0000 0000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D429A-2C32-4B14-9C27-DADDA26754DC}"/>
              </a:ext>
            </a:extLst>
          </p:cNvPr>
          <p:cNvSpPr txBox="1"/>
          <p:nvPr/>
        </p:nvSpPr>
        <p:spPr>
          <a:xfrm>
            <a:off x="8528454" y="394632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XOR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E4C233-52CC-42EC-B097-9C8E9F777BDA}"/>
                  </a:ext>
                </a:extLst>
              </p:cNvPr>
              <p:cNvSpPr txBox="1"/>
              <p:nvPr/>
            </p:nvSpPr>
            <p:spPr>
              <a:xfrm>
                <a:off x="7935985" y="4605346"/>
                <a:ext cx="17610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ko-KR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= 1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(XOR </a:t>
                </a:r>
                <a:r>
                  <a:rPr lang="ko-KR" altLang="en-US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연산 후 </a:t>
                </a:r>
                <a:r>
                  <a:rPr lang="en-US" altLang="ko-KR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ko-KR" altLang="en-US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의 총 개수</a:t>
                </a:r>
                <a:r>
                  <a:rPr lang="en-US" altLang="ko-KR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ko-KR" altLang="en-US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E4C233-52CC-42EC-B097-9C8E9F77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985" y="4605346"/>
                <a:ext cx="1761002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71F3EFB-69AA-42A9-B3DF-64D85315F6E9}"/>
              </a:ext>
            </a:extLst>
          </p:cNvPr>
          <p:cNvSpPr/>
          <p:nvPr/>
        </p:nvSpPr>
        <p:spPr>
          <a:xfrm rot="5400000">
            <a:off x="10399764" y="4572664"/>
            <a:ext cx="227412" cy="2093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3C605-68C1-47C2-B0BD-9453B67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C4DD-583C-4F39-B27B-52F2D2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Loose Ground Truth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DFB57-5A70-4B8A-9A77-E3D8438D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69" y="1585709"/>
            <a:ext cx="7635729" cy="4248004"/>
          </a:xfrm>
        </p:spPr>
        <p:txBody>
          <a:bodyPr>
            <a:noAutofit/>
          </a:bodyPr>
          <a:lstStyle/>
          <a:p>
            <a:r>
              <a:rPr lang="en-US" altLang="ko-KR" dirty="0"/>
              <a:t>Ground Truth</a:t>
            </a:r>
          </a:p>
          <a:p>
            <a:pPr lvl="1"/>
            <a:r>
              <a:rPr lang="ko-KR" altLang="en-US" dirty="0"/>
              <a:t>정상적인 </a:t>
            </a:r>
            <a:r>
              <a:rPr lang="en-US" altLang="ko-KR" dirty="0"/>
              <a:t>CAN </a:t>
            </a:r>
            <a:r>
              <a:rPr lang="ko-KR" altLang="en-US" dirty="0"/>
              <a:t>패킷에서 </a:t>
            </a:r>
            <a:r>
              <a:rPr lang="en-US" altLang="ko-KR" dirty="0"/>
              <a:t>CAN ID </a:t>
            </a:r>
            <a:r>
              <a:rPr lang="ko-KR" altLang="en-US" dirty="0"/>
              <a:t>별 </a:t>
            </a:r>
            <a:r>
              <a:rPr lang="en-US" altLang="ko-KR" dirty="0"/>
              <a:t>Data field</a:t>
            </a:r>
            <a:r>
              <a:rPr lang="ko-KR" altLang="en-US" dirty="0"/>
              <a:t>의 각각 </a:t>
            </a:r>
            <a:r>
              <a:rPr lang="en-US" altLang="ko-KR" dirty="0"/>
              <a:t>Byte index</a:t>
            </a:r>
            <a:r>
              <a:rPr lang="ko-KR" altLang="en-US" dirty="0"/>
              <a:t>에 올 수 있는 값을 산정하고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Ground Truth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CAN </a:t>
            </a:r>
            <a:r>
              <a:rPr lang="ko-KR" altLang="en-US" dirty="0"/>
              <a:t>패킷들을 하나씩 비교하여 그 패킷이 </a:t>
            </a:r>
            <a:r>
              <a:rPr lang="en-US" altLang="ko-KR" dirty="0"/>
              <a:t>Ground Truth </a:t>
            </a:r>
            <a:r>
              <a:rPr lang="ko-KR" altLang="en-US" dirty="0"/>
              <a:t>범위 내에 포함되는 패킷이라면 정상</a:t>
            </a:r>
            <a:endParaRPr lang="en-US" altLang="ko-KR" dirty="0"/>
          </a:p>
          <a:p>
            <a:pPr lvl="1"/>
            <a:r>
              <a:rPr lang="ko-KR" altLang="en-US" dirty="0"/>
              <a:t>그렇지 않을 경우 공격</a:t>
            </a:r>
            <a:endParaRPr lang="en-US" altLang="ko-KR" dirty="0"/>
          </a:p>
          <a:p>
            <a:r>
              <a:rPr lang="en-US" altLang="ko-KR" dirty="0"/>
              <a:t>Loose Ground Truth</a:t>
            </a:r>
          </a:p>
          <a:p>
            <a:pPr lvl="1"/>
            <a:r>
              <a:rPr lang="en-US" altLang="ko-KR" dirty="0"/>
              <a:t>Ground Truth </a:t>
            </a:r>
            <a:r>
              <a:rPr lang="ko-KR" altLang="en-US" dirty="0"/>
              <a:t>기법을 확장하여 데이터 필드의 인덱스를 고려하지 않고 등장하는 바이트만을 고려</a:t>
            </a:r>
          </a:p>
          <a:p>
            <a:pPr lvl="1"/>
            <a:r>
              <a:rPr lang="ko-KR" altLang="en-US" dirty="0"/>
              <a:t>정상 패킷에서는 감지되지 않는 </a:t>
            </a:r>
            <a:r>
              <a:rPr lang="en-US" altLang="ko-KR" dirty="0"/>
              <a:t>Ground Truth</a:t>
            </a:r>
            <a:r>
              <a:rPr lang="ko-KR" altLang="en-US" dirty="0"/>
              <a:t>가 있을 가능성을 고려함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A1EC6E-38D8-4E0E-A1EA-4E7F13FEC495}"/>
              </a:ext>
            </a:extLst>
          </p:cNvPr>
          <p:cNvGrpSpPr/>
          <p:nvPr/>
        </p:nvGrpSpPr>
        <p:grpSpPr>
          <a:xfrm>
            <a:off x="8042698" y="2546311"/>
            <a:ext cx="4030065" cy="2326800"/>
            <a:chOff x="7869020" y="481629"/>
            <a:chExt cx="4030065" cy="2326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B024E5-82EB-4CB7-BF44-E8D94D44D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9020" y="481629"/>
              <a:ext cx="4030065" cy="201902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06CD8F-E8D3-40D2-B209-68E7C09607BF}"/>
                </a:ext>
              </a:extLst>
            </p:cNvPr>
            <p:cNvSpPr txBox="1"/>
            <p:nvPr/>
          </p:nvSpPr>
          <p:spPr>
            <a:xfrm>
              <a:off x="7869020" y="2500652"/>
              <a:ext cx="4030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(SONATA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CAN ID 0x260</a:t>
              </a:r>
              <a:r>
                <a:rPr lang="ko-KR" altLang="en-US" sz="1400" dirty="0"/>
                <a:t>에 대한 </a:t>
              </a:r>
              <a:r>
                <a:rPr lang="en-US" altLang="ko-KR" sz="1400" dirty="0"/>
                <a:t>Ground Truth)</a:t>
              </a:r>
              <a:endParaRPr lang="ko-KR" altLang="en-US" sz="1400" dirty="0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1A96-4338-41CA-A524-245047B1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8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2DB968-9EE8-4149-B9BE-33FA7E67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AI</a:t>
            </a:r>
            <a:r>
              <a:rPr lang="ko-KR" altLang="en-US" b="1" dirty="0"/>
              <a:t>가</a:t>
            </a:r>
            <a:r>
              <a:rPr lang="en-US" altLang="ko-KR" b="1" dirty="0"/>
              <a:t>…. </a:t>
            </a:r>
            <a:r>
              <a:rPr lang="ko-KR" altLang="en-US" b="1" dirty="0"/>
              <a:t>없어</a:t>
            </a:r>
            <a:r>
              <a:rPr lang="en-US" altLang="ko-KR" b="1" dirty="0"/>
              <a:t>….?</a:t>
            </a:r>
            <a:endParaRPr lang="ko-KR" altLang="en-US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CD5DBA0-3549-4E34-A4C1-85945A2CB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1AEAE-4718-43D9-814C-F713F80E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194" name="Picture 2" descr="없어에 대한 이미지 검색결과">
            <a:extLst>
              <a:ext uri="{FF2B5EF4-FFF2-40B4-BE49-F238E27FC236}">
                <a16:creationId xmlns:a16="http://schemas.microsoft.com/office/drawing/2014/main" id="{E72B6DF8-C254-4D42-83D6-59704A8D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4270375"/>
            <a:ext cx="32480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6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D90F-4C8D-4B06-9CA5-3107CBBF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*RNN-LSTM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7E2E1-7E7C-4081-B441-68E5E8E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기계학습에 의한 탐지의 탐지율이 낮아 본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챌린지에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적용되지는 않은 방법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RNN</a:t>
            </a:r>
            <a:r>
              <a:rPr lang="ko-KR" altLang="en-US" dirty="0"/>
              <a:t>의 일종인 </a:t>
            </a:r>
            <a:r>
              <a:rPr lang="en-US" altLang="ko-KR" dirty="0"/>
              <a:t>LSTM </a:t>
            </a:r>
            <a:r>
              <a:rPr lang="ko-KR" altLang="en-US" dirty="0"/>
              <a:t>신경망 모델을 사용하는 기법</a:t>
            </a:r>
            <a:endParaRPr lang="en-US" altLang="ko-KR" dirty="0"/>
          </a:p>
          <a:p>
            <a:pPr lvl="1"/>
            <a:r>
              <a:rPr lang="en-US" altLang="ko-KR" dirty="0"/>
              <a:t>Word Vector </a:t>
            </a:r>
            <a:r>
              <a:rPr lang="ko-KR" altLang="en-US" dirty="0"/>
              <a:t>학습을 통한 </a:t>
            </a:r>
            <a:r>
              <a:rPr lang="en-US" altLang="ko-KR" dirty="0"/>
              <a:t>Binary Sentiment Classification </a:t>
            </a:r>
            <a:r>
              <a:rPr lang="ko-KR" altLang="en-US" dirty="0"/>
              <a:t>관련 논문에서의 방법론을 적용</a:t>
            </a:r>
            <a:endParaRPr lang="en-US" altLang="ko-KR" dirty="0"/>
          </a:p>
          <a:p>
            <a:pPr lvl="1"/>
            <a:r>
              <a:rPr lang="en-US" altLang="ko-KR" dirty="0"/>
              <a:t>Train </a:t>
            </a:r>
            <a:r>
              <a:rPr lang="ko-KR" altLang="en-US" dirty="0"/>
              <a:t>데이터에서 </a:t>
            </a:r>
            <a:r>
              <a:rPr lang="en-US" altLang="ko-KR" dirty="0"/>
              <a:t>CAN ID</a:t>
            </a:r>
            <a:r>
              <a:rPr lang="ko-KR" altLang="en-US" dirty="0"/>
              <a:t>와 </a:t>
            </a:r>
            <a:r>
              <a:rPr lang="en-US" altLang="ko-KR" dirty="0"/>
              <a:t>Data field, Byte Index</a:t>
            </a:r>
            <a:r>
              <a:rPr lang="ko-KR" altLang="en-US" dirty="0"/>
              <a:t>를 입력 데이터로 설정</a:t>
            </a:r>
            <a:endParaRPr lang="en-US" altLang="ko-KR" dirty="0"/>
          </a:p>
          <a:p>
            <a:pPr lvl="1"/>
            <a:r>
              <a:rPr lang="ko-KR" altLang="en-US" dirty="0"/>
              <a:t>제출용 데이터의 </a:t>
            </a:r>
            <a:r>
              <a:rPr lang="en-US" altLang="ko-KR" dirty="0"/>
              <a:t>CAN ID </a:t>
            </a:r>
            <a:r>
              <a:rPr lang="ko-KR" altLang="en-US" dirty="0"/>
              <a:t>와 </a:t>
            </a:r>
            <a:r>
              <a:rPr lang="en-US" altLang="ko-KR" dirty="0"/>
              <a:t>Data field</a:t>
            </a:r>
            <a:r>
              <a:rPr lang="ko-KR" altLang="en-US" dirty="0"/>
              <a:t>를 출력 데이터로 설정</a:t>
            </a:r>
            <a:endParaRPr lang="en-US" altLang="ko-KR" dirty="0"/>
          </a:p>
          <a:p>
            <a:pPr lvl="1"/>
            <a:r>
              <a:rPr lang="ko-KR" altLang="en-US" dirty="0"/>
              <a:t>순환 신경망에서의 학습을 통해 제출용 데이터의 </a:t>
            </a:r>
            <a:r>
              <a:rPr lang="en-US" altLang="ko-KR" dirty="0"/>
              <a:t>CAN ID</a:t>
            </a:r>
            <a:r>
              <a:rPr lang="ko-KR" altLang="en-US" dirty="0"/>
              <a:t>와 </a:t>
            </a:r>
            <a:r>
              <a:rPr lang="en-US" altLang="ko-KR" dirty="0"/>
              <a:t>Data field</a:t>
            </a:r>
            <a:r>
              <a:rPr lang="ko-KR" altLang="en-US" dirty="0"/>
              <a:t>를 고려하여 </a:t>
            </a:r>
            <a:r>
              <a:rPr lang="en-US" altLang="ko-KR" dirty="0"/>
              <a:t>Byte Index</a:t>
            </a:r>
            <a:r>
              <a:rPr lang="ko-KR" altLang="en-US" dirty="0"/>
              <a:t>를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682A1-DC14-4D72-8D28-DC3D764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146" name="Picture 2" descr="Proceedings of the 49th annual meeting of the association for computational linguistics:에 대한 이미지 검색결과">
            <a:extLst>
              <a:ext uri="{FF2B5EF4-FFF2-40B4-BE49-F238E27FC236}">
                <a16:creationId xmlns:a16="http://schemas.microsoft.com/office/drawing/2014/main" id="{CC36CA83-3794-412E-8D3F-AB1C7D79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" y="5804039"/>
            <a:ext cx="925236" cy="9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5793C3-6AB8-403B-8924-C69FEFE766E4}"/>
              </a:ext>
            </a:extLst>
          </p:cNvPr>
          <p:cNvSpPr/>
          <p:nvPr/>
        </p:nvSpPr>
        <p:spPr>
          <a:xfrm>
            <a:off x="1585518" y="5896402"/>
            <a:ext cx="9571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Andrew L. Maas, Raymond E. Daly, Peter T. Pham, Dan Huang, Andrew Y. Ng, and Christopher Potts.</a:t>
            </a:r>
          </a:p>
          <a:p>
            <a:r>
              <a:rPr lang="en-US" altLang="ko-KR" sz="1600" dirty="0"/>
              <a:t>"Learning Word Vectors for Sentiment Analysis"</a:t>
            </a:r>
          </a:p>
          <a:p>
            <a:r>
              <a:rPr lang="en-US" altLang="ko-KR" sz="1200" dirty="0"/>
              <a:t>Proceedings of the 49th annual meeting of the association for computational linguistics: Human language technologies-volume 1, 142-150, 2011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50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A70C-FC60-4CFD-8A17-AA8208A5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3F7D-A383-4D7E-B9DF-C2E9AE8B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Set </a:t>
            </a:r>
            <a:r>
              <a:rPr lang="ko-KR" altLang="en-US" dirty="0"/>
              <a:t>기준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9613B-49B8-4225-A99D-A85033A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0ACB-3A3F-4F64-A637-CF0E781C632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EC7D6B-9057-49B3-92CA-8278E7826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76486"/>
              </p:ext>
            </p:extLst>
          </p:nvPr>
        </p:nvGraphicFramePr>
        <p:xfrm>
          <a:off x="838200" y="2697480"/>
          <a:ext cx="53810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68">
                  <a:extLst>
                    <a:ext uri="{9D8B030D-6E8A-4147-A177-3AD203B41FA5}">
                      <a16:colId xmlns:a16="http://schemas.microsoft.com/office/drawing/2014/main" val="181136863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215506588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407513910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522836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Spark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Sonata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Soul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Flooding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81.11%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85.46%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7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Fuzzy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98.10%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90.45%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31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Malfunction</a:t>
                      </a:r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97.87%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92.31%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98.24%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19561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1B6E533-82B3-4A78-AB7B-67EB2A5B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47495"/>
              </p:ext>
            </p:extLst>
          </p:nvPr>
        </p:nvGraphicFramePr>
        <p:xfrm>
          <a:off x="6299433" y="2697480"/>
          <a:ext cx="53810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68">
                  <a:extLst>
                    <a:ext uri="{9D8B030D-6E8A-4147-A177-3AD203B41FA5}">
                      <a16:colId xmlns:a16="http://schemas.microsoft.com/office/drawing/2014/main" val="181136863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215506588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407513910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522836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Spark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Sonata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Soul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Flooding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7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Fuzzy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31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Malfunction</a:t>
                      </a:r>
                      <a:endParaRPr lang="ko-KR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19561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5CC50D27-DAA5-44C6-B73D-501715C0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60314"/>
              </p:ext>
            </p:extLst>
          </p:nvPr>
        </p:nvGraphicFramePr>
        <p:xfrm>
          <a:off x="6299433" y="4701924"/>
          <a:ext cx="53810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68">
                  <a:extLst>
                    <a:ext uri="{9D8B030D-6E8A-4147-A177-3AD203B41FA5}">
                      <a16:colId xmlns:a16="http://schemas.microsoft.com/office/drawing/2014/main" val="181136863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215506588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407513910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522836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Spark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Sonata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Soul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Flooding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80.21%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7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Fuzzy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85.16%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83.33%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90.63%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31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Malfunction</a:t>
                      </a:r>
                      <a:endParaRPr lang="ko-KR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84.34%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82.58%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93.91%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19561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9F23B69-F2FA-447D-98C2-38777481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64794"/>
              </p:ext>
            </p:extLst>
          </p:nvPr>
        </p:nvGraphicFramePr>
        <p:xfrm>
          <a:off x="838200" y="4701924"/>
          <a:ext cx="53810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268">
                  <a:extLst>
                    <a:ext uri="{9D8B030D-6E8A-4147-A177-3AD203B41FA5}">
                      <a16:colId xmlns:a16="http://schemas.microsoft.com/office/drawing/2014/main" val="181136863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215506588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4075139105"/>
                    </a:ext>
                  </a:extLst>
                </a:gridCol>
                <a:gridCol w="1345268">
                  <a:extLst>
                    <a:ext uri="{9D8B030D-6E8A-4147-A177-3AD203B41FA5}">
                      <a16:colId xmlns:a16="http://schemas.microsoft.com/office/drawing/2014/main" val="3522836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B0A0DD"/>
                          </a:solidFill>
                        </a:rPr>
                        <a:t>Spark</a:t>
                      </a:r>
                      <a:endParaRPr lang="ko-KR" altLang="en-US" dirty="0">
                        <a:solidFill>
                          <a:srgbClr val="B0A0D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B0A0DD"/>
                          </a:solidFill>
                        </a:rPr>
                        <a:t>Sonata</a:t>
                      </a:r>
                      <a:endParaRPr lang="ko-KR" altLang="en-US" dirty="0">
                        <a:solidFill>
                          <a:srgbClr val="B0A0D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B0A0DD"/>
                          </a:solidFill>
                        </a:rPr>
                        <a:t>Soul</a:t>
                      </a:r>
                      <a:endParaRPr lang="ko-KR" altLang="en-US" dirty="0">
                        <a:solidFill>
                          <a:srgbClr val="B0A0DD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Flooding</a:t>
                      </a:r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7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Fuzzy</a:t>
                      </a:r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99.59%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31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Malfunction</a:t>
                      </a:r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66.67%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6195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B63D9A-7B85-4D85-A800-66A1275803EE}"/>
              </a:ext>
            </a:extLst>
          </p:cNvPr>
          <p:cNvSpPr txBox="1"/>
          <p:nvPr/>
        </p:nvSpPr>
        <p:spPr>
          <a:xfrm>
            <a:off x="838200" y="2316149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Survival Rate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16CD0-F1A2-4CBE-B478-DC8AC7CA7112}"/>
              </a:ext>
            </a:extLst>
          </p:cNvPr>
          <p:cNvSpPr txBox="1"/>
          <p:nvPr/>
        </p:nvSpPr>
        <p:spPr>
          <a:xfrm>
            <a:off x="838200" y="4332592"/>
            <a:ext cx="22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Loose Ground Truth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F0D49-694D-49F6-8FF9-EA78777E9657}"/>
              </a:ext>
            </a:extLst>
          </p:cNvPr>
          <p:cNvSpPr txBox="1"/>
          <p:nvPr/>
        </p:nvSpPr>
        <p:spPr>
          <a:xfrm>
            <a:off x="6299433" y="4332592"/>
            <a:ext cx="22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RNN-LSTM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5E577-AF64-4839-B497-63A3030B2C02}"/>
              </a:ext>
            </a:extLst>
          </p:cNvPr>
          <p:cNvSpPr txBox="1"/>
          <p:nvPr/>
        </p:nvSpPr>
        <p:spPr>
          <a:xfrm>
            <a:off x="6299433" y="2315243"/>
            <a:ext cx="22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Hamming Distance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6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701</Words>
  <Application>Microsoft Office PowerPoint</Application>
  <PresentationFormat>와이드스크린</PresentationFormat>
  <Paragraphs>163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Office Theme</vt:lpstr>
      <vt:lpstr>놀라운 CAN 공격 탐지 기법</vt:lpstr>
      <vt:lpstr>팀원 소개</vt:lpstr>
      <vt:lpstr>분석 방법론</vt:lpstr>
      <vt:lpstr>Survival Rate</vt:lpstr>
      <vt:lpstr>Hamming Distance</vt:lpstr>
      <vt:lpstr>Loose Ground Truth</vt:lpstr>
      <vt:lpstr>AI가…. 없어….?</vt:lpstr>
      <vt:lpstr>*RNN-LSTM 모델 학습</vt:lpstr>
      <vt:lpstr>분석 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놀라운 CAN 공격 탐지 기법</dc:title>
  <dc:creator>권혁민[ 학부졸업 / 컴퓨터·통신공학부 ]</dc:creator>
  <cp:lastModifiedBy>DANGER WHO</cp:lastModifiedBy>
  <cp:revision>59</cp:revision>
  <dcterms:created xsi:type="dcterms:W3CDTF">2019-11-20T14:21:21Z</dcterms:created>
  <dcterms:modified xsi:type="dcterms:W3CDTF">2019-11-21T02:16:55Z</dcterms:modified>
</cp:coreProperties>
</file>