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F338-18F6-4870-9EF2-6D38509D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8F5B0-9297-4C21-9CBB-004F6C910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593CB-AB6B-4C9B-BBDC-FC434AD2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EA15D-E13F-4C16-9C63-8568EB54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2911B-4973-4A77-AD47-AC66BD0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7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BE525-5BD2-4F93-A738-3164F5E3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D381C-F251-4CC2-82AF-9B3D1FFB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1616-86BF-4A28-9569-7DA5E3A0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CE114-A3CD-4778-BE5E-BD43354B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74018-D59A-40F7-9839-B4C5F310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1CBAC1-42E0-410D-9F1A-4F856F0AF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649CB-5C0D-4425-8DAA-C5AE041D9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24F1C-8BC8-4BDF-8B1C-EFC75ED5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B698C-E8C9-4F7E-8A44-A604A61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F50CE-5540-48AB-96A7-60D22C2F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F1A6A-64F5-4D49-984E-58C3A076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55D97-C941-4F78-AEC4-19048B5F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D6347-B3B6-4D11-8DBF-B3A1C06F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CA9B1-4E56-4978-9E6B-1ECC66AB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3C27F-159A-429A-9002-43FC5B7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5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606DC-752C-4A24-AC4E-9A0FEF0B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F76BA-EB1C-490B-946C-7647AC66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845B0-6EE6-43E1-9CD9-E76BC3D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21C15-5F55-4B2A-9117-BF333C4B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E5793-34DB-474D-9B78-444EBAD2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0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02F5-4D80-49E2-9EB0-57F5FF58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CBF2D-45A3-44F2-A6A0-463CF3409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0C4B9-6A5B-45CE-ACF4-33359250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BB024-F6E7-4237-ADB7-278050E5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1E384-79CF-4E20-85D6-91279E84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9D801-CDE0-4412-ACBF-1D072B4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6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047B-5A6C-47B7-AF5E-209E31FA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F838A-ABFE-47B3-A892-DA861172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03352-0078-4AF1-AEA8-5539BD9A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6EA30D-5CED-4127-B6F6-09738DA7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949D3-DB10-48F4-A379-BCE02D8BC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FFB3B1-7A64-4C3F-B594-0F15873A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F37E9C-EE2E-44DF-B13C-2AECF3F3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7663C8-4323-4AC4-A6DA-819D62DE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37006-CBEA-4747-8863-B998D9C1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EBB300-81D7-4F62-98C7-2CA1B9D1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F3ACB-9FCE-4275-A11E-E4031D0A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DD052-1692-415B-97EF-C759D68C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3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1F99F0-2758-4939-A68C-5FF9ECA1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49BA60-581D-4224-BB82-E5E58DF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825A0-9268-4EFF-AE8C-6DEB857A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2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3CCDA-0088-4379-8113-DF34196B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1CEDC-F17A-4998-8E51-4075F685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1A7989-A3F3-4FDF-B708-F40F4CA1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4BAE3-E3E7-4921-B15D-85928EFE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35B92-065E-4E18-A465-4E637D4F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C6785-FF22-4F7A-8F64-AABAF724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948A6-B666-4685-9131-6C626716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9D0399-45AE-454E-9FA8-E2D935350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91D4F-256F-4747-BF19-EE4427DF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7DB60-04CF-4DBB-9B4D-44676793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2D357-E84D-420A-8498-99AEE405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83E0A-EAFE-4763-90D5-EB85E113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1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C3822-28DE-48F8-BB30-8771227D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6ABE4-EF27-4573-9E1F-2FC82B03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B42F8-165A-4911-BE32-AB309AB7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4082-641D-48DA-85BB-8D129B244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AB444-F9BB-46E2-9778-80A657A20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CE681-B2E9-4284-8BC2-AFE32D44C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A3D8-E16A-4E53-9B6B-178E3524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0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kclee.github.io/ml/ml-pm-survival.html" TargetMode="External"/><Relationship Id="rId2" Type="http://schemas.openxmlformats.org/officeDocument/2006/relationships/hyperlink" Target="https://ko.wikipedia.org/wiki/%EC%83%9D%EC%A1%B4%EB%B6%84%EC%84%9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9E5CF-2723-4058-BE05-80BF8A5DC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Anomaly intrusion detection method</a:t>
            </a:r>
            <a:br>
              <a:rPr lang="en-US" altLang="ko-KR" sz="4000" dirty="0"/>
            </a:br>
            <a:r>
              <a:rPr lang="en-US" altLang="ko-KR" sz="4000" dirty="0"/>
              <a:t>for vehicular networks </a:t>
            </a:r>
            <a:br>
              <a:rPr lang="en-US" altLang="ko-KR" sz="4000" dirty="0"/>
            </a:br>
            <a:r>
              <a:rPr lang="en-US" altLang="ko-KR" sz="4000" dirty="0"/>
              <a:t>based on survival analysis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10BF8-533B-4FE7-AE45-ECFF4C292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Oct 8,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75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868DC-1E67-4E78-91EE-F24E344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1161C-6261-4757-AF1B-834AE9DF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논문에 제시된 방법은 </a:t>
            </a:r>
            <a:r>
              <a:rPr lang="en-US" altLang="ko-KR" dirty="0"/>
              <a:t>2 step</a:t>
            </a:r>
            <a:r>
              <a:rPr lang="ko-KR" altLang="en-US" dirty="0"/>
              <a:t>으로 나누어짐</a:t>
            </a:r>
            <a:endParaRPr lang="en-US" altLang="ko-KR" dirty="0"/>
          </a:p>
          <a:p>
            <a:pPr lvl="1"/>
            <a:r>
              <a:rPr lang="en-US" altLang="ko-KR" dirty="0"/>
              <a:t>Chunk-based threshold measurement</a:t>
            </a:r>
          </a:p>
          <a:p>
            <a:pPr lvl="1"/>
            <a:r>
              <a:rPr lang="en-US" altLang="ko-KR" dirty="0"/>
              <a:t>Detection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710F3-6EA1-4BB1-8987-DDF678FD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3173773"/>
            <a:ext cx="6725589" cy="34294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D7A8C8-242B-4618-BE07-F608F4A29CB7}"/>
              </a:ext>
            </a:extLst>
          </p:cNvPr>
          <p:cNvSpPr/>
          <p:nvPr/>
        </p:nvSpPr>
        <p:spPr>
          <a:xfrm>
            <a:off x="1586753" y="2297992"/>
            <a:ext cx="5262282" cy="33763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29076B-B6D7-4F21-82B9-D04D143AFB53}"/>
              </a:ext>
            </a:extLst>
          </p:cNvPr>
          <p:cNvSpPr/>
          <p:nvPr/>
        </p:nvSpPr>
        <p:spPr>
          <a:xfrm>
            <a:off x="1586753" y="2701204"/>
            <a:ext cx="2841812" cy="337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C8F07-AE87-4849-9FAF-1EA4CC8CD682}"/>
              </a:ext>
            </a:extLst>
          </p:cNvPr>
          <p:cNvSpPr/>
          <p:nvPr/>
        </p:nvSpPr>
        <p:spPr>
          <a:xfrm>
            <a:off x="5692588" y="3505200"/>
            <a:ext cx="1532966" cy="78889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69DCEC-1021-4851-90F1-0F11BD349ABA}"/>
              </a:ext>
            </a:extLst>
          </p:cNvPr>
          <p:cNvSpPr/>
          <p:nvPr/>
        </p:nvSpPr>
        <p:spPr>
          <a:xfrm>
            <a:off x="3899647" y="4644463"/>
            <a:ext cx="1515035" cy="8777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370488-B38F-4D57-BC3D-AA15DA45B4FB}"/>
              </a:ext>
            </a:extLst>
          </p:cNvPr>
          <p:cNvSpPr/>
          <p:nvPr/>
        </p:nvSpPr>
        <p:spPr>
          <a:xfrm>
            <a:off x="7584141" y="5649322"/>
            <a:ext cx="1515035" cy="4924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818430-43BD-4238-9578-634EA4830FA2}"/>
              </a:ext>
            </a:extLst>
          </p:cNvPr>
          <p:cNvSpPr/>
          <p:nvPr/>
        </p:nvSpPr>
        <p:spPr>
          <a:xfrm>
            <a:off x="7406574" y="3505199"/>
            <a:ext cx="1656744" cy="79785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6B4487-FBF6-4304-9681-EF6218CB9C84}"/>
              </a:ext>
            </a:extLst>
          </p:cNvPr>
          <p:cNvSpPr/>
          <p:nvPr/>
        </p:nvSpPr>
        <p:spPr>
          <a:xfrm>
            <a:off x="7406574" y="4437996"/>
            <a:ext cx="1656744" cy="47466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EFC88-DC22-4D61-A9D2-D83F38B88761}"/>
              </a:ext>
            </a:extLst>
          </p:cNvPr>
          <p:cNvSpPr/>
          <p:nvPr/>
        </p:nvSpPr>
        <p:spPr>
          <a:xfrm>
            <a:off x="7402091" y="5047597"/>
            <a:ext cx="1656744" cy="47466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7328-A637-417B-A991-D60A1BD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Threshold measurement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6581E-A156-49CC-83FF-78F1D184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msg </a:t>
            </a:r>
            <a:r>
              <a:rPr lang="ko-KR" altLang="en-US" dirty="0"/>
              <a:t>중 </a:t>
            </a:r>
            <a:r>
              <a:rPr lang="en-US" altLang="ko-KR" dirty="0"/>
              <a:t>ID field</a:t>
            </a:r>
            <a:r>
              <a:rPr lang="ko-KR" altLang="en-US" dirty="0"/>
              <a:t>에 대해서만 수행</a:t>
            </a:r>
            <a:endParaRPr lang="en-US" altLang="ko-KR" dirty="0"/>
          </a:p>
          <a:p>
            <a:r>
              <a:rPr lang="en-US" altLang="ko-KR" dirty="0"/>
              <a:t>Chunk – CAN msg</a:t>
            </a:r>
            <a:r>
              <a:rPr lang="ko-KR" altLang="en-US" dirty="0"/>
              <a:t>들을 특정 단위로 나눈 조각</a:t>
            </a:r>
            <a:endParaRPr lang="en-US" altLang="ko-KR" dirty="0"/>
          </a:p>
          <a:p>
            <a:pPr lvl="1"/>
            <a:r>
              <a:rPr lang="en-US" altLang="ko-KR" dirty="0"/>
              <a:t>Chunk size</a:t>
            </a:r>
            <a:r>
              <a:rPr lang="ko-KR" altLang="en-US" dirty="0"/>
              <a:t>는 </a:t>
            </a:r>
            <a:r>
              <a:rPr lang="en-US" altLang="ko-KR" dirty="0"/>
              <a:t>50(</a:t>
            </a:r>
            <a:r>
              <a:rPr lang="ko-KR" altLang="en-US" dirty="0"/>
              <a:t>개의 </a:t>
            </a:r>
            <a:r>
              <a:rPr lang="en-US" altLang="ko-KR" dirty="0"/>
              <a:t>CAN msg)-300</a:t>
            </a:r>
            <a:r>
              <a:rPr lang="ko-KR" altLang="en-US" dirty="0"/>
              <a:t>으로 정하고 </a:t>
            </a:r>
            <a:r>
              <a:rPr lang="en-US" altLang="ko-KR" dirty="0"/>
              <a:t>10</a:t>
            </a:r>
            <a:r>
              <a:rPr lang="ko-KR" altLang="en-US" dirty="0"/>
              <a:t>씩 증가</a:t>
            </a:r>
            <a:endParaRPr lang="en-US" altLang="ko-KR" dirty="0"/>
          </a:p>
          <a:p>
            <a:r>
              <a:rPr lang="en-US" altLang="ko-KR" dirty="0"/>
              <a:t>Cycle – </a:t>
            </a:r>
            <a:r>
              <a:rPr lang="ko-KR" altLang="en-US" dirty="0"/>
              <a:t>특정 </a:t>
            </a:r>
            <a:r>
              <a:rPr lang="en-US" altLang="ko-KR" dirty="0"/>
              <a:t>CAN ID</a:t>
            </a:r>
            <a:r>
              <a:rPr lang="ko-KR" altLang="en-US" dirty="0"/>
              <a:t>가 다시 나타나는 주기</a:t>
            </a:r>
            <a:endParaRPr lang="en-US" altLang="ko-KR" dirty="0"/>
          </a:p>
          <a:p>
            <a:pPr lvl="1"/>
            <a:r>
              <a:rPr lang="ko-KR" altLang="en-US" dirty="0"/>
              <a:t>짧을 경우 </a:t>
            </a:r>
            <a:r>
              <a:rPr lang="en-US" altLang="ko-KR" dirty="0"/>
              <a:t>18 msg</a:t>
            </a:r>
            <a:r>
              <a:rPr lang="ko-KR" altLang="en-US" dirty="0"/>
              <a:t>마다 나타나고</a:t>
            </a:r>
            <a:r>
              <a:rPr lang="en-US" altLang="ko-KR" dirty="0"/>
              <a:t>, </a:t>
            </a:r>
            <a:r>
              <a:rPr lang="ko-KR" altLang="en-US" dirty="0"/>
              <a:t>긴 경우 </a:t>
            </a:r>
            <a:r>
              <a:rPr lang="en-US" altLang="ko-KR" dirty="0"/>
              <a:t>200 msg</a:t>
            </a:r>
            <a:r>
              <a:rPr lang="ko-KR" altLang="en-US" dirty="0"/>
              <a:t>마다 나타남</a:t>
            </a:r>
            <a:endParaRPr lang="en-US" altLang="ko-KR" dirty="0"/>
          </a:p>
          <a:p>
            <a:pPr lvl="1"/>
            <a:r>
              <a:rPr lang="en-US" altLang="ko-KR" dirty="0"/>
              <a:t>YF Sonata</a:t>
            </a:r>
            <a:r>
              <a:rPr lang="ko-KR" altLang="en-US" dirty="0"/>
              <a:t>의 경우 </a:t>
            </a:r>
            <a:r>
              <a:rPr lang="en-US" altLang="ko-KR" dirty="0"/>
              <a:t>Cycle</a:t>
            </a:r>
            <a:r>
              <a:rPr lang="ko-KR" altLang="en-US" dirty="0"/>
              <a:t>이 </a:t>
            </a:r>
            <a:r>
              <a:rPr lang="en-US" altLang="ko-KR" dirty="0"/>
              <a:t>1950</a:t>
            </a:r>
            <a:r>
              <a:rPr lang="ko-KR" altLang="en-US" dirty="0"/>
              <a:t>인 </a:t>
            </a:r>
            <a:r>
              <a:rPr lang="en-US" altLang="ko-KR" dirty="0"/>
              <a:t>ID</a:t>
            </a:r>
            <a:r>
              <a:rPr lang="ko-KR" altLang="en-US" dirty="0"/>
              <a:t>도 존재</a:t>
            </a:r>
            <a:r>
              <a:rPr lang="en-US" altLang="ko-KR" dirty="0"/>
              <a:t>(ID</a:t>
            </a:r>
            <a:r>
              <a:rPr lang="ko-KR" altLang="en-US" dirty="0"/>
              <a:t> </a:t>
            </a:r>
            <a:r>
              <a:rPr lang="en-US" altLang="ko-KR" dirty="0"/>
              <a:t>0x5a2)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8D91D-7895-4C7F-A7BD-DF1031F7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Survival rate – </a:t>
            </a:r>
            <a:r>
              <a:rPr lang="ko-KR" altLang="en-US" dirty="0"/>
              <a:t>아주 단순함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7EBE13-282C-492B-8A34-E689E6A7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690688"/>
            <a:ext cx="7697274" cy="403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6A4F5-1C5E-4F19-BB39-4EC5F641958C}"/>
              </a:ext>
            </a:extLst>
          </p:cNvPr>
          <p:cNvSpPr txBox="1"/>
          <p:nvPr/>
        </p:nvSpPr>
        <p:spPr>
          <a:xfrm>
            <a:off x="6795248" y="2881780"/>
            <a:ext cx="29314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 시간대의 </a:t>
            </a:r>
            <a:r>
              <a:rPr lang="en-US" altLang="ko-KR" sz="1600" dirty="0"/>
              <a:t>CAN msg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CC529-60F5-4C31-A6F0-15C053EACCE4}"/>
              </a:ext>
            </a:extLst>
          </p:cNvPr>
          <p:cNvSpPr txBox="1"/>
          <p:nvPr/>
        </p:nvSpPr>
        <p:spPr>
          <a:xfrm>
            <a:off x="2734236" y="3210060"/>
            <a:ext cx="69924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들을 특정한 수로 나눈 </a:t>
            </a:r>
            <a:r>
              <a:rPr lang="en-US" altLang="ko-KR" sz="1600" dirty="0"/>
              <a:t>Chunk</a:t>
            </a:r>
            <a:r>
              <a:rPr lang="ko-KR" altLang="en-US" sz="1600" dirty="0"/>
              <a:t>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0D3CA-9AC2-44F0-A1CA-B7731A90AA4B}"/>
              </a:ext>
            </a:extLst>
          </p:cNvPr>
          <p:cNvSpPr txBox="1"/>
          <p:nvPr/>
        </p:nvSpPr>
        <p:spPr>
          <a:xfrm>
            <a:off x="2761130" y="3491753"/>
            <a:ext cx="69924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A7F43-CAB5-4481-943B-AF283240FD3C}"/>
              </a:ext>
            </a:extLst>
          </p:cNvPr>
          <p:cNvSpPr txBox="1"/>
          <p:nvPr/>
        </p:nvSpPr>
        <p:spPr>
          <a:xfrm>
            <a:off x="3012142" y="3778624"/>
            <a:ext cx="69924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Chunk</a:t>
            </a:r>
            <a:r>
              <a:rPr lang="ko-KR" altLang="en-US" sz="1600" dirty="0"/>
              <a:t>의 </a:t>
            </a:r>
            <a:r>
              <a:rPr lang="en-US" altLang="ko-KR" sz="1600" dirty="0"/>
              <a:t>index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A7164-7185-4D46-8FF6-9ADE5B7D5AA6}"/>
              </a:ext>
            </a:extLst>
          </p:cNvPr>
          <p:cNvSpPr txBox="1"/>
          <p:nvPr/>
        </p:nvSpPr>
        <p:spPr>
          <a:xfrm>
            <a:off x="4186520" y="4128248"/>
            <a:ext cx="69924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하나의 </a:t>
            </a:r>
            <a:r>
              <a:rPr lang="en-US" altLang="ko-KR" sz="1600" dirty="0"/>
              <a:t>Chunk unit</a:t>
            </a:r>
            <a:r>
              <a:rPr lang="ko-KR" altLang="en-US" sz="1600" dirty="0"/>
              <a:t>에 대한 모든 </a:t>
            </a:r>
            <a:r>
              <a:rPr lang="en-US" altLang="ko-KR" sz="1600" dirty="0"/>
              <a:t>CAN msg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0E05D-52E9-46BC-9409-A995032E9CB7}"/>
              </a:ext>
            </a:extLst>
          </p:cNvPr>
          <p:cNvSpPr txBox="1"/>
          <p:nvPr/>
        </p:nvSpPr>
        <p:spPr>
          <a:xfrm>
            <a:off x="2788024" y="4746813"/>
            <a:ext cx="69924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49F72-BCEF-4420-A903-D6B1278A49F0}"/>
              </a:ext>
            </a:extLst>
          </p:cNvPr>
          <p:cNvSpPr txBox="1"/>
          <p:nvPr/>
        </p:nvSpPr>
        <p:spPr>
          <a:xfrm>
            <a:off x="4186520" y="4490720"/>
            <a:ext cx="69924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하나의 </a:t>
            </a:r>
            <a:r>
              <a:rPr lang="en-US" altLang="ko-KR" sz="1600" dirty="0"/>
              <a:t>Chunk unit</a:t>
            </a:r>
            <a:r>
              <a:rPr lang="ko-KR" altLang="en-US" sz="1600" dirty="0"/>
              <a:t>에서 특정 </a:t>
            </a:r>
            <a:r>
              <a:rPr lang="en-US" altLang="ko-KR" sz="1600" dirty="0"/>
              <a:t>CAN msg</a:t>
            </a:r>
            <a:r>
              <a:rPr lang="ko-KR" altLang="en-US" sz="1600" dirty="0"/>
              <a:t>가 출연하는 빈도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D2F61-CE8F-4F4B-A0AA-99A488C2EA19}"/>
              </a:ext>
            </a:extLst>
          </p:cNvPr>
          <p:cNvSpPr txBox="1"/>
          <p:nvPr/>
        </p:nvSpPr>
        <p:spPr>
          <a:xfrm>
            <a:off x="4347884" y="5078506"/>
            <a:ext cx="69924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하나의 </a:t>
            </a:r>
            <a:r>
              <a:rPr lang="en-US" altLang="ko-KR" sz="1600" dirty="0"/>
              <a:t>Chunk unit</a:t>
            </a:r>
            <a:r>
              <a:rPr lang="ko-KR" altLang="en-US" sz="1600" dirty="0"/>
              <a:t>에서 특정 </a:t>
            </a:r>
            <a:r>
              <a:rPr lang="en-US" altLang="ko-KR" sz="1600" dirty="0"/>
              <a:t>CAN msg</a:t>
            </a:r>
            <a:r>
              <a:rPr lang="ko-KR" altLang="en-US" sz="1600" dirty="0"/>
              <a:t>의 </a:t>
            </a:r>
            <a:r>
              <a:rPr lang="en-US" altLang="ko-KR" sz="1600" dirty="0"/>
              <a:t>Survival rate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7DC1F-0CFB-4BAB-AC42-F115704BB9D0}"/>
              </a:ext>
            </a:extLst>
          </p:cNvPr>
          <p:cNvSpPr txBox="1"/>
          <p:nvPr/>
        </p:nvSpPr>
        <p:spPr>
          <a:xfrm>
            <a:off x="2788024" y="5365378"/>
            <a:ext cx="69924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C3AC1F-2D41-45F7-B569-1C44F5AFA7EA}"/>
              </a:ext>
            </a:extLst>
          </p:cNvPr>
          <p:cNvSpPr/>
          <p:nvPr/>
        </p:nvSpPr>
        <p:spPr>
          <a:xfrm>
            <a:off x="35860" y="35860"/>
            <a:ext cx="12111316" cy="67773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9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F6A9-E368-4550-A27F-2CA74C8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Survival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D400B-DAF1-4504-A63B-E19E84AF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1118" cy="435133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회는 정상적인 </a:t>
            </a:r>
            <a:r>
              <a:rPr lang="en-US" altLang="ko-KR" dirty="0"/>
              <a:t>ECU </a:t>
            </a:r>
            <a:r>
              <a:rPr lang="ko-KR" altLang="en-US" dirty="0"/>
              <a:t>상태를 기반으로 측정되어야 함</a:t>
            </a:r>
            <a:endParaRPr lang="en-US" altLang="ko-KR" dirty="0"/>
          </a:p>
          <a:p>
            <a:pPr lvl="1"/>
            <a:r>
              <a:rPr lang="en-US" altLang="ko-KR" dirty="0"/>
              <a:t>Ground-truth value</a:t>
            </a:r>
          </a:p>
          <a:p>
            <a:r>
              <a:rPr lang="en-US" altLang="ko-KR" dirty="0"/>
              <a:t>Survival rate</a:t>
            </a:r>
            <a:r>
              <a:rPr lang="ko-KR" altLang="en-US" dirty="0"/>
              <a:t>를 구하기 위한 </a:t>
            </a:r>
            <a:r>
              <a:rPr lang="en-US" altLang="ko-KR" dirty="0"/>
              <a:t>3 step</a:t>
            </a:r>
          </a:p>
          <a:p>
            <a:pPr lvl="1"/>
            <a:r>
              <a:rPr lang="en-US" altLang="ko-KR" dirty="0"/>
              <a:t>Chunk framing</a:t>
            </a:r>
          </a:p>
          <a:p>
            <a:pPr lvl="1"/>
            <a:r>
              <a:rPr lang="en-US" altLang="ko-KR" dirty="0"/>
              <a:t>Threshold setting</a:t>
            </a:r>
          </a:p>
          <a:p>
            <a:pPr lvl="1"/>
            <a:r>
              <a:rPr lang="en-US" altLang="ko-KR" dirty="0"/>
              <a:t>Min-max value setting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CAN ID</a:t>
            </a:r>
            <a:r>
              <a:rPr lang="ko-KR" altLang="en-US" dirty="0"/>
              <a:t>에 대한 </a:t>
            </a:r>
            <a:r>
              <a:rPr lang="en-US" altLang="ko-KR" dirty="0"/>
              <a:t>SR</a:t>
            </a:r>
            <a:r>
              <a:rPr lang="ko-KR" altLang="en-US" dirty="0"/>
              <a:t>은 하나의 </a:t>
            </a:r>
            <a:r>
              <a:rPr lang="en-US" altLang="ko-KR" dirty="0"/>
              <a:t>Chunk</a:t>
            </a:r>
            <a:r>
              <a:rPr lang="ko-KR" altLang="en-US" dirty="0"/>
              <a:t>에서 그 </a:t>
            </a:r>
            <a:r>
              <a:rPr lang="en-US" altLang="ko-KR" dirty="0"/>
              <a:t>ID</a:t>
            </a:r>
            <a:r>
              <a:rPr lang="ko-KR" altLang="en-US" dirty="0"/>
              <a:t>가 몇 개나 </a:t>
            </a:r>
            <a:r>
              <a:rPr lang="ko-KR" altLang="en-US" dirty="0" err="1"/>
              <a:t>존재하는지로</a:t>
            </a:r>
            <a:r>
              <a:rPr lang="ko-KR" altLang="en-US" dirty="0"/>
              <a:t> 계산됨</a:t>
            </a:r>
            <a:endParaRPr lang="en-US" altLang="ko-KR" dirty="0"/>
          </a:p>
          <a:p>
            <a:pPr lvl="1"/>
            <a:r>
              <a:rPr lang="en-US" altLang="ko-KR" dirty="0"/>
              <a:t>Long cycle</a:t>
            </a:r>
            <a:r>
              <a:rPr lang="ko-KR" altLang="en-US" dirty="0"/>
              <a:t>을 가진 </a:t>
            </a:r>
            <a:r>
              <a:rPr lang="en-US" altLang="ko-KR" dirty="0"/>
              <a:t>CAN ID</a:t>
            </a:r>
            <a:r>
              <a:rPr lang="ko-KR" altLang="en-US" dirty="0"/>
              <a:t>는 </a:t>
            </a:r>
            <a:r>
              <a:rPr lang="en-US" altLang="ko-KR" dirty="0"/>
              <a:t>Chunk</a:t>
            </a:r>
            <a:r>
              <a:rPr lang="ko-KR" altLang="en-US" dirty="0"/>
              <a:t>에서 나타나지 않을 수도 있음</a:t>
            </a:r>
            <a:endParaRPr lang="en-US" altLang="ko-KR" dirty="0"/>
          </a:p>
          <a:p>
            <a:r>
              <a:rPr lang="ko-KR" altLang="en-US" dirty="0"/>
              <a:t>계속 다음 </a:t>
            </a:r>
            <a:r>
              <a:rPr lang="en-US" altLang="ko-KR" dirty="0"/>
              <a:t>Chunk</a:t>
            </a:r>
            <a:r>
              <a:rPr lang="ko-KR" altLang="en-US" dirty="0"/>
              <a:t>에서 특정 </a:t>
            </a:r>
            <a:r>
              <a:rPr lang="en-US" altLang="ko-KR" dirty="0"/>
              <a:t>CAN ID</a:t>
            </a:r>
            <a:r>
              <a:rPr lang="ko-KR" altLang="en-US" dirty="0"/>
              <a:t>의 </a:t>
            </a:r>
            <a:r>
              <a:rPr lang="en-US" altLang="ko-KR" dirty="0"/>
              <a:t>SR</a:t>
            </a:r>
            <a:r>
              <a:rPr lang="ko-KR" altLang="en-US" dirty="0"/>
              <a:t>을 계산하여 </a:t>
            </a:r>
            <a:r>
              <a:rPr lang="en-US" altLang="ko-KR" dirty="0"/>
              <a:t>Min, Max</a:t>
            </a:r>
            <a:r>
              <a:rPr lang="ko-KR" altLang="en-US" dirty="0"/>
              <a:t>를 갱신함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CB630-91D0-49C7-AEB6-91A260C5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18" y="1690688"/>
            <a:ext cx="399153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2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F94F0-AFD8-4DD2-963B-60F7F2F9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Detection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86BE8-FF84-4724-872A-23C47CF1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어처구니없이 간단함</a:t>
            </a:r>
            <a:endParaRPr lang="en-US" altLang="ko-KR" dirty="0"/>
          </a:p>
          <a:p>
            <a:r>
              <a:rPr lang="en-US" altLang="ko-KR" dirty="0"/>
              <a:t>Min, Max </a:t>
            </a:r>
            <a:r>
              <a:rPr lang="ko-KR" altLang="en-US" dirty="0"/>
              <a:t>범위를 벗어나면 </a:t>
            </a:r>
            <a:br>
              <a:rPr lang="en-US" altLang="ko-KR" dirty="0"/>
            </a:br>
            <a:r>
              <a:rPr lang="en-US" altLang="ko-KR" dirty="0"/>
              <a:t>Anomaly</a:t>
            </a:r>
            <a:r>
              <a:rPr lang="ko-KR" altLang="en-US" dirty="0"/>
              <a:t> </a:t>
            </a:r>
            <a:r>
              <a:rPr lang="en-US" altLang="ko-KR" dirty="0"/>
              <a:t>detected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ABD495-09A2-4E4D-BCA9-944D6C86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21" y="1375693"/>
            <a:ext cx="397247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7EC6E-FED9-4094-BB36-4C9ECB66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 </a:t>
            </a:r>
            <a:r>
              <a:rPr lang="en-US" altLang="ko-KR" dirty="0"/>
              <a:t>– </a:t>
            </a:r>
            <a:r>
              <a:rPr lang="ko-KR" altLang="en-US" dirty="0"/>
              <a:t>각 공격 중에 측정된 </a:t>
            </a:r>
            <a:r>
              <a:rPr lang="en-US" altLang="ko-KR" dirty="0"/>
              <a:t>SR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AC533-C1B9-45BF-B4E7-C1A95A3F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Flooding, Fuzzy </a:t>
            </a:r>
            <a:r>
              <a:rPr lang="ko-KR" altLang="en-US" dirty="0"/>
              <a:t>공격 중의 </a:t>
            </a:r>
            <a:r>
              <a:rPr lang="en-US" altLang="ko-KR" dirty="0"/>
              <a:t>SR</a:t>
            </a:r>
            <a:r>
              <a:rPr lang="ko-KR" altLang="en-US" dirty="0"/>
              <a:t>은 평소보다 낮음</a:t>
            </a:r>
            <a:endParaRPr lang="en-US" altLang="ko-KR" dirty="0"/>
          </a:p>
          <a:p>
            <a:pPr lvl="1"/>
            <a:r>
              <a:rPr lang="ko-KR" altLang="en-US" dirty="0"/>
              <a:t>많은 수의 </a:t>
            </a:r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priority</a:t>
            </a:r>
            <a:r>
              <a:rPr lang="ko-KR" altLang="en-US" dirty="0"/>
              <a:t> </a:t>
            </a:r>
            <a:r>
              <a:rPr lang="en-US" altLang="ko-KR" dirty="0"/>
              <a:t>ID(Flooding)</a:t>
            </a:r>
            <a:r>
              <a:rPr lang="ko-KR" altLang="en-US" dirty="0"/>
              <a:t>와 </a:t>
            </a:r>
            <a:r>
              <a:rPr lang="en-US" altLang="ko-KR" dirty="0"/>
              <a:t>Random ID(Fuzzy)</a:t>
            </a:r>
            <a:r>
              <a:rPr lang="ko-KR" altLang="en-US" dirty="0"/>
              <a:t>를 주입하므로 </a:t>
            </a:r>
            <a:r>
              <a:rPr lang="en-US" altLang="ko-KR" dirty="0"/>
              <a:t>SR</a:t>
            </a:r>
            <a:r>
              <a:rPr lang="ko-KR" altLang="en-US" dirty="0"/>
              <a:t>이 낮아짐</a:t>
            </a:r>
            <a:r>
              <a:rPr lang="en-US" altLang="ko-KR" dirty="0"/>
              <a:t>. Chunk </a:t>
            </a:r>
            <a:r>
              <a:rPr lang="ko-KR" altLang="en-US" dirty="0"/>
              <a:t>안에 포함되어야 할 </a:t>
            </a:r>
            <a:r>
              <a:rPr lang="en-US" altLang="ko-KR" dirty="0"/>
              <a:t>CAN ID</a:t>
            </a:r>
            <a:r>
              <a:rPr lang="ko-KR" altLang="en-US" dirty="0"/>
              <a:t>를 밀어내기 때문</a:t>
            </a:r>
            <a:endParaRPr lang="en-US" altLang="ko-KR" dirty="0"/>
          </a:p>
          <a:p>
            <a:r>
              <a:rPr lang="en-US" altLang="ko-KR" dirty="0"/>
              <a:t>Malfunction </a:t>
            </a:r>
            <a:r>
              <a:rPr lang="ko-KR" altLang="en-US" dirty="0"/>
              <a:t>공격 중의 </a:t>
            </a:r>
            <a:r>
              <a:rPr lang="en-US" altLang="ko-KR" dirty="0"/>
              <a:t>SR</a:t>
            </a:r>
            <a:r>
              <a:rPr lang="ko-KR" altLang="en-US" dirty="0"/>
              <a:t>은 </a:t>
            </a:r>
            <a:r>
              <a:rPr lang="en-US" altLang="ko-KR" dirty="0"/>
              <a:t>MAX</a:t>
            </a:r>
            <a:r>
              <a:rPr lang="ko-KR" altLang="en-US" dirty="0"/>
              <a:t>보다 현저히 높은 경우 발생</a:t>
            </a:r>
            <a:endParaRPr lang="en-US" altLang="ko-KR" dirty="0"/>
          </a:p>
          <a:p>
            <a:pPr lvl="1"/>
            <a:r>
              <a:rPr lang="en-US" altLang="ko-KR" dirty="0"/>
              <a:t>Malfunction</a:t>
            </a:r>
            <a:r>
              <a:rPr lang="ko-KR" altLang="en-US" dirty="0"/>
              <a:t>에 사용되는 </a:t>
            </a:r>
            <a:r>
              <a:rPr lang="en-US" altLang="ko-KR" dirty="0"/>
              <a:t>CAN ID</a:t>
            </a:r>
            <a:r>
              <a:rPr lang="ko-KR" altLang="en-US" dirty="0"/>
              <a:t>는 제조사에 포함된 </a:t>
            </a:r>
            <a:r>
              <a:rPr lang="en-US" altLang="ko-KR" dirty="0"/>
              <a:t>CAN ID</a:t>
            </a:r>
            <a:r>
              <a:rPr lang="ko-KR" altLang="en-US" dirty="0"/>
              <a:t>기 때문에 같은 </a:t>
            </a:r>
            <a:r>
              <a:rPr lang="en-US" altLang="ko-KR" dirty="0"/>
              <a:t>ID</a:t>
            </a:r>
            <a:r>
              <a:rPr lang="ko-KR" altLang="en-US" dirty="0"/>
              <a:t>가 한 </a:t>
            </a:r>
            <a:r>
              <a:rPr lang="en-US" altLang="ko-KR" dirty="0"/>
              <a:t>Chunk</a:t>
            </a:r>
            <a:r>
              <a:rPr lang="ko-KR" altLang="en-US" dirty="0"/>
              <a:t>안에 더 들어갈 확률이 높기 때문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F06B0-E08A-4C6F-98B1-4C2DC624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4189706"/>
            <a:ext cx="625879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6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9B5DB-61D7-486E-8236-3446FC1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 </a:t>
            </a:r>
            <a:r>
              <a:rPr lang="en-US" altLang="ko-KR" dirty="0"/>
              <a:t>– CAN ID</a:t>
            </a:r>
            <a:r>
              <a:rPr lang="ko-KR" altLang="en-US" dirty="0"/>
              <a:t>별 </a:t>
            </a:r>
            <a:r>
              <a:rPr lang="en-US" altLang="ko-KR" dirty="0"/>
              <a:t>Detection Acc.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4265-6D75-4571-8E8F-9A2F6D60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 cycle CAN ID</a:t>
            </a:r>
            <a:r>
              <a:rPr lang="ko-KR" altLang="en-US" dirty="0"/>
              <a:t>의 경우 </a:t>
            </a:r>
            <a:r>
              <a:rPr lang="en-US" altLang="ko-KR" dirty="0"/>
              <a:t>70-100%</a:t>
            </a:r>
            <a:r>
              <a:rPr lang="ko-KR" altLang="en-US" dirty="0"/>
              <a:t>의 정확도</a:t>
            </a:r>
            <a:endParaRPr lang="en-US" altLang="ko-KR" dirty="0"/>
          </a:p>
          <a:p>
            <a:r>
              <a:rPr lang="en-US" altLang="ko-KR" dirty="0"/>
              <a:t>Long cycle CAN ID(0x0a0, 0x0a1, 0x5a0, 0x5a2, 0x5f0, 0x690)</a:t>
            </a:r>
            <a:r>
              <a:rPr lang="ko-KR" altLang="en-US" dirty="0"/>
              <a:t>의 경우 낮은 정확도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Chunk</a:t>
            </a:r>
            <a:r>
              <a:rPr lang="ko-KR" altLang="en-US" dirty="0"/>
              <a:t>에 나타날 확률이 낮기 때문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891B5-52DA-4D7C-8D44-A1998176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3514258"/>
            <a:ext cx="797353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F2622-CDB0-486B-8148-25100BCE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 </a:t>
            </a:r>
            <a:r>
              <a:rPr lang="en-US" altLang="ko-KR" dirty="0"/>
              <a:t>– </a:t>
            </a:r>
            <a:r>
              <a:rPr lang="ko-KR" altLang="en-US" dirty="0"/>
              <a:t>한 </a:t>
            </a:r>
            <a:r>
              <a:rPr lang="en-US" altLang="ko-KR" dirty="0"/>
              <a:t>Chunk</a:t>
            </a:r>
            <a:r>
              <a:rPr lang="ko-KR" altLang="en-US" dirty="0"/>
              <a:t>에서의 모든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8625B-EE1E-44AA-8822-7A89577B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9031" cy="435133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대충 차량 특성에 따라 다름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6BD41-D017-43F0-997A-943F7A34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231" y="1825625"/>
            <a:ext cx="5174769" cy="33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0B1E-84C1-480D-A246-CC7BEC9E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CFEA8-AFBE-4064-9531-E1B3D299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이외에도 </a:t>
            </a:r>
            <a:r>
              <a:rPr lang="en-US" altLang="ko-KR" dirty="0"/>
              <a:t>Time complexity </a:t>
            </a:r>
            <a:r>
              <a:rPr lang="ko-KR" altLang="en-US" dirty="0"/>
              <a:t>등의 분석이 있지만 지금 하는 일엔 별로 필요가 </a:t>
            </a:r>
            <a:r>
              <a:rPr lang="ko-KR" altLang="en-US" dirty="0" err="1"/>
              <a:t>없을것으로</a:t>
            </a:r>
            <a:r>
              <a:rPr lang="ko-KR" altLang="en-US" dirty="0"/>
              <a:t> 판단하여 요약 안함</a:t>
            </a:r>
          </a:p>
        </p:txBody>
      </p:sp>
    </p:spTree>
    <p:extLst>
      <p:ext uri="{BB962C8B-B14F-4D97-AF65-F5344CB8AC3E}">
        <p14:creationId xmlns:p14="http://schemas.microsoft.com/office/powerpoint/2010/main" val="38252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10219-4A51-4ABD-B6B1-368B2BA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0D97E-EAFF-42D4-91BE-F5B23AAD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Long cycle CAN ID</a:t>
            </a:r>
            <a:r>
              <a:rPr lang="ko-KR" altLang="en-US" dirty="0"/>
              <a:t>에 대한 </a:t>
            </a:r>
            <a:r>
              <a:rPr lang="en-US" altLang="ko-KR" dirty="0"/>
              <a:t>Accuracy</a:t>
            </a:r>
            <a:r>
              <a:rPr lang="ko-KR" altLang="en-US" dirty="0"/>
              <a:t>를 이 논문에선 해결 못함</a:t>
            </a:r>
            <a:endParaRPr lang="en-US" altLang="ko-KR" dirty="0"/>
          </a:p>
          <a:p>
            <a:r>
              <a:rPr lang="ko-KR" altLang="en-US" dirty="0"/>
              <a:t>차량특성에 따른 정확도 하락 문제가 있음</a:t>
            </a:r>
            <a:endParaRPr lang="en-US" altLang="ko-KR" dirty="0"/>
          </a:p>
          <a:p>
            <a:r>
              <a:rPr lang="ko-KR" altLang="en-US" dirty="0"/>
              <a:t>구현은 쉬움</a:t>
            </a:r>
          </a:p>
        </p:txBody>
      </p:sp>
    </p:spTree>
    <p:extLst>
      <p:ext uri="{BB962C8B-B14F-4D97-AF65-F5344CB8AC3E}">
        <p14:creationId xmlns:p14="http://schemas.microsoft.com/office/powerpoint/2010/main" val="212812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E6CD5-01AB-4E86-A34D-2EFB543D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내용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74742-D498-4F53-A222-814E0C3F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Survival analysis model</a:t>
            </a:r>
            <a:r>
              <a:rPr lang="ko-KR" altLang="en-US" dirty="0"/>
              <a:t>을 적용하여 다음 </a:t>
            </a:r>
            <a:r>
              <a:rPr lang="en-US" altLang="ko-KR" dirty="0"/>
              <a:t>3</a:t>
            </a:r>
            <a:r>
              <a:rPr lang="ko-KR" altLang="en-US" dirty="0"/>
              <a:t>종의 차량 공격 탐지</a:t>
            </a:r>
            <a:endParaRPr lang="en-US" altLang="ko-KR" dirty="0"/>
          </a:p>
          <a:p>
            <a:pPr lvl="1"/>
            <a:r>
              <a:rPr lang="en-US" altLang="ko-KR" dirty="0"/>
              <a:t>Flooding attack</a:t>
            </a:r>
          </a:p>
          <a:p>
            <a:pPr lvl="1"/>
            <a:r>
              <a:rPr lang="en-US" altLang="ko-KR" dirty="0"/>
              <a:t>Fuzzy attack</a:t>
            </a:r>
          </a:p>
          <a:p>
            <a:pPr lvl="1"/>
            <a:r>
              <a:rPr lang="en-US" altLang="ko-KR" dirty="0"/>
              <a:t>Malfunction attack</a:t>
            </a:r>
          </a:p>
          <a:p>
            <a:r>
              <a:rPr lang="en-US" altLang="ko-KR" dirty="0"/>
              <a:t>AI </a:t>
            </a:r>
            <a:r>
              <a:rPr lang="ko-KR" altLang="en-US" dirty="0"/>
              <a:t>아님</a:t>
            </a:r>
            <a:endParaRPr lang="en-US" altLang="ko-KR" dirty="0"/>
          </a:p>
          <a:p>
            <a:r>
              <a:rPr lang="ko-KR" altLang="en-US" dirty="0"/>
              <a:t>차종</a:t>
            </a:r>
            <a:r>
              <a:rPr lang="en-US" altLang="ko-KR" dirty="0"/>
              <a:t>, OEM</a:t>
            </a:r>
            <a:r>
              <a:rPr lang="ko-KR" altLang="en-US" dirty="0"/>
              <a:t>별 </a:t>
            </a:r>
            <a:r>
              <a:rPr lang="en-US" altLang="ko-KR" dirty="0"/>
              <a:t>CAN</a:t>
            </a:r>
            <a:r>
              <a:rPr lang="ko-KR" altLang="en-US" dirty="0"/>
              <a:t>의 상세 스펙을 모르고도 공격 탐지 가능</a:t>
            </a:r>
            <a:endParaRPr lang="en-US" altLang="ko-KR" dirty="0"/>
          </a:p>
          <a:p>
            <a:r>
              <a:rPr lang="ko-KR" altLang="en-US" dirty="0"/>
              <a:t>적은 리소스로 차량 내부에서 직접 </a:t>
            </a:r>
            <a:r>
              <a:rPr lang="en-US" altLang="ko-KR" dirty="0"/>
              <a:t>Anomaly </a:t>
            </a:r>
            <a:r>
              <a:rPr lang="ko-KR" altLang="en-US" dirty="0"/>
              <a:t>판별 가능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ko-KR" altLang="en-US" dirty="0" err="1"/>
              <a:t>챌린지에선</a:t>
            </a:r>
            <a:r>
              <a:rPr lang="ko-KR" altLang="en-US" dirty="0"/>
              <a:t> 쓸데없는 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436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1A-FA80-432F-9288-6F6CD132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지식 </a:t>
            </a:r>
            <a:r>
              <a:rPr lang="en-US" altLang="ko-KR" dirty="0"/>
              <a:t>#1 – CAN communication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15D15-30C0-4B63-9B7F-CC5D3A4C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ECU</a:t>
            </a:r>
            <a:r>
              <a:rPr lang="ko-KR" altLang="en-US" dirty="0"/>
              <a:t>들 간의 </a:t>
            </a:r>
            <a:r>
              <a:rPr lang="en-US" altLang="ko-KR" dirty="0"/>
              <a:t>Parallel connection</a:t>
            </a:r>
            <a:r>
              <a:rPr lang="ko-KR" altLang="en-US" dirty="0"/>
              <a:t>이 형성되어 있음</a:t>
            </a:r>
            <a:endParaRPr lang="en-US" altLang="ko-KR" dirty="0"/>
          </a:p>
          <a:p>
            <a:r>
              <a:rPr lang="en-US" altLang="ko-KR" dirty="0"/>
              <a:t>Multi master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모든 노드를 컨트롤하는 </a:t>
            </a:r>
            <a:r>
              <a:rPr lang="en-US" altLang="ko-KR" dirty="0"/>
              <a:t>Master</a:t>
            </a:r>
            <a:r>
              <a:rPr lang="ko-KR" altLang="en-US" dirty="0"/>
              <a:t>의 개념이 없음</a:t>
            </a:r>
            <a:endParaRPr lang="en-US" altLang="ko-KR" dirty="0"/>
          </a:p>
          <a:p>
            <a:r>
              <a:rPr lang="en-US" altLang="ko-KR" dirty="0"/>
              <a:t>Message frame</a:t>
            </a:r>
            <a:r>
              <a:rPr lang="ko-KR" altLang="en-US" dirty="0"/>
              <a:t>이라는 형태로 </a:t>
            </a:r>
            <a:r>
              <a:rPr lang="en-US" altLang="ko-KR" dirty="0"/>
              <a:t>Data packet</a:t>
            </a:r>
            <a:r>
              <a:rPr lang="ko-KR" altLang="en-US" dirty="0"/>
              <a:t>을 전송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02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1A-FA80-432F-9288-6F6CD132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지식 </a:t>
            </a:r>
            <a:r>
              <a:rPr lang="en-US" altLang="ko-KR" dirty="0"/>
              <a:t>#1 – CAN message 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15D15-30C0-4B63-9B7F-CC5D3A4C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579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부분으로 나누어짐</a:t>
            </a:r>
            <a:endParaRPr lang="en-US" altLang="ko-KR" dirty="0"/>
          </a:p>
          <a:p>
            <a:pPr lvl="1"/>
            <a:r>
              <a:rPr lang="en-US" altLang="ko-KR" dirty="0"/>
              <a:t>Arbitration field</a:t>
            </a:r>
          </a:p>
          <a:p>
            <a:pPr lvl="2"/>
            <a:r>
              <a:rPr lang="en-US" altLang="ko-KR" dirty="0"/>
              <a:t>ID – Msg</a:t>
            </a:r>
            <a:r>
              <a:rPr lang="ko-KR" altLang="en-US" dirty="0"/>
              <a:t>의 종류와 </a:t>
            </a:r>
            <a:r>
              <a:rPr lang="en-US" altLang="ko-KR" dirty="0"/>
              <a:t>Priority</a:t>
            </a:r>
          </a:p>
          <a:p>
            <a:pPr lvl="3"/>
            <a:r>
              <a:rPr lang="en-US" altLang="ko-KR" dirty="0"/>
              <a:t>ID</a:t>
            </a:r>
            <a:r>
              <a:rPr lang="ko-KR" altLang="en-US" dirty="0"/>
              <a:t>값이 작을수록 높은 </a:t>
            </a:r>
            <a:r>
              <a:rPr lang="en-US" altLang="ko-KR" dirty="0"/>
              <a:t>Priority</a:t>
            </a:r>
          </a:p>
          <a:p>
            <a:pPr lvl="2"/>
            <a:r>
              <a:rPr lang="en-US" altLang="ko-KR" dirty="0"/>
              <a:t>RTR – Remote frame</a:t>
            </a:r>
            <a:r>
              <a:rPr lang="ko-KR" altLang="en-US" dirty="0"/>
              <a:t>과 </a:t>
            </a:r>
            <a:r>
              <a:rPr lang="en-US" altLang="ko-KR" dirty="0"/>
              <a:t>Data frame</a:t>
            </a:r>
            <a:r>
              <a:rPr lang="ko-KR" altLang="en-US" dirty="0"/>
              <a:t>을 구분</a:t>
            </a:r>
            <a:endParaRPr lang="en-US" altLang="ko-KR" dirty="0"/>
          </a:p>
          <a:p>
            <a:pPr lvl="3"/>
            <a:r>
              <a:rPr lang="en-US" altLang="ko-KR" dirty="0"/>
              <a:t>Remote = Request, RTR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3"/>
            <a:r>
              <a:rPr lang="en-US" altLang="ko-KR" dirty="0"/>
              <a:t>Data = Send, RTR = 0</a:t>
            </a:r>
          </a:p>
          <a:p>
            <a:pPr lvl="2"/>
            <a:r>
              <a:rPr lang="ko-KR" altLang="en-US" dirty="0"/>
              <a:t>여러 </a:t>
            </a:r>
            <a:r>
              <a:rPr lang="en-US" altLang="ko-KR" dirty="0"/>
              <a:t>CAN msg</a:t>
            </a:r>
            <a:r>
              <a:rPr lang="ko-KR" altLang="en-US" dirty="0"/>
              <a:t>가 도착할 경우</a:t>
            </a:r>
            <a:r>
              <a:rPr lang="en-US" altLang="ko-KR" dirty="0"/>
              <a:t>, ID</a:t>
            </a:r>
            <a:r>
              <a:rPr lang="ko-KR" altLang="en-US" dirty="0"/>
              <a:t>를 </a:t>
            </a:r>
            <a:r>
              <a:rPr lang="en-US" altLang="ko-KR" dirty="0"/>
              <a:t>Bit comparison</a:t>
            </a:r>
            <a:r>
              <a:rPr lang="ko-KR" altLang="en-US" dirty="0"/>
              <a:t> 하여 낮은 </a:t>
            </a:r>
            <a:r>
              <a:rPr lang="en-US" altLang="ko-KR" dirty="0"/>
              <a:t>ID</a:t>
            </a:r>
            <a:r>
              <a:rPr lang="ko-KR" altLang="en-US" dirty="0"/>
              <a:t>만 전송을 계속 하고</a:t>
            </a:r>
            <a:r>
              <a:rPr lang="en-US" altLang="ko-KR" dirty="0"/>
              <a:t>, </a:t>
            </a:r>
            <a:r>
              <a:rPr lang="ko-KR" altLang="en-US" dirty="0"/>
              <a:t>그 이외는 </a:t>
            </a:r>
            <a:r>
              <a:rPr lang="en-US" altLang="ko-KR" dirty="0"/>
              <a:t>Stop</a:t>
            </a:r>
          </a:p>
          <a:p>
            <a:pPr lvl="1"/>
            <a:r>
              <a:rPr lang="en-US" altLang="ko-KR" dirty="0"/>
              <a:t>Control field</a:t>
            </a:r>
          </a:p>
          <a:p>
            <a:pPr lvl="2"/>
            <a:r>
              <a:rPr lang="en-US" altLang="ko-KR" dirty="0"/>
              <a:t>DLC – Data Length Code</a:t>
            </a:r>
          </a:p>
          <a:p>
            <a:pPr lvl="1"/>
            <a:r>
              <a:rPr lang="en-US" altLang="ko-KR" dirty="0"/>
              <a:t>Data field</a:t>
            </a:r>
          </a:p>
          <a:p>
            <a:pPr lvl="2"/>
            <a:r>
              <a:rPr lang="en-US" altLang="ko-KR" dirty="0"/>
              <a:t>0-8</a:t>
            </a:r>
            <a:r>
              <a:rPr lang="ko-KR" altLang="en-US" dirty="0"/>
              <a:t> </a:t>
            </a:r>
            <a:r>
              <a:rPr lang="en-US" altLang="ko-KR" dirty="0"/>
              <a:t>bytes</a:t>
            </a:r>
          </a:p>
          <a:p>
            <a:r>
              <a:rPr lang="en-US" altLang="ko-KR" dirty="0"/>
              <a:t>CAN ID</a:t>
            </a:r>
            <a:r>
              <a:rPr lang="ko-KR" altLang="en-US" dirty="0"/>
              <a:t>는 차량</a:t>
            </a:r>
            <a:r>
              <a:rPr lang="en-US" altLang="ko-KR" dirty="0"/>
              <a:t>, </a:t>
            </a:r>
            <a:r>
              <a:rPr lang="ko-KR" altLang="en-US" dirty="0"/>
              <a:t>제조사마다 다름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E9F2EC-B2E2-49BF-B390-D0BC22A9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993" y="1690688"/>
            <a:ext cx="506800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08618-C1D0-4B8D-8977-0A38A0A3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지식 </a:t>
            </a:r>
            <a:r>
              <a:rPr lang="en-US" altLang="ko-KR" dirty="0"/>
              <a:t>#2 – </a:t>
            </a:r>
            <a:r>
              <a:rPr lang="ko-KR" altLang="en-US" dirty="0"/>
              <a:t>각종 논문들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2CA4C-ED9C-4416-8503-EA3DF723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Frequency-based anomaly detection for the automotive CAN bus</a:t>
            </a:r>
          </a:p>
          <a:p>
            <a:pPr lvl="1"/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msg</a:t>
            </a:r>
            <a:r>
              <a:rPr lang="ko-KR" altLang="en-US" dirty="0"/>
              <a:t>의 빈도 활용</a:t>
            </a:r>
            <a:endParaRPr lang="en-US" altLang="ko-KR" dirty="0"/>
          </a:p>
          <a:p>
            <a:r>
              <a:rPr lang="en-US" altLang="ko-KR" dirty="0"/>
              <a:t>Entropy-based anomaly detection for in-vehicle networks </a:t>
            </a:r>
          </a:p>
          <a:p>
            <a:pPr lvl="1"/>
            <a:r>
              <a:rPr lang="en-US" altLang="ko-KR" dirty="0"/>
              <a:t>Entropy</a:t>
            </a:r>
            <a:r>
              <a:rPr lang="ko-KR" altLang="en-US" dirty="0"/>
              <a:t>의 </a:t>
            </a:r>
            <a:r>
              <a:rPr lang="en-US" altLang="ko-KR" dirty="0"/>
              <a:t>Stability</a:t>
            </a:r>
            <a:r>
              <a:rPr lang="ko-KR" altLang="en-US" dirty="0"/>
              <a:t>로 </a:t>
            </a:r>
            <a:r>
              <a:rPr lang="en-US" altLang="ko-KR" dirty="0"/>
              <a:t>Anomaly detection</a:t>
            </a:r>
          </a:p>
          <a:p>
            <a:r>
              <a:rPr lang="en-US" altLang="ko-KR" dirty="0"/>
              <a:t>Intrusion detection system based on the analysis of time intervals of CAN messages for in-vehicle network</a:t>
            </a:r>
          </a:p>
          <a:p>
            <a:pPr lvl="1"/>
            <a:r>
              <a:rPr lang="en-US" altLang="ko-KR" dirty="0"/>
              <a:t>CAN msg</a:t>
            </a:r>
            <a:r>
              <a:rPr lang="ko-KR" altLang="en-US" dirty="0"/>
              <a:t>의 </a:t>
            </a:r>
            <a:r>
              <a:rPr lang="en-US" altLang="ko-KR" dirty="0"/>
              <a:t>Time interval </a:t>
            </a:r>
            <a:r>
              <a:rPr lang="ko-KR" altLang="en-US" dirty="0"/>
              <a:t>활용</a:t>
            </a:r>
            <a:r>
              <a:rPr lang="en-US" altLang="ko-KR" dirty="0"/>
              <a:t>. </a:t>
            </a:r>
            <a:r>
              <a:rPr lang="ko-KR" altLang="en-US" dirty="0"/>
              <a:t>같은 연구실 논문</a:t>
            </a:r>
            <a:r>
              <a:rPr lang="en-US" altLang="ko-KR" dirty="0"/>
              <a:t>. Flooding, Fuzzy </a:t>
            </a:r>
            <a:r>
              <a:rPr lang="ko-KR" altLang="en-US" dirty="0"/>
              <a:t>탐지</a:t>
            </a:r>
            <a:endParaRPr lang="en-US" altLang="ko-KR" dirty="0"/>
          </a:p>
          <a:p>
            <a:r>
              <a:rPr lang="en-US" altLang="ko-KR" dirty="0"/>
              <a:t>Anomaly detection of CAN bus messages through analysis of ID sequences</a:t>
            </a:r>
          </a:p>
          <a:p>
            <a:pPr lvl="1"/>
            <a:r>
              <a:rPr lang="ko-KR" altLang="en-US" dirty="0"/>
              <a:t>전이행렬</a:t>
            </a:r>
            <a:r>
              <a:rPr lang="en-US" altLang="ko-KR" dirty="0"/>
              <a:t>(Transition or Markov matrix)</a:t>
            </a:r>
            <a:r>
              <a:rPr lang="ko-KR" altLang="en-US" dirty="0"/>
              <a:t>을 활용한 </a:t>
            </a:r>
            <a:r>
              <a:rPr lang="en-US" altLang="ko-KR" dirty="0"/>
              <a:t>Training/Detection(2 phases)</a:t>
            </a:r>
          </a:p>
          <a:p>
            <a:r>
              <a:rPr lang="en-US" altLang="ko-KR" dirty="0"/>
              <a:t>Exploiting Consistency Among Heterogeneous Sensors for Vehicle Anomaly Detection </a:t>
            </a:r>
          </a:p>
          <a:p>
            <a:pPr lvl="1"/>
            <a:r>
              <a:rPr lang="en-US" altLang="ko-KR" dirty="0"/>
              <a:t>TCAM(Ternary Content Addressable Memory) </a:t>
            </a:r>
            <a:r>
              <a:rPr lang="ko-KR" altLang="en-US" dirty="0"/>
              <a:t>활용</a:t>
            </a:r>
            <a:r>
              <a:rPr lang="en-US" altLang="ko-KR" dirty="0"/>
              <a:t>(</a:t>
            </a:r>
            <a:r>
              <a:rPr lang="ko-KR" altLang="en-US" dirty="0" err="1"/>
              <a:t>잘모름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Anomaly detection in automobile control network data with long short-term memory networks</a:t>
            </a:r>
          </a:p>
          <a:p>
            <a:pPr lvl="1"/>
            <a:r>
              <a:rPr lang="en-US" altLang="ko-KR" dirty="0"/>
              <a:t>Neural net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자세한 건 </a:t>
            </a:r>
            <a:r>
              <a:rPr lang="en-US" altLang="ko-KR" dirty="0"/>
              <a:t>References </a:t>
            </a:r>
            <a:r>
              <a:rPr lang="ko-KR" altLang="en-US" dirty="0"/>
              <a:t>보면서 추가 </a:t>
            </a:r>
            <a:r>
              <a:rPr lang="en-US" altLang="ko-KR" dirty="0"/>
              <a:t>Reading </a:t>
            </a:r>
            <a:r>
              <a:rPr lang="ko-KR" altLang="en-US" dirty="0"/>
              <a:t>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94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9A3EB-27A9-45A3-AE4C-85E2CCEF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지식 </a:t>
            </a:r>
            <a:r>
              <a:rPr lang="en-US" altLang="ko-KR" dirty="0"/>
              <a:t>#3 – Survival analysis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759EF-987D-42D7-ACB1-04A63B18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사건</a:t>
            </a:r>
            <a:r>
              <a:rPr lang="en-US" altLang="ko-KR" dirty="0"/>
              <a:t>(event)</a:t>
            </a:r>
            <a:r>
              <a:rPr lang="ko-KR" altLang="en-US" dirty="0"/>
              <a:t>이 일어나는 동안의 시간에 초점을 둔 분석 모델</a:t>
            </a:r>
            <a:endParaRPr lang="en-US" altLang="ko-KR" dirty="0"/>
          </a:p>
          <a:p>
            <a:r>
              <a:rPr lang="ko-KR" altLang="en-US" dirty="0"/>
              <a:t>의료분야에서 널리 쓰이는 모델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어떤 약을 투약했을 때</a:t>
            </a:r>
            <a:r>
              <a:rPr lang="en-US" altLang="ko-KR" dirty="0"/>
              <a:t>, </a:t>
            </a:r>
            <a:r>
              <a:rPr lang="ko-KR" altLang="en-US" dirty="0"/>
              <a:t>특정 시점에서 환자의 생존 여부를 확률적으로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551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9A3EB-27A9-45A3-AE4C-85E2CCEF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지식 </a:t>
            </a:r>
            <a:r>
              <a:rPr lang="en-US" altLang="ko-KR" dirty="0"/>
              <a:t>#3 – Survival analysis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759EF-987D-42D7-ACB1-04A63B18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사건</a:t>
            </a:r>
            <a:r>
              <a:rPr lang="en-US" altLang="ko-KR" dirty="0"/>
              <a:t>(event)</a:t>
            </a:r>
            <a:r>
              <a:rPr lang="ko-KR" altLang="en-US" dirty="0"/>
              <a:t>이 일어나는 동안의 시간에 초점을 둔 분석 모델</a:t>
            </a:r>
            <a:endParaRPr lang="en-US" altLang="ko-KR" dirty="0"/>
          </a:p>
          <a:p>
            <a:r>
              <a:rPr lang="en-US" altLang="ko-KR" dirty="0"/>
              <a:t>Survival time – Current status</a:t>
            </a:r>
            <a:r>
              <a:rPr lang="ko-KR" altLang="en-US" dirty="0"/>
              <a:t>를 측정하기 위한 시작 시간부터 끝 시간까지의 간격</a:t>
            </a:r>
            <a:r>
              <a:rPr lang="en-US" altLang="ko-KR" dirty="0"/>
              <a:t>(period)</a:t>
            </a:r>
          </a:p>
          <a:p>
            <a:r>
              <a:rPr lang="en-US" altLang="ko-KR" dirty="0"/>
              <a:t>Current status information – </a:t>
            </a:r>
            <a:r>
              <a:rPr lang="ko-KR" altLang="en-US" dirty="0"/>
              <a:t>대상이 특정 시점</a:t>
            </a:r>
            <a:r>
              <a:rPr lang="en-US" altLang="ko-KR" dirty="0"/>
              <a:t>(time point)</a:t>
            </a:r>
            <a:r>
              <a:rPr lang="ko-KR" altLang="en-US" dirty="0"/>
              <a:t>에서 </a:t>
            </a:r>
            <a:r>
              <a:rPr lang="ko-KR" altLang="en-US" dirty="0" err="1"/>
              <a:t>존재하는지의</a:t>
            </a:r>
            <a:r>
              <a:rPr lang="ko-KR" altLang="en-US" dirty="0"/>
              <a:t> 여부를 확인</a:t>
            </a:r>
            <a:endParaRPr lang="en-US" altLang="ko-KR" dirty="0"/>
          </a:p>
          <a:p>
            <a:r>
              <a:rPr lang="en-US" altLang="ko-KR" dirty="0"/>
              <a:t>Survival function</a:t>
            </a:r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Time(t)</a:t>
            </a:r>
            <a:r>
              <a:rPr lang="ko-KR" altLang="en-US" dirty="0"/>
              <a:t>에서의 </a:t>
            </a:r>
            <a:r>
              <a:rPr lang="en-US" altLang="ko-KR" dirty="0"/>
              <a:t>Survival function – </a:t>
            </a:r>
            <a:r>
              <a:rPr lang="ko-KR" altLang="en-US" dirty="0"/>
              <a:t>대상이 </a:t>
            </a:r>
            <a:r>
              <a:rPr lang="en-US" altLang="ko-KR" dirty="0"/>
              <a:t>t</a:t>
            </a:r>
            <a:r>
              <a:rPr lang="ko-KR" altLang="en-US" dirty="0"/>
              <a:t>까지 살아있을 확률</a:t>
            </a:r>
            <a:endParaRPr lang="en-US" altLang="ko-KR" dirty="0"/>
          </a:p>
          <a:p>
            <a:pPr lvl="2"/>
            <a:r>
              <a:rPr lang="en-US" altLang="ko-KR" dirty="0"/>
              <a:t>S(t) = P (</a:t>
            </a:r>
            <a:r>
              <a:rPr lang="ko-KR" altLang="en-US" dirty="0"/>
              <a:t>대상이 </a:t>
            </a:r>
            <a:r>
              <a:rPr lang="en-US" altLang="ko-KR" dirty="0"/>
              <a:t>t</a:t>
            </a:r>
            <a:r>
              <a:rPr lang="ko-KR" altLang="en-US" dirty="0"/>
              <a:t>보다는 오래 살아있음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추가적인 데이터의 주입이 없을 경우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t</a:t>
            </a:r>
            <a:r>
              <a:rPr lang="ko-KR" altLang="en-US" dirty="0"/>
              <a:t>에서의 </a:t>
            </a:r>
            <a:r>
              <a:rPr lang="en-US" altLang="ko-KR" dirty="0"/>
              <a:t>Survival function</a:t>
            </a:r>
            <a:r>
              <a:rPr lang="ko-KR" altLang="en-US" dirty="0"/>
              <a:t>은 다음과 같음</a:t>
            </a:r>
            <a:endParaRPr lang="en-US" altLang="ko-KR" dirty="0"/>
          </a:p>
          <a:p>
            <a:pPr lvl="2"/>
            <a:r>
              <a:rPr lang="en-US" altLang="ko-KR" dirty="0"/>
              <a:t>S(t) = (t</a:t>
            </a:r>
            <a:r>
              <a:rPr lang="ko-KR" altLang="en-US" dirty="0"/>
              <a:t>를 넘어서도 살아있는 대상들의 수</a:t>
            </a:r>
            <a:r>
              <a:rPr lang="en-US" altLang="ko-KR" dirty="0"/>
              <a:t>) / (</a:t>
            </a:r>
            <a:r>
              <a:rPr lang="ko-KR" altLang="en-US" dirty="0"/>
              <a:t>모든 대상들의 수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https://ko.wikipedia.org/wiki/%EC%83%9D%EC%A1%B4%EB%B6%84%EC%84%9D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https://statkclee.github.io/ml/ml-pm-survival.html</a:t>
            </a:r>
            <a:endParaRPr lang="en-US" altLang="ko-KR" dirty="0"/>
          </a:p>
          <a:p>
            <a:r>
              <a:rPr lang="ko-KR" altLang="en-US" dirty="0"/>
              <a:t>읽읍시다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438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E7530-3128-4B82-80C1-0112AFCB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차량 공격 </a:t>
            </a:r>
            <a:r>
              <a:rPr lang="en-US" altLang="ko-KR" dirty="0"/>
              <a:t>– </a:t>
            </a:r>
            <a:r>
              <a:rPr lang="ko-KR" altLang="en-US" dirty="0"/>
              <a:t>공격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76DE1-607D-418E-BF22-55DC1112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Masquerade</a:t>
            </a:r>
          </a:p>
          <a:p>
            <a:pPr lvl="1"/>
            <a:r>
              <a:rPr lang="ko-KR" altLang="en-US" dirty="0"/>
              <a:t>두 개의 장악된 </a:t>
            </a:r>
            <a:r>
              <a:rPr lang="en-US" altLang="ko-KR" dirty="0"/>
              <a:t>ECU </a:t>
            </a:r>
            <a:r>
              <a:rPr lang="ko-KR" altLang="en-US" dirty="0"/>
              <a:t>중 하나의 전송을 멈춰 나머지가 대신 데이터를 전송하게 하는 공격</a:t>
            </a:r>
            <a:r>
              <a:rPr lang="en-US" altLang="ko-KR" dirty="0"/>
              <a:t>. </a:t>
            </a:r>
            <a:r>
              <a:rPr lang="ko-KR" altLang="en-US" dirty="0"/>
              <a:t>직접적인 공격은 아니라고 함</a:t>
            </a:r>
            <a:endParaRPr lang="en-US" altLang="ko-KR" dirty="0"/>
          </a:p>
          <a:p>
            <a:r>
              <a:rPr lang="en-US" altLang="ko-KR" dirty="0"/>
              <a:t>Fabrication</a:t>
            </a:r>
          </a:p>
          <a:p>
            <a:pPr lvl="1"/>
            <a:r>
              <a:rPr lang="ko-KR" altLang="en-US" dirty="0"/>
              <a:t>제대로 된 </a:t>
            </a:r>
            <a:r>
              <a:rPr lang="en-US" altLang="ko-KR" dirty="0"/>
              <a:t>CAN msg</a:t>
            </a:r>
            <a:r>
              <a:rPr lang="ko-KR" altLang="en-US" dirty="0"/>
              <a:t>를 장악된 </a:t>
            </a:r>
            <a:r>
              <a:rPr lang="en-US" altLang="ko-KR" dirty="0"/>
              <a:t>ECU</a:t>
            </a:r>
            <a:r>
              <a:rPr lang="ko-KR" altLang="en-US" dirty="0"/>
              <a:t>를 이용해 조작하여 넘김</a:t>
            </a:r>
            <a:r>
              <a:rPr lang="en-US" altLang="ko-KR" dirty="0"/>
              <a:t>(MITM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Suspension</a:t>
            </a:r>
          </a:p>
          <a:p>
            <a:pPr lvl="1"/>
            <a:r>
              <a:rPr lang="en-US" altLang="ko-KR" dirty="0"/>
              <a:t>DoS – High priority CAN ID</a:t>
            </a:r>
            <a:r>
              <a:rPr lang="ko-KR" altLang="en-US" dirty="0"/>
              <a:t>를 가진 </a:t>
            </a:r>
            <a:r>
              <a:rPr lang="en-US" altLang="ko-KR" dirty="0"/>
              <a:t>msg</a:t>
            </a:r>
            <a:r>
              <a:rPr lang="ko-KR" altLang="en-US" dirty="0"/>
              <a:t>를 폭발적으로 전송함</a:t>
            </a:r>
            <a:endParaRPr lang="en-US" altLang="ko-KR" dirty="0"/>
          </a:p>
          <a:p>
            <a:pPr lvl="1"/>
            <a:r>
              <a:rPr lang="en-US" altLang="ko-KR" dirty="0"/>
              <a:t>Bus-off attack – ECU</a:t>
            </a:r>
            <a:r>
              <a:rPr lang="ko-KR" altLang="en-US" dirty="0"/>
              <a:t>가 </a:t>
            </a:r>
            <a:r>
              <a:rPr lang="en-US" altLang="ko-KR" dirty="0"/>
              <a:t>bus-off </a:t>
            </a:r>
            <a:r>
              <a:rPr lang="ko-KR" altLang="en-US" dirty="0"/>
              <a:t>상태에 들어가는 것을 막아서 </a:t>
            </a:r>
            <a:r>
              <a:rPr lang="en-US" altLang="ko-KR" dirty="0"/>
              <a:t>ECU</a:t>
            </a:r>
            <a:r>
              <a:rPr lang="ko-KR" altLang="en-US" dirty="0"/>
              <a:t>를 멎게 함</a:t>
            </a:r>
            <a:endParaRPr lang="en-US" altLang="ko-KR" dirty="0"/>
          </a:p>
          <a:p>
            <a:r>
              <a:rPr lang="en-US" altLang="ko-KR" dirty="0"/>
              <a:t>Fuzzy</a:t>
            </a:r>
          </a:p>
          <a:p>
            <a:pPr lvl="1"/>
            <a:r>
              <a:rPr lang="ko-KR" altLang="en-US" dirty="0"/>
              <a:t>무작위 </a:t>
            </a:r>
            <a:r>
              <a:rPr lang="en-US" altLang="ko-KR" dirty="0"/>
              <a:t>CAN msg</a:t>
            </a:r>
            <a:r>
              <a:rPr lang="ko-KR" altLang="en-US" dirty="0"/>
              <a:t>를 전송</a:t>
            </a:r>
            <a:r>
              <a:rPr lang="en-US" altLang="ko-KR" dirty="0"/>
              <a:t>. </a:t>
            </a:r>
            <a:r>
              <a:rPr lang="ko-KR" altLang="en-US" dirty="0"/>
              <a:t>예측하지 못한 동작 발생 가능</a:t>
            </a:r>
            <a:endParaRPr lang="en-US" altLang="ko-KR" dirty="0"/>
          </a:p>
          <a:p>
            <a:r>
              <a:rPr lang="en-US" altLang="ko-KR" dirty="0"/>
              <a:t>Replay</a:t>
            </a:r>
          </a:p>
          <a:p>
            <a:pPr lvl="1"/>
            <a:r>
              <a:rPr lang="en-US" altLang="ko-KR" dirty="0"/>
              <a:t>Logged</a:t>
            </a:r>
            <a:r>
              <a:rPr lang="ko-KR" altLang="en-US" dirty="0"/>
              <a:t>된 메시지를 다시 전송</a:t>
            </a:r>
          </a:p>
        </p:txBody>
      </p:sp>
    </p:spTree>
    <p:extLst>
      <p:ext uri="{BB962C8B-B14F-4D97-AF65-F5344CB8AC3E}">
        <p14:creationId xmlns:p14="http://schemas.microsoft.com/office/powerpoint/2010/main" val="318407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E8DAC-2306-4C98-871F-875CBB16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D8636-4321-4963-9808-0FD627F1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논문에서는 </a:t>
            </a:r>
            <a:r>
              <a:rPr lang="en-US" altLang="ko-KR" dirty="0"/>
              <a:t>3</a:t>
            </a:r>
            <a:r>
              <a:rPr lang="ko-KR" altLang="en-US" dirty="0"/>
              <a:t>가지 공격에 대한 </a:t>
            </a:r>
            <a:r>
              <a:rPr lang="en-US" altLang="ko-KR" dirty="0"/>
              <a:t>Anomaly detection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/>
            <a:r>
              <a:rPr lang="en-US" altLang="ko-KR" dirty="0"/>
              <a:t>Flooding – High priority(=Low ID) CAN msg</a:t>
            </a:r>
            <a:r>
              <a:rPr lang="ko-KR" altLang="en-US" dirty="0"/>
              <a:t>를 보내서 제대로 된 통신을 수행하지 못하게 함</a:t>
            </a:r>
            <a:endParaRPr lang="en-US" altLang="ko-KR" dirty="0"/>
          </a:p>
          <a:p>
            <a:pPr lvl="1"/>
            <a:r>
              <a:rPr lang="en-US" altLang="ko-KR" dirty="0"/>
              <a:t>Fuzzy – </a:t>
            </a:r>
            <a:r>
              <a:rPr lang="ko-KR" altLang="en-US" dirty="0"/>
              <a:t>실제 쓰이는 </a:t>
            </a:r>
            <a:r>
              <a:rPr lang="en-US" altLang="ko-KR" dirty="0"/>
              <a:t>CAN ID</a:t>
            </a:r>
            <a:r>
              <a:rPr lang="ko-KR" altLang="en-US" dirty="0"/>
              <a:t>와 그렇지 않은 </a:t>
            </a:r>
            <a:r>
              <a:rPr lang="en-US" altLang="ko-KR" dirty="0"/>
              <a:t>CAN ID</a:t>
            </a:r>
            <a:r>
              <a:rPr lang="ko-KR" altLang="en-US" dirty="0"/>
              <a:t>를 포함하여 </a:t>
            </a:r>
            <a:r>
              <a:rPr lang="en-US" altLang="ko-KR" dirty="0"/>
              <a:t>Random generated CAN msg</a:t>
            </a:r>
            <a:r>
              <a:rPr lang="ko-KR" altLang="en-US" dirty="0"/>
              <a:t>를 전송</a:t>
            </a:r>
            <a:endParaRPr lang="en-US" altLang="ko-KR" dirty="0"/>
          </a:p>
          <a:p>
            <a:pPr lvl="2"/>
            <a:r>
              <a:rPr lang="en-US" altLang="ko-KR" dirty="0"/>
              <a:t>KIA Soul</a:t>
            </a:r>
            <a:r>
              <a:rPr lang="ko-KR" altLang="en-US" dirty="0"/>
              <a:t>에서는 오동작 발생</a:t>
            </a:r>
            <a:endParaRPr lang="en-US" altLang="ko-KR" dirty="0"/>
          </a:p>
          <a:p>
            <a:pPr lvl="1"/>
            <a:r>
              <a:rPr lang="en-US" altLang="ko-KR" dirty="0"/>
              <a:t>Malfunction – </a:t>
            </a:r>
            <a:r>
              <a:rPr lang="ko-KR" altLang="en-US" dirty="0"/>
              <a:t>실제 쓰이는 </a:t>
            </a:r>
            <a:r>
              <a:rPr lang="en-US" altLang="ko-KR" dirty="0"/>
              <a:t>CAN ID</a:t>
            </a:r>
            <a:r>
              <a:rPr lang="ko-KR" altLang="en-US" dirty="0"/>
              <a:t>를 기반으로 하여 </a:t>
            </a:r>
            <a:r>
              <a:rPr lang="en-US" altLang="ko-KR" dirty="0"/>
              <a:t>CAN msg </a:t>
            </a:r>
            <a:r>
              <a:rPr lang="ko-KR" altLang="en-US" dirty="0"/>
              <a:t>중 </a:t>
            </a:r>
            <a:r>
              <a:rPr lang="en-US" altLang="ko-KR" dirty="0"/>
              <a:t>Data field</a:t>
            </a:r>
            <a:r>
              <a:rPr lang="ko-KR" altLang="en-US" dirty="0"/>
              <a:t>에 대해 </a:t>
            </a:r>
            <a:r>
              <a:rPr lang="en-US" altLang="ko-KR" dirty="0"/>
              <a:t>Random generation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1A81A-288E-4C55-BC62-4710434B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4834497"/>
            <a:ext cx="656364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1051</Words>
  <Application>Microsoft Office PowerPoint</Application>
  <PresentationFormat>와이드스크린</PresentationFormat>
  <Paragraphs>125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Anomaly intrusion detection method for vehicular networks  based on survival analysis</vt:lpstr>
      <vt:lpstr>논문 내용 요약</vt:lpstr>
      <vt:lpstr>배경 지식 #1 – CAN communication</vt:lpstr>
      <vt:lpstr>배경 지식 #1 – CAN message frame</vt:lpstr>
      <vt:lpstr>배경 지식 #2 – 각종 논문들</vt:lpstr>
      <vt:lpstr>배경 지식 #3 – Survival analysis model</vt:lpstr>
      <vt:lpstr>배경 지식 #3 – Survival analysis model</vt:lpstr>
      <vt:lpstr>차량 공격 – 공격 모델</vt:lpstr>
      <vt:lpstr>공격 시나리오</vt:lpstr>
      <vt:lpstr>본론</vt:lpstr>
      <vt:lpstr>Threshold measurement</vt:lpstr>
      <vt:lpstr>Survival rate – 아주 단순함</vt:lpstr>
      <vt:lpstr>Survival rate</vt:lpstr>
      <vt:lpstr>Detection algorithm</vt:lpstr>
      <vt:lpstr>결과 분석 – 각 공격 중에 측정된 SR</vt:lpstr>
      <vt:lpstr>결과 분석 – CAN ID별 Detection Acc.</vt:lpstr>
      <vt:lpstr>결과 분석 – 한 Chunk에서의 모든 ID</vt:lpstr>
      <vt:lpstr>결과 분석</vt:lpstr>
      <vt:lpstr>So?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intrusion detection method for vehicular networks  based on survival analysis</dc:title>
  <dc:creator>권혁민[ 학부졸업 / 컴퓨터·통신공학부 ]</dc:creator>
  <cp:lastModifiedBy>권혁민[ 학부졸업 / 컴퓨터·통신공학부 ]</cp:lastModifiedBy>
  <cp:revision>77</cp:revision>
  <dcterms:created xsi:type="dcterms:W3CDTF">2019-10-08T10:28:42Z</dcterms:created>
  <dcterms:modified xsi:type="dcterms:W3CDTF">2019-10-08T13:30:50Z</dcterms:modified>
</cp:coreProperties>
</file>