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5"/>
  </p:notesMasterIdLst>
  <p:sldIdLst>
    <p:sldId id="256" r:id="rId2"/>
    <p:sldId id="316" r:id="rId3"/>
    <p:sldId id="341" r:id="rId4"/>
    <p:sldId id="345" r:id="rId5"/>
    <p:sldId id="346" r:id="rId6"/>
    <p:sldId id="347" r:id="rId7"/>
    <p:sldId id="349" r:id="rId8"/>
    <p:sldId id="348" r:id="rId9"/>
    <p:sldId id="350" r:id="rId10"/>
    <p:sldId id="351" r:id="rId11"/>
    <p:sldId id="352" r:id="rId12"/>
    <p:sldId id="353" r:id="rId13"/>
    <p:sldId id="344" r:id="rId14"/>
  </p:sldIdLst>
  <p:sldSz cx="9144000" cy="5143500" type="screen16x9"/>
  <p:notesSz cx="6858000" cy="9144000"/>
  <p:embeddedFontLst>
    <p:embeddedFont>
      <p:font typeface="AR HERMANN" panose="020B0600000101010101" charset="0"/>
      <p:regular r:id="rId16"/>
    </p:embeddedFon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</p:embeddedFontLst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81004" autoAdjust="0"/>
  </p:normalViewPr>
  <p:slideViewPr>
    <p:cSldViewPr snapToGrid="0">
      <p:cViewPr varScale="1">
        <p:scale>
          <a:sx n="80" d="100"/>
          <a:sy n="80" d="100"/>
        </p:scale>
        <p:origin x="11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80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513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994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6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67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88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178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604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198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124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4F1D-BB12-4672-BB3C-1516046A1FA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sv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93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73930-0F67-4D1A-97B8-D9F8BFD5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RPC</a:t>
            </a:r>
          </a:p>
        </p:txBody>
      </p:sp>
      <p:pic>
        <p:nvPicPr>
          <p:cNvPr id="5122" name="Picture 2" descr="Example banner">
            <a:extLst>
              <a:ext uri="{FF2B5EF4-FFF2-40B4-BE49-F238E27FC236}">
                <a16:creationId xmlns:a16="http://schemas.microsoft.com/office/drawing/2014/main" id="{F0C07A4B-0B8E-8D22-47B0-40D22DEC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14" y="966537"/>
            <a:ext cx="7682472" cy="327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004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73930-0F67-4D1A-97B8-D9F8BFD5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variable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328998-8871-4E75-2347-23555D734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966537"/>
            <a:ext cx="8050283" cy="32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8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73930-0F67-4D1A-97B8-D9F8BFD5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 vs Network variables</a:t>
            </a:r>
          </a:p>
        </p:txBody>
      </p:sp>
      <p:pic>
        <p:nvPicPr>
          <p:cNvPr id="1026" name="Picture 2" descr="Example banner">
            <a:extLst>
              <a:ext uri="{FF2B5EF4-FFF2-40B4-BE49-F238E27FC236}">
                <a16:creationId xmlns:a16="http://schemas.microsoft.com/office/drawing/2014/main" id="{8A13A395-32AA-DEBC-2FFE-FFBBF747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31" y="966537"/>
            <a:ext cx="5762297" cy="169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ample banner">
            <a:extLst>
              <a:ext uri="{FF2B5EF4-FFF2-40B4-BE49-F238E27FC236}">
                <a16:creationId xmlns:a16="http://schemas.microsoft.com/office/drawing/2014/main" id="{39A3ABE3-CDB0-DE17-DFA4-CE93E9CB4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31" y="2854418"/>
            <a:ext cx="5762297" cy="189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207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(CC-BY-NC 4.0) KIM JUN YOUNG and Ajou University</a:t>
            </a:r>
          </a:p>
          <a:p>
            <a:pPr marL="0" indent="0" algn="ctr">
              <a:buNone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Visit “Software Tool Time” channel in YouTube :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http://goo.gl/remxrw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video was supported by the Khronos Group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7101784" cy="799582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  <a:t>ABOUT</a:t>
            </a:r>
            <a:endParaRPr lang="ko-KR" altLang="en-US" sz="3600" b="1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9" y="1159017"/>
            <a:ext cx="7302524" cy="354361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Tutor</a:t>
            </a:r>
          </a:p>
          <a:p>
            <a:pPr lvl="1"/>
            <a:r>
              <a:rPr lang="en-US" altLang="ko-KR" sz="1600" dirty="0"/>
              <a:t>KIM JUN YOUNG - 201920765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en-US" altLang="ko-KR" sz="2000" dirty="0"/>
              <a:t>Objectives</a:t>
            </a:r>
          </a:p>
          <a:p>
            <a:pPr lvl="1"/>
            <a:r>
              <a:rPr lang="en-US" altLang="ko-KR" sz="1600" dirty="0"/>
              <a:t>To know 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en-US" altLang="ko-KR" sz="1600" dirty="0"/>
              <a:t> How ‘Unity </a:t>
            </a:r>
            <a:r>
              <a:rPr lang="en-US" altLang="ko-KR" sz="1600" dirty="0" err="1"/>
              <a:t>Netcode</a:t>
            </a:r>
            <a:r>
              <a:rPr lang="en-US" altLang="ko-KR" sz="1600" dirty="0"/>
              <a:t>’ works.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en-US" altLang="ko-KR" sz="2000" dirty="0"/>
              <a:t>Preparation</a:t>
            </a:r>
          </a:p>
          <a:p>
            <a:pPr lvl="1"/>
            <a:r>
              <a:rPr lang="en-US" altLang="ko-KR" sz="1700" dirty="0"/>
              <a:t>Unity 2020.3, 2021.1, and 2021.2 or higher.</a:t>
            </a:r>
          </a:p>
          <a:p>
            <a:pPr lvl="1"/>
            <a:r>
              <a:rPr lang="en-US" altLang="ko-KR" sz="1700" dirty="0"/>
              <a:t>Mono and IL2CPP Scripting Backends.</a:t>
            </a:r>
          </a:p>
          <a:p>
            <a:pPr lvl="1"/>
            <a:r>
              <a:rPr lang="en-US" altLang="ko-KR" sz="1700" dirty="0"/>
              <a:t>Visual Studio 2019 or higher.</a:t>
            </a:r>
          </a:p>
          <a:p>
            <a:pPr lvl="1"/>
            <a:r>
              <a:rPr lang="en-US" altLang="ko-KR" sz="1700" dirty="0"/>
              <a:t>Git</a:t>
            </a: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00233C-C772-4D2D-9058-7AE680D04AC9}"/>
              </a:ext>
            </a:extLst>
          </p:cNvPr>
          <p:cNvSpPr/>
          <p:nvPr/>
        </p:nvSpPr>
        <p:spPr>
          <a:xfrm>
            <a:off x="634839" y="4763027"/>
            <a:ext cx="4431406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latinLnBrk="1">
              <a:lnSpc>
                <a:spcPct val="90000"/>
              </a:lnSpc>
              <a:spcBef>
                <a:spcPts val="750"/>
              </a:spcBef>
            </a:pPr>
            <a:r>
              <a:rPr lang="en-US" altLang="ko-KR" sz="1200" dirty="0">
                <a:solidFill>
                  <a:srgbClr val="FFC000"/>
                </a:solidFill>
              </a:rPr>
              <a:t>MAY 2022 / (CC-BY-NC 4.0) KIM JUN YOUNG and Ajou University</a:t>
            </a:r>
            <a:endParaRPr lang="en-US" altLang="ko-KR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0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73930-0F67-4D1A-97B8-D9F8BFD5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Unity NETCODE?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A5371-5379-8E0F-2DBA-3B6B6AB6D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Unity NETCODE</a:t>
            </a:r>
            <a:r>
              <a:rPr lang="en-US" altLang="ko-KR" b="0" i="0" dirty="0">
                <a:solidFill>
                  <a:srgbClr val="F5F6F7"/>
                </a:solidFill>
                <a:effectLst/>
                <a:latin typeface="Roboto" panose="02000000000000000000" pitchFamily="2" charset="0"/>
              </a:rPr>
              <a:t> is a mid-level networking library built for the Unity game engine to abstract networking.</a:t>
            </a:r>
          </a:p>
          <a:p>
            <a:endParaRPr lang="en-US" altLang="ko-KR" b="0" i="0" dirty="0">
              <a:solidFill>
                <a:srgbClr val="F5F6F7"/>
              </a:solidFill>
              <a:effectLst/>
              <a:latin typeface="Roboto" panose="02000000000000000000" pitchFamily="2" charset="0"/>
            </a:endParaRPr>
          </a:p>
          <a:p>
            <a:r>
              <a:rPr lang="en-US" altLang="ko-KR" b="0" i="0" dirty="0">
                <a:solidFill>
                  <a:srgbClr val="F5F6F7"/>
                </a:solidFill>
                <a:effectLst/>
                <a:latin typeface="Roboto" panose="02000000000000000000" pitchFamily="2" charset="0"/>
              </a:rPr>
              <a:t>This allows you, the developer to focus on your game rather than low-level protocols and networking frameworks.</a:t>
            </a:r>
          </a:p>
          <a:p>
            <a:endParaRPr lang="en-US" altLang="ko-KR" b="0" i="0" dirty="0">
              <a:solidFill>
                <a:srgbClr val="F5F6F7"/>
              </a:solidFill>
              <a:effectLst/>
              <a:latin typeface="Roboto" panose="02000000000000000000" pitchFamily="2" charset="0"/>
            </a:endParaRPr>
          </a:p>
          <a:p>
            <a:r>
              <a:rPr lang="en-US" altLang="ko-KR" dirty="0">
                <a:solidFill>
                  <a:srgbClr val="F5F6F7"/>
                </a:solidFill>
                <a:latin typeface="Roboto" panose="02000000000000000000" pitchFamily="2" charset="0"/>
              </a:rPr>
              <a:t>The network library for Unity Engine.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882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73930-0F67-4D1A-97B8-D9F8BFD5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Network Library?</a:t>
            </a:r>
          </a:p>
        </p:txBody>
      </p:sp>
      <p:pic>
        <p:nvPicPr>
          <p:cNvPr id="1028" name="Picture 4" descr="Photon Engine (@ExitGames) / Twitter">
            <a:extLst>
              <a:ext uri="{FF2B5EF4-FFF2-40B4-BE49-F238E27FC236}">
                <a16:creationId xmlns:a16="http://schemas.microsoft.com/office/drawing/2014/main" id="{56232948-E90B-EDD9-F467-99DFCEE30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09" y="1915839"/>
            <a:ext cx="1721726" cy="172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Create a Chat System in Unity with Mirror">
            <a:extLst>
              <a:ext uri="{FF2B5EF4-FFF2-40B4-BE49-F238E27FC236}">
                <a16:creationId xmlns:a16="http://schemas.microsoft.com/office/drawing/2014/main" id="{3B9B320B-5C64-7F7E-04B1-DC3E93627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781" y="1915839"/>
            <a:ext cx="2346546" cy="172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volving multiplayer games beyond UNet | Unity Blog">
            <a:extLst>
              <a:ext uri="{FF2B5EF4-FFF2-40B4-BE49-F238E27FC236}">
                <a16:creationId xmlns:a16="http://schemas.microsoft.com/office/drawing/2014/main" id="{57A33EA2-DD30-4171-7D7E-185D5FC43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693" y="1881681"/>
            <a:ext cx="3121572" cy="175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314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73930-0F67-4D1A-97B8-D9F8BFD5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RPC: Remote Procedure Call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D9DBD1-CF50-6A74-11FD-2DC98FF53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F5F6F7"/>
                </a:solidFill>
                <a:effectLst/>
                <a:latin typeface="Roboto" panose="02000000000000000000" pitchFamily="2" charset="0"/>
              </a:rPr>
              <a:t>They are ways to call methods on objects that are not in the same executable.</a:t>
            </a:r>
          </a:p>
          <a:p>
            <a:endParaRPr lang="en-US" altLang="ko-KR" dirty="0">
              <a:solidFill>
                <a:srgbClr val="F5F6F7"/>
              </a:solidFill>
              <a:latin typeface="Roboto" panose="02000000000000000000" pitchFamily="2" charset="0"/>
            </a:endParaRPr>
          </a:p>
          <a:p>
            <a:r>
              <a:rPr lang="en-US" altLang="ko-KR" dirty="0"/>
              <a:t>Client</a:t>
            </a:r>
            <a:r>
              <a:rPr lang="ko-KR" altLang="en-US" dirty="0"/>
              <a:t> </a:t>
            </a:r>
            <a:r>
              <a:rPr lang="en-US" altLang="ko-KR" dirty="0"/>
              <a:t>RPC </a:t>
            </a:r>
            <a:r>
              <a:rPr lang="en-US" altLang="ko-KR" dirty="0">
                <a:sym typeface="Wingdings" panose="05000000000000000000" pitchFamily="2" charset="2"/>
              </a:rPr>
              <a:t> A Client </a:t>
            </a:r>
            <a:r>
              <a:rPr lang="en-US" altLang="ko-KR" dirty="0" err="1">
                <a:sym typeface="Wingdings" panose="05000000000000000000" pitchFamily="2" charset="2"/>
              </a:rPr>
              <a:t>Rpc</a:t>
            </a:r>
            <a:r>
              <a:rPr lang="en-US" altLang="ko-KR" dirty="0">
                <a:sym typeface="Wingdings" panose="05000000000000000000" pitchFamily="2" charset="2"/>
              </a:rPr>
              <a:t> can be invoked by the server to be executed on a client.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Server RPC </a:t>
            </a:r>
            <a:r>
              <a:rPr lang="en-US" altLang="ko-KR" dirty="0">
                <a:sym typeface="Wingdings" panose="05000000000000000000" pitchFamily="2" charset="2"/>
              </a:rPr>
              <a:t> A Server </a:t>
            </a:r>
            <a:r>
              <a:rPr lang="en-US" altLang="ko-KR" dirty="0" err="1">
                <a:sym typeface="Wingdings" panose="05000000000000000000" pitchFamily="2" charset="2"/>
              </a:rPr>
              <a:t>Rpc</a:t>
            </a:r>
            <a:r>
              <a:rPr lang="en-US" altLang="ko-KR" dirty="0">
                <a:sym typeface="Wingdings" panose="05000000000000000000" pitchFamily="2" charset="2"/>
              </a:rPr>
              <a:t> can be invoked by a client to be executed on the server.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568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73930-0F67-4D1A-97B8-D9F8BFD5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RPC</a:t>
            </a:r>
          </a:p>
        </p:txBody>
      </p:sp>
      <p:pic>
        <p:nvPicPr>
          <p:cNvPr id="1026" name="Picture 2" descr="Example banner">
            <a:extLst>
              <a:ext uri="{FF2B5EF4-FFF2-40B4-BE49-F238E27FC236}">
                <a16:creationId xmlns:a16="http://schemas.microsoft.com/office/drawing/2014/main" id="{54DB2CC1-C011-2F43-7708-1B1B68A1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40" y="966537"/>
            <a:ext cx="6448224" cy="366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184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73930-0F67-4D1A-97B8-D9F8BFD5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RPC</a:t>
            </a:r>
          </a:p>
        </p:txBody>
      </p:sp>
      <p:pic>
        <p:nvPicPr>
          <p:cNvPr id="2050" name="Picture 2" descr="Example banner">
            <a:extLst>
              <a:ext uri="{FF2B5EF4-FFF2-40B4-BE49-F238E27FC236}">
                <a16:creationId xmlns:a16="http://schemas.microsoft.com/office/drawing/2014/main" id="{B8D5988B-B33E-41E2-9798-C152AE0D1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63" y="966537"/>
            <a:ext cx="7287214" cy="310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608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73930-0F67-4D1A-97B8-D9F8BFD5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RPC</a:t>
            </a:r>
          </a:p>
        </p:txBody>
      </p:sp>
      <p:pic>
        <p:nvPicPr>
          <p:cNvPr id="2054" name="Picture 6" descr="Example banner">
            <a:extLst>
              <a:ext uri="{FF2B5EF4-FFF2-40B4-BE49-F238E27FC236}">
                <a16:creationId xmlns:a16="http://schemas.microsoft.com/office/drawing/2014/main" id="{FEE72C7A-F8CC-1597-3819-8B77961A7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6" y="966537"/>
            <a:ext cx="7267904" cy="316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729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73930-0F67-4D1A-97B8-D9F8BFD5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RPC</a:t>
            </a:r>
          </a:p>
        </p:txBody>
      </p:sp>
      <p:pic>
        <p:nvPicPr>
          <p:cNvPr id="4098" name="Picture 2" descr="Example banner">
            <a:extLst>
              <a:ext uri="{FF2B5EF4-FFF2-40B4-BE49-F238E27FC236}">
                <a16:creationId xmlns:a16="http://schemas.microsoft.com/office/drawing/2014/main" id="{88395E2B-D14A-19FE-B196-DB5103C07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9" y="966537"/>
            <a:ext cx="7260048" cy="309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24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/>
        <a:ea typeface="맑은 고딕"/>
        <a:cs typeface=""/>
      </a:majorFont>
      <a:minorFont>
        <a:latin typeface="Cambria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9444</TotalTime>
  <Words>331</Words>
  <Application>Microsoft Office PowerPoint</Application>
  <PresentationFormat>화면 슬라이드 쇼(16:9)</PresentationFormat>
  <Paragraphs>55</Paragraphs>
  <Slides>13</Slides>
  <Notes>13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Cambria</vt:lpstr>
      <vt:lpstr>AR HERMANN</vt:lpstr>
      <vt:lpstr>Roboto</vt:lpstr>
      <vt:lpstr>Office Theme</vt:lpstr>
      <vt:lpstr>PowerPoint 프레젠테이션</vt:lpstr>
      <vt:lpstr>ABOUT</vt:lpstr>
      <vt:lpstr>What is Unity NETCODE?</vt:lpstr>
      <vt:lpstr>What is Network Library?</vt:lpstr>
      <vt:lpstr>RPC: Remote Procedure Call</vt:lpstr>
      <vt:lpstr>Client RPC</vt:lpstr>
      <vt:lpstr>Client RPC</vt:lpstr>
      <vt:lpstr>Server RPC</vt:lpstr>
      <vt:lpstr>Server RPC</vt:lpstr>
      <vt:lpstr>Server RPC</vt:lpstr>
      <vt:lpstr>Network variable</vt:lpstr>
      <vt:lpstr>RPC vs Network variables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김 준영</cp:lastModifiedBy>
  <cp:revision>107</cp:revision>
  <dcterms:created xsi:type="dcterms:W3CDTF">2017-03-17T07:48:16Z</dcterms:created>
  <dcterms:modified xsi:type="dcterms:W3CDTF">2022-06-07T17:55:46Z</dcterms:modified>
</cp:coreProperties>
</file>