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34.02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55 24575,'109'2'48,"121"-4"-1710,-139-6 973,29-1 578,320 8-4843,-205 2 3677,-20-19 155,-35 1 655,341 15-1041,-267 3 1001,704-1 5233,-940 0-5395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7.2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0 280 24575,'370'0'-1081,"-324"-2"-632,73-14 0,-47 6 387,399-27-5775,-157 18 4874,270-24 1241,77-10 750,-185 38 236,-173 10 0,65-3 0,87-4 0,-129 6-11,40-2 176,345-2 1715,-528 10-1650,-143-2 653,78-14 1,-76 9-3,69-4 1,18 13 2552,-114-2-4471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7.85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24575,'0'36'0,"1"0"0,8 50 0,9 53 0,-1 18 0,12 20-1041,-26-164 662,34 160-429,-3-20 808,-18-74 0,10 20 13,3 11-189,41 231-2947,-66-315 3176,2 34 1,2 14-8,6 25 389,6 35 249,-16-108 191,-1 0 0,-2 1 0,-2 34 0,0-17-1498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8.5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92 0 24575,'2'13'0,"-1"-1"0,2 0 0,0 0 0,0 0 0,1-1 0,9 18 0,0 4 0,6 18 0,-3 1 0,12 60 0,-4-11 0,-13-63 0,7 49 0,16 105 0,-29-150-112,1-2-212,0 52 0,-6-62 324,1 0 0,8 49 0,-4-41-109,-2 1 0,-1 1-1,-4 39 1,1-7-128,1-39 192,-1 0 0,-9 51 0,-24 88 45,28-148 0,-6 35 0,-25 72 0,-54 126 0,82-234 47,-38 86 549,11-29-596,25-53 496,8-16-730,-1-1 0,-1 0 1,-7 11-1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9.4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0 419 24575,'27'0'0,"3"1"0,0-1 0,-1-2 0,1-1 0,51-11 0,-31 1-477,71-7 1,-75 14 195,91-24-1,-61 10-1663,0 3 0,91-8-1,-107 17 907,91-21-328,-15 2 430,48 1 665,117-20-294,-160 22-219,159-6-1,-47 4 620,-25 1-1045,405-4 1156,877 31 9121,-1507-3-8854,0 1 0,0 0 1,0 1-1,1-1 0,-1 0 0,0 1 1,0 0-1,0 0 0,0 0 0,0 0 0,0 0 1,3 2-1,-4-1-81,-1-1 0,1 1 0,-1-1 0,1 1 0,-1 0 0,0 0-1,0-1 1,0 1 0,0 0 0,0 0 0,0 0 0,-1 0 0,1 0 0,-1 0 0,1 0 0,-1 1 0,0-1 0,1 0 0,-1 3 0,1 21-108,-1 1 0,-1 0 0,-6 35 0,0-37-127,-1 0-1,-19 44 0,14-40-12,-11 39-1,12-30-72,-1 0 0,-21 38 1,-42 69-461,68-131 641,-50 101 9,19-43-803,-6 11-307,-20 22 320,-56 87-8,90-141 913,-20 27-54,-62 82 634,60-82-467,-6 2 298,7-10 3044,9-15-3479,37-48-92,0-1-1,-1 0 1,1-1 0,-1 1 0,0-1 0,-8 4 0,12-8 1,0 1 0,-1-1 0,1-1 0,0 1 0,-1 0 0,1-1 0,-1 0 0,1 0 0,0 0 0,-1 0 0,1 0 0,-1-1 0,1 1 0,0-1 0,-1 0 0,1 0 0,0 0 0,0-1 0,0 1 0,-1-1 0,2 1 0,-1-1 0,0 0 0,0 0 0,1-1 0,-1 1 0,1 0 0,-1-1 0,1 0 0,0 1 0,0-1 0,0 0 0,-2-5 0,-3-5-2,0 1 1,-1 0-1,0 1 0,-15-16 0,-43-38 55,-5-4-728,62 60 650,0 0-1,-1 1 1,0 1-1,-12-8 1,-12-9 26,-25-18-982,36 26 400,-35-30-1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8:02.06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40 0 24575,'0'30'0,"-1"0"0,-9 50 0,7-57-117,0 2 0,2 40 1,2-42-3,-2 1 1,-6 42 0,0-17-233,3 0 1,1 1-1,5 59 1,0-21 73,-2 981-4358,9-879 3064,0-2 46,-7-143 1525,14 75 0,-2-29 0,7 150 0,-14-156 52,2 32 32,-4-47-84,17 88 0,4 33 0,3 19 0,-13-113 0,9 147 1178,-8-115-1178,-9-75 0,1 59 0,-7-89 895,5 30-1,-3-31-423,0 34-1,-5 12-471,2 53 166,8-75 2938,-6-34-2178,-1 0 0,1 18 0,-3 213-896,-1-233-29,0 0 0,0 0 0,-4 12 0,-4 26 0,0 7 0,6-40 0,0-1 0,0 19 0,0 13 0,-13 63 0,0-6 0,-4 7 0,7-48 0,6-28 0,3-18 0,-4 36 0,-9 68-1365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34.61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24575,'4'0'0,"0"1"0,0 0 0,0 0 0,-1 0 0,7 2 0,11 3 0,122 9 0,-91-9-470,0-3-1,74-4 1,-39 0 588,1691 0-12598,-885 2 10711,-651 16 1763,-44 1-218,-7-16 1104,109 7 541,-66-2 5789,-217-7-9141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35.1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0 624 24575,'17'1'0,"1"0"0,20 6 0,-20-4 0,31 3 0,214-6-1034,-124-1-317,67-15 295,-54 1 929,93-13-4060,-80 7 1656,103-3-40,72-8 2416,102-7-2614,-395 36 2698,-15 0 80,485-38-259,-193 15 437,120-12-283,30-5-293,-188 19 397,406-45-8,234-26 0,-697 72-8,188-18 432,-228 23-459,74-6 966,-134 6 5948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35.8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4390 0 24575,'-1'3'0,"0"0"0,0-1 0,0 1 0,-1-1 0,1 1 0,-1-1 0,1 1 0,-1-1 0,-4 4 0,-3 6 0,-92 177-1965,42-74 568,35-64 528,3 2 0,1 0 0,-13 67 1,-1-2-719,-101 335-1419,133-448 3004,-86 266-1393,-1 6-409,-51 160 38,54-177 1780,-93 258-14,-5 19 0,-17 23 0,181-506 0,-215 544 0,48-151 742,89-218-770,-157 340-21,131-298 29,-284 580-625,329-693 645,-57 107 0,-115 148 1290,149-250-1368,21-38 28,-34 58-918,-148 202 1567,171-259-173,-193 217 1282,234-291-711,-59 47 0,58-54-442,30-26 2160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36.5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24575,'18'0'-29,"69"3"-655,-74-2 575,-1 1 1,1 1-1,-1 0 1,24 9-1,57 20-717,-9-3-202,424 155-6972,41-19 4459,-64-31 1848,-212-58 1681,178 43-15,310 52 27,-107-28 0,-261-60 0,-153-32 0,173 39 0,383 83 0,-502-111 0,92 15 0,38 8 0,144 33 0,-148-35 0,-122-26 0,-109-20-248,194 43 1861,-306-60 5213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37.4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24575,'0'856'-3255,"2"-826"3196,1 0 0,12 51 0,-2-16 85,88 461 485,-73-428 119,2 10-619,-18-68-1001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3.61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24575,'1799'0'-8893,"-839"0"7292,-834 9 1989,-2 0 887,-68-10-1131,44 2 3687,-98-1-3701,0 0-1,0 1 1,0-1 0,0 1-1,-1-1 1,1 1 0,0 0-1,0 0 1,0 0 0,-1 0-1,1 0 1,-1 0 0,1 0-1,-1 1 1,1-1 0,-1 0-1,1 1 1,-1 0 0,0-1-1,0 1 1,0-1 0,0 1-1,0 0 1,0 0 0,-1 0-1,1-1 1,-1 1 0,1 0-1,-1 0 1,1 0-1,-1 0 1,0 2 0,1 8 0,-1 0 0,0 0 1,-1-1-1,-2 14 0,2-22-204,-3 16 74,-1 0 0,0 0 0,-13 27 0,3-9 0,-231 521-590,209-475 590,21-47 0,-35 61 0,-35 64 0,43-75 0,16-35 83,-65 113-745,40-79 757,3 1 979,39-71-1074,-19 23 0,19-26 0,0 1 0,-13 22 0,15-22 0,0-1 0,-11 14 0,10-16 0,1 2 0,-12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4.1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0 192 24575,'1'-1'0,"-1"0"0,0 1 0,1-1 0,-1 0 0,0 0 0,1 1 0,-1-1 0,1 0 0,-1 1 0,1-1 0,0 1 0,-1-1 0,1 0 0,0 1 0,-1-1 0,1 1 0,0 0 0,-1-1 0,1 1 0,0 0 0,0-1 0,0 1 0,-1 0 0,1 0 0,0 0 0,0 0 0,1-1 0,27-2 0,-26 3 0,43-5 0,78-19 0,-78 12-76,-15 4-69,0 1 0,0 1 0,46-2 1,-35 5-182,63-12 0,-62 8 19,55-3 1,81-1-3168,-2-6 3397,4-1-354,-99 12 759,-49 4-100,36-6 0,-48 4 366,1 2 0,21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17:54.62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24575,'2000'0'-8081,"-1810"10"7446,-83-2 367,40 10 327,-92-10 380,77 2 0,-119-9 56,0 0-1,23 6 1,-30-6-683,8 2-1253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B03C7-9B6A-4344-9CB5-307985B6FAB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7E04D-0444-4241-BEF7-CC8AC74A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2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7E04D-0444-4241-BEF7-CC8AC74A15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93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9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684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06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47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5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4237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76BFB3-EB59-423A-AC73-5535CA9CD1A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69F9F4-D9BB-427D-9CF8-070249F5B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6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AE%88%E5%B2%81/29020?fromModule=lemma_inlink" TargetMode="External"/><Relationship Id="rId13" Type="http://schemas.openxmlformats.org/officeDocument/2006/relationships/hyperlink" Target="https://baike.baidu.com/item/%E6%B8%85%E6%98%8E%E8%8A%82/137575?fromModule=lemma_inlink" TargetMode="External"/><Relationship Id="rId3" Type="http://schemas.openxmlformats.org/officeDocument/2006/relationships/hyperlink" Target="https://baike.baidu.com/item/%E6%8C%A8%E5%B9%B4%E8%BF%91%E6%99%9A/23306209?fromModule=lemma_inlink" TargetMode="External"/><Relationship Id="rId7" Type="http://schemas.openxmlformats.org/officeDocument/2006/relationships/hyperlink" Target="https://baike.baidu.com/item/%E7%A5%AD%E7%A5%96/2876313?fromModule=lemma_inlink" TargetMode="External"/><Relationship Id="rId12" Type="http://schemas.openxmlformats.org/officeDocument/2006/relationships/hyperlink" Target="https://baike.baidu.com/item/%E7%A5%96%E5%85%88/5631369?fromModule=lemma_inlink" TargetMode="External"/><Relationship Id="rId2" Type="http://schemas.openxmlformats.org/officeDocument/2006/relationships/hyperlink" Target="https://baike.baidu.com/item/%E5%B2%81%E9%99%A4/845869?fromModule=lemma_inlink" TargetMode="External"/><Relationship Id="rId16" Type="http://schemas.openxmlformats.org/officeDocument/2006/relationships/hyperlink" Target="https://baike.baidu.com/item/%E5%B9%B4%E7%B3%95/508333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8%B4%B4%E5%B9%B4%E7%BA%A2/13385228?fromModule=lemma_inlink" TargetMode="External"/><Relationship Id="rId11" Type="http://schemas.openxmlformats.org/officeDocument/2006/relationships/hyperlink" Target="https://baike.baidu.com/item/%E7%A5%AD%E7%A5%80/646557?fromModule=lemma_inlink" TargetMode="External"/><Relationship Id="rId5" Type="http://schemas.openxmlformats.org/officeDocument/2006/relationships/hyperlink" Target="https://baike.baidu.com/item/%E9%99%A4%E5%A4%95%E5%A4%9C/1169325?fromModule=lemma_inlink" TargetMode="External"/><Relationship Id="rId15" Type="http://schemas.openxmlformats.org/officeDocument/2006/relationships/hyperlink" Target="https://baike.baidu.com/item/%E9%87%8D%E9%98%B3%E8%8A%82/128301?fromModule=lemma_inlink" TargetMode="External"/><Relationship Id="rId10" Type="http://schemas.openxmlformats.org/officeDocument/2006/relationships/hyperlink" Target="https://baike.baidu.com/item/%E9%98%96%E5%AE%B6%E5%9B%A2%E5%9C%86/18099540?fromModule=lemma_inlink" TargetMode="External"/><Relationship Id="rId4" Type="http://schemas.openxmlformats.org/officeDocument/2006/relationships/hyperlink" Target="https://baike.baidu.com/item/%E5%A4%A7%E5%B9%B4%E5%A4%9C?fromModule=lemma_inlink" TargetMode="External"/><Relationship Id="rId9" Type="http://schemas.openxmlformats.org/officeDocument/2006/relationships/hyperlink" Target="https://baike.baidu.com/item/%E9%99%A4%E6%97%A7%E5%B8%83%E6%96%B0/3123586?fromModule=lemma_inlink" TargetMode="External"/><Relationship Id="rId14" Type="http://schemas.openxmlformats.org/officeDocument/2006/relationships/hyperlink" Target="https://baike.baidu.com/item/%E4%B8%83%E6%9C%88%E5%8D%8A/7372671?fromModule=lemma_in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5%96%E5%85%88/5631369?fromModule=lemma_inlink" TargetMode="External"/><Relationship Id="rId2" Type="http://schemas.openxmlformats.org/officeDocument/2006/relationships/hyperlink" Target="https://baike.baidu.com/item/%E4%BC%A0%E7%BB%9F%E4%B9%A0%E4%BF%97?fromModule=lemma_in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fif"/><Relationship Id="rId4" Type="http://schemas.openxmlformats.org/officeDocument/2006/relationships/hyperlink" Target="https://baike.baidu.com/item/%E4%BC%A0%E7%BB%9F%E8%8A%82%E6%97%A5/3302724?fromModule=lemma_in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hyperlink" Target="https://baike.baidu.com/item/%E8%B4%B4%E5%B9%B4%E7%BA%A2/13385228?fromModule=lemma_in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9%A4%E5%A4%95/128141?fromModule=lemma_inlink" TargetMode="External"/><Relationship Id="rId2" Type="http://schemas.openxmlformats.org/officeDocument/2006/relationships/hyperlink" Target="https://baike.baidu.com/item/%E5%B9%B4%E5%A4%9C%E9%A5%AD/697018?fromModule=lemma_in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E%9F%E9%82%AA/34346?fromModule=lemma_inlink" TargetMode="External"/><Relationship Id="rId2" Type="http://schemas.openxmlformats.org/officeDocument/2006/relationships/hyperlink" Target="https://baike.baidu.com/item/%E5%8E%8B%E5%B2%81%E9%92%B1/68386?fromModule=lemma_in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5%B9%B3%E5%AE%89/3891?fromModule=lemma_inlink" TargetMode="External"/><Relationship Id="rId4" Type="http://schemas.openxmlformats.org/officeDocument/2006/relationships/hyperlink" Target="https://baike.baidu.com/item/%E4%BF%9D%E4%BD%91/33029?fromModule=lemma_inli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3%8E%E5%9C%9F%E8%AE%B0/6014818?fromModule=lemma_inlink" TargetMode="External"/><Relationship Id="rId2" Type="http://schemas.openxmlformats.org/officeDocument/2006/relationships/hyperlink" Target="https://baike.baidu.com/item/%E7%85%A7%E8%99%9A%E8%80%97/9954874?fromModule=lemma_in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8B%9C%E5%B9%B4/17232?fromModule=lemma_inlink" TargetMode="External"/><Relationship Id="rId3" Type="http://schemas.openxmlformats.org/officeDocument/2006/relationships/hyperlink" Target="https://baike.baidu.com/item/%E4%B9%B0%E5%B9%B4%E8%B4%A7/1333906?fromModule=lemma_inlink" TargetMode="External"/><Relationship Id="rId7" Type="http://schemas.openxmlformats.org/officeDocument/2006/relationships/hyperlink" Target="https://baike.baidu.com/item/%E6%8B%9C%E5%B2%81/8210759?fromModule=lemma_inlink" TargetMode="External"/><Relationship Id="rId12" Type="http://schemas.openxmlformats.org/officeDocument/2006/relationships/hyperlink" Target="https://baike.baidu.com/item/%E5%BA%99%E4%BC%9A/559717?fromModule=lemma_inlin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E%88%E5%B2%81/29020?fromModule=lemma_inlink" TargetMode="External"/><Relationship Id="rId11" Type="http://schemas.openxmlformats.org/officeDocument/2006/relationships/hyperlink" Target="https://baike.baidu.com/item/%E6%8A%BC%E8%88%9F/20423211?fromModule=lemma_inlink" TargetMode="External"/><Relationship Id="rId5" Type="http://schemas.openxmlformats.org/officeDocument/2006/relationships/hyperlink" Target="https://baike.baidu.com/item/%E5%B9%B4%E5%A4%9C%E9%A5%AD/697018?fromModule=lemma_inlink" TargetMode="External"/><Relationship Id="rId10" Type="http://schemas.openxmlformats.org/officeDocument/2006/relationships/hyperlink" Target="https://baike.baidu.com/item/%E6%B8%B8%E7%A5%9E/5576094?fromModule=lemma_inlink" TargetMode="External"/><Relationship Id="rId4" Type="http://schemas.openxmlformats.org/officeDocument/2006/relationships/hyperlink" Target="https://baike.baidu.com/item/%E6%89%AB%E5%B0%98/1380009?fromModule=lemma_inlink" TargetMode="External"/><Relationship Id="rId9" Type="http://schemas.openxmlformats.org/officeDocument/2006/relationships/hyperlink" Target="https://baike.baidu.com/item/%E8%88%9E%E9%BE%99%E8%88%9E%E7%8B%AE/10922834?fromModule=lemma_in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5%8A%E6%9C%88%E4%BA%8C%E5%8D%81%E4%B8%89/1299344?fromModule=lemma_inlink" TargetMode="External"/><Relationship Id="rId2" Type="http://schemas.openxmlformats.org/officeDocument/2006/relationships/hyperlink" Target="https://baike.baidu.com/item/%E5%B0%8F%E5%B9%B4/9280829?fromModule=lemma_in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hyperlink" Target="https://baike.baidu.com/item/%E9%99%A4%E6%97%A7%E5%B8%83%E6%96%B0/3123586?fromModule=lemma_in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5%AD%E7%81%B6%E8%AF%8D/12539380?fromModule=lemma_inlink" TargetMode="External"/><Relationship Id="rId2" Type="http://schemas.openxmlformats.org/officeDocument/2006/relationships/hyperlink" Target="https://baike.baidu.com/item/%E7%A5%AD%E7%81%B6/27042?fromModule=lemma_in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fif"/><Relationship Id="rId4" Type="http://schemas.openxmlformats.org/officeDocument/2006/relationships/hyperlink" Target="https://baike.baidu.com/item/%E7%B3%96%E5%85%83%E5%AE%9D/8146998?fromModule=lemma_inli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AA%9D%E7%AA%9D%E5%A4%B4/1148327?fromModule=lemma_inlin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4%B4%E5%B9%B4%E7%BA%A2/13385228?fromModule=lemma_inlink" TargetMode="External"/><Relationship Id="rId2" Type="http://schemas.openxmlformats.org/officeDocument/2006/relationships/hyperlink" Target="https://baike.baidu.com/item/%E6%B4%97%E7%A6%8F%E7%A6%84/1452072?fromModule=lemma_in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9B617810-97F7-B056-7957-8AC0C0133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074"/>
            <a:ext cx="12192000" cy="7117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918582-B4A5-DBA7-8DAC-DB626CF7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0" y="104291"/>
            <a:ext cx="10318418" cy="4394988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/>
          <a:p>
            <a:r>
              <a:rPr lang="zh-CN" altLang="en-US" sz="9600" b="1" u="sng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春节</a:t>
            </a:r>
            <a:r>
              <a:rPr lang="en-US" altLang="zh-CN" sz="9600" b="1" u="sng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9600" b="1" u="sng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年前礼俗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7AB3A-92E3-CC7A-B380-322E8A98F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158" y="3807912"/>
            <a:ext cx="9144000" cy="1382734"/>
          </a:xfrm>
          <a:ln w="57150">
            <a:solidFill>
              <a:srgbClr val="FFC000"/>
            </a:solidFill>
          </a:ln>
        </p:spPr>
        <p:txBody>
          <a:bodyPr>
            <a:normAutofit/>
          </a:bodyPr>
          <a:lstStyle/>
          <a:p>
            <a:endParaRPr lang="en-US" altLang="zh-CN" sz="3600" b="1" dirty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李永达 </a:t>
            </a:r>
            <a:r>
              <a:rPr lang="en-US" altLang="zh-CN" sz="3600" b="1" dirty="0">
                <a:solidFill>
                  <a:srgbClr val="FFFF00"/>
                </a:solidFill>
              </a:rPr>
              <a:t>202104113216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7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除旧迎新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“岁”的最后一天，称为“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岁除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”，那天晚上叫“除夕”。它与新年首尾相连，谓之“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挨年近晚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、岁穷月尽”，是新一年的前夕，是除旧迎新的重要时间交界点。“除夕”是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岁除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之夜的意思，又称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大年夜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除夕夜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、除夜等，时值年尾的最后一个晚上。此期间以除旧布新为活动主题，自古就有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贴年红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祭祖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、团圆饭、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8"/>
              </a:rPr>
              <a:t>守岁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等习俗，经久不息。除夕是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9"/>
              </a:rPr>
              <a:t>除旧布新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0"/>
              </a:rPr>
              <a:t>阖家团圆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1"/>
              </a:rPr>
              <a:t>祭祀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2"/>
              </a:rPr>
              <a:t>祖先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的日子，与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3"/>
              </a:rPr>
              <a:t>清明节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4"/>
              </a:rPr>
              <a:t>七月半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5"/>
              </a:rPr>
              <a:t>重阳节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并称为中国民间四大传统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祭祖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大节。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</a:rPr>
              <a:t> 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岁除之日，民间尤为重视，除旧布新、迎接新年。家家户户忙忙碌碌清扫庭舍、张灯结彩，迎祖宗回家过年，并以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6"/>
              </a:rPr>
              <a:t>年糕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、三牲饭菜及三茶五酒奉祀。除夕，在国人心中是具有特殊意义的，这个年尾最重要的日子，漂泊再远的游子也是要赶着回家去和家人团聚，在爆竹声中辞旧岁，烟花满天迎新春。</a:t>
            </a:r>
          </a:p>
        </p:txBody>
      </p:sp>
    </p:spTree>
    <p:extLst>
      <p:ext uri="{BB962C8B-B14F-4D97-AF65-F5344CB8AC3E}">
        <p14:creationId xmlns:p14="http://schemas.microsoft.com/office/powerpoint/2010/main" val="409173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祭祖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除夕祭祖是过年重要习俗之一，中华民族自古就有慎终追远的传统，过节总不会忘记祭拜祖先，报祭祖先的恩德。除夕，人们会摆上菜肴、倒上美酒，举行隆重的祭祀仪式，以此表达对先人的怀念并祈求祖先的庇佑，这一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传统习俗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代代相传。祭祀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祖先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，不仅涵盖了中国所有的古老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传统节日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，也是中国民俗节日永远的主题。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en-US" altLang="zh-CN" b="0" i="0" baseline="30000" dirty="0">
              <a:solidFill>
                <a:srgbClr val="3366CC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祭祖的形式各有不同，有的到宗祠拜祖，而大多在家中将祖先牌位依次摆在正厅，陈列供品，然后祭拜者按长幼的顺序上香跪拜。祭祖，多半做鱼肉碗菜，盛以高碗，颇有钟鸣鼎食之意。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A5B68-593D-871A-3AE8-BC6060D60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63" y="131175"/>
            <a:ext cx="4149595" cy="24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5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贴年红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贴年红，即是贴春联、门神、年画、福字、横批、窗花等的统称，因这些是过年时贴的红色喜庆元素，所以统称为“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贴年红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”。贴年红是中华传统过年习俗，它反映了人民大众的风俗和信仰，增添喜庆的节日气氛，并寄予着人们对新年新生活的美好期盼。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A5B68-593D-871A-3AE8-BC6060D60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0857" y="106123"/>
            <a:ext cx="1864678" cy="26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年夜饭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年夜饭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，是年节习俗之一，又称年晚饭、团年饭、团圆饭等，特指年尾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除夕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阖家聚餐。年夜饭源于古代的年终祭祀仪式，拜祭神灵与祖先后团圆聚餐。团年饭是年前的重头戏，不但丰富多彩，而且很讲究意头。吃团年饭前先拜神祭祖，待拜祭仪式完毕后才开饭。席上一般有鸡（寓意有计）、鱼（寓年年有余）、蚝豉（寓好市）、发菜（寓发财）、腐竹（寓富足）、莲藕（寓聪明）、生菜（寓生财）、生蒜（寓会计算）等以求吉利。中国人的年夜饭是家人的团圆聚餐，这顿是年尾最丰盛、最重要的一顿晚餐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A5B68-593D-871A-3AE8-BC6060D60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5" y="135974"/>
            <a:ext cx="3250505" cy="24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压岁钱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压岁钱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在广东叫做“俾利是”），春节习俗之一。压岁钱是由长辈派发给晚辈的，年夜饭后长辈要将事先准备好的压岁钱派发给晚辈，据说压岁钱可以压住邪祟，晚辈得到压岁钱就可以平平安安度过一岁；有的人家是父母在夜晚待子女睡熟后，放在他们的枕头下。过年给压岁钱，体现出长辈对晚辈的关切之情和真切祝福。压岁钱在民俗文化中寓意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辟邪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驱鬼，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保佑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平安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。压岁钱最初的用意是镇恶驱邪，因为人们认为小孩容易受鬼祟的侵害，所以用压岁钱压祟驱邪。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296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岁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守岁，又称照虚耗、守岁火、照岁等，其由来已久，是中国民间的年俗活动之一。新年前夕夜晚守岁，民俗活动主要表现为点岁火、守岁火。每个房间要整夜灯火通明，全家团聚，迎接新岁到来；除夕夜遍燃灯烛通宵不灭，谓之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照虚耗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”，据说如此照岁之后，就会使来年家中财富充实。古时南北风俗各异，有的地方守岁习俗主要为熬年夜，即通宵守夜；如晋朝周处所著的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风土记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说：除夕之夜大家各相与赠送，称“馈岁”；长幼聚欢，祝颂完备，称“分岁”；终岁不眠，以待天明，称“守岁”。有的地方在除夕之夜，全家团聚在一起，吃过年夜饭，点起蜡烛或油灯，围坐炉旁闲聊，通宵守夜，象征着把一切邪瘟病疫照跑驱走，期待着新的一年吉祥如意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914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6D1-BA37-1318-C9A5-570DF86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春节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741905D-2CC2-31EF-8665-A9562A7C29E5}"/>
              </a:ext>
            </a:extLst>
          </p:cNvPr>
          <p:cNvGrpSpPr/>
          <p:nvPr/>
        </p:nvGrpSpPr>
        <p:grpSpPr>
          <a:xfrm>
            <a:off x="103748" y="3186361"/>
            <a:ext cx="4436640" cy="3525480"/>
            <a:chOff x="1909973" y="1215001"/>
            <a:chExt cx="4436640" cy="352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4787B7F9-6C44-E163-9A9D-C673FDEF09B5}"/>
                    </a:ext>
                  </a:extLst>
                </p14:cNvPr>
                <p14:cNvContentPartPr/>
                <p14:nvPr/>
              </p14:nvContentPartPr>
              <p14:xfrm>
                <a:off x="2799173" y="1665001"/>
                <a:ext cx="1213920" cy="205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4787B7F9-6C44-E163-9A9D-C673FDEF09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6533" y="1602361"/>
                  <a:ext cx="133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0F58A87-EE1C-43F8-4628-83724026A738}"/>
                    </a:ext>
                  </a:extLst>
                </p14:cNvPr>
                <p14:cNvContentPartPr/>
                <p14:nvPr/>
              </p14:nvContentPartPr>
              <p14:xfrm>
                <a:off x="2718173" y="2286001"/>
                <a:ext cx="1571040" cy="320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0F58A87-EE1C-43F8-4628-83724026A7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5173" y="2223001"/>
                  <a:ext cx="169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B3D5063-9107-AE77-3B27-F1EAED6D4556}"/>
                    </a:ext>
                  </a:extLst>
                </p14:cNvPr>
                <p14:cNvContentPartPr/>
                <p14:nvPr/>
              </p14:nvContentPartPr>
              <p14:xfrm>
                <a:off x="1909973" y="2844361"/>
                <a:ext cx="2638800" cy="2314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B3D5063-9107-AE77-3B27-F1EAED6D45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6973" y="2781361"/>
                  <a:ext cx="2764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75DA791-0DD0-E1EC-1F72-F1F79ADC0198}"/>
                    </a:ext>
                  </a:extLst>
                </p14:cNvPr>
                <p14:cNvContentPartPr/>
                <p14:nvPr/>
              </p14:nvContentPartPr>
              <p14:xfrm>
                <a:off x="2096093" y="1215001"/>
                <a:ext cx="1580400" cy="34034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75DA791-0DD0-E1EC-1F72-F1F79ADC01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3453" y="1152001"/>
                  <a:ext cx="1706040" cy="35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276750AE-F0BC-38CA-86E1-99B5B0C7B888}"/>
                    </a:ext>
                  </a:extLst>
                </p14:cNvPr>
                <p14:cNvContentPartPr/>
                <p14:nvPr/>
              </p14:nvContentPartPr>
              <p14:xfrm>
                <a:off x="3131453" y="3143881"/>
                <a:ext cx="3215160" cy="7538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276750AE-F0BC-38CA-86E1-99B5B0C7B8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8813" y="3080881"/>
                  <a:ext cx="33408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DC04B36-263C-53C7-1132-4D1F6E902027}"/>
                    </a:ext>
                  </a:extLst>
                </p14:cNvPr>
                <p14:cNvContentPartPr/>
                <p14:nvPr/>
              </p14:nvContentPartPr>
              <p14:xfrm>
                <a:off x="3168893" y="4002121"/>
                <a:ext cx="73800" cy="6606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DC04B36-263C-53C7-1132-4D1F6E9020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5893" y="3939121"/>
                  <a:ext cx="19944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F3091615-0B93-B667-4FD8-C953F8AA109F}"/>
                    </a:ext>
                  </a:extLst>
                </p14:cNvPr>
                <p14:cNvContentPartPr/>
                <p14:nvPr/>
              </p14:nvContentPartPr>
              <p14:xfrm>
                <a:off x="3387773" y="3813841"/>
                <a:ext cx="1154880" cy="6854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F3091615-0B93-B667-4FD8-C953F8AA10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25133" y="3751201"/>
                  <a:ext cx="128052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1058EF3-2484-4D75-5F76-28DFC1570685}"/>
                    </a:ext>
                  </a:extLst>
                </p14:cNvPr>
                <p14:cNvContentPartPr/>
                <p14:nvPr/>
              </p14:nvContentPartPr>
              <p14:xfrm>
                <a:off x="3488213" y="4127041"/>
                <a:ext cx="551880" cy="694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1058EF3-2484-4D75-5F76-28DFC15706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25213" y="4064041"/>
                  <a:ext cx="677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2DE9E0F-7759-02A2-78E4-CE204155BCE1}"/>
                    </a:ext>
                  </a:extLst>
                </p14:cNvPr>
                <p14:cNvContentPartPr/>
                <p14:nvPr/>
              </p14:nvContentPartPr>
              <p14:xfrm>
                <a:off x="3594773" y="4716001"/>
                <a:ext cx="977040" cy="244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2DE9E0F-7759-02A2-78E4-CE204155BC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31773" y="4653001"/>
                  <a:ext cx="11026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0EC80A0-6F89-2847-DF56-C3DD9D4209F4}"/>
              </a:ext>
            </a:extLst>
          </p:cNvPr>
          <p:cNvGrpSpPr/>
          <p:nvPr/>
        </p:nvGrpSpPr>
        <p:grpSpPr>
          <a:xfrm>
            <a:off x="9809922" y="3285361"/>
            <a:ext cx="2260800" cy="3426480"/>
            <a:chOff x="6682493" y="1371601"/>
            <a:chExt cx="2260800" cy="34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D576FA6D-EE26-CF55-B800-5973F5CD6198}"/>
                    </a:ext>
                  </a:extLst>
                </p14:cNvPr>
                <p14:cNvContentPartPr/>
                <p14:nvPr/>
              </p14:nvContentPartPr>
              <p14:xfrm>
                <a:off x="6682493" y="1734481"/>
                <a:ext cx="2260800" cy="1011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D576FA6D-EE26-CF55-B800-5973F5CD61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19493" y="1671481"/>
                  <a:ext cx="2386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3C6DEC71-279F-0892-22D1-C58F9687A687}"/>
                    </a:ext>
                  </a:extLst>
                </p14:cNvPr>
                <p14:cNvContentPartPr/>
                <p14:nvPr/>
              </p14:nvContentPartPr>
              <p14:xfrm>
                <a:off x="7408973" y="1440361"/>
                <a:ext cx="126360" cy="78336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3C6DEC71-279F-0892-22D1-C58F9687A6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46333" y="1377361"/>
                  <a:ext cx="25200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C18798A8-8A6E-C6A1-2626-D7CE8E848DB0}"/>
                    </a:ext>
                  </a:extLst>
                </p14:cNvPr>
                <p14:cNvContentPartPr/>
                <p14:nvPr/>
              </p14:nvContentPartPr>
              <p14:xfrm>
                <a:off x="8014853" y="1371601"/>
                <a:ext cx="115920" cy="87588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C18798A8-8A6E-C6A1-2626-D7CE8E848D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51853" y="1308601"/>
                  <a:ext cx="24156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EB342B74-FCBD-2EAB-07CA-F1C4D30B6900}"/>
                    </a:ext>
                  </a:extLst>
                </p14:cNvPr>
                <p14:cNvContentPartPr/>
                <p14:nvPr/>
              </p14:nvContentPartPr>
              <p14:xfrm>
                <a:off x="6989573" y="2498401"/>
                <a:ext cx="1749600" cy="6879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EB342B74-FCBD-2EAB-07CA-F1C4D30B69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26573" y="2435401"/>
                  <a:ext cx="187524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C916F355-B439-A510-A079-6898A07F8F68}"/>
                    </a:ext>
                  </a:extLst>
                </p14:cNvPr>
                <p14:cNvContentPartPr/>
                <p14:nvPr/>
              </p14:nvContentPartPr>
              <p14:xfrm>
                <a:off x="7651613" y="2743201"/>
                <a:ext cx="102240" cy="205488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C916F355-B439-A510-A079-6898A07F8F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88973" y="2680201"/>
                  <a:ext cx="227880" cy="21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7BCCE-30C6-207B-1AE0-55B495FB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春节是中国民间最隆重盛大的传统节日，是集祈福攘灾、欢庆娱乐和饮食为一体的民俗大节。春节历史悠久，由上古时代岁首祈岁祭祀演变而来，在传承发展中承载了丰厚的历史文化底蕴。新春贺岁活动围绕祭祝祈年为中心，以除旧布新、拜神祭祖、驱邪攘灾、祈求丰年等形式展开，内容丰富多彩，热闹喜庆，年味浓郁，凝聚着中华文明的传统文化精华。在春节期间，全国各地均有举行各种贺岁活动，各地因地域文化不同而又存在着习俗内容或细节上的差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5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199895-F13A-473C-054E-6799AFB1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435"/>
            <a:ext cx="12192000" cy="38035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春节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我国过年历史悠久，在传承发展中已形成了一些较为固定的习俗，有许多还相传至今，如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买年货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扫尘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、贴对联、吃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年夜饭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守岁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拜岁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8"/>
              </a:rPr>
              <a:t>拜年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9"/>
              </a:rPr>
              <a:t>舞龙舞狮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、拜神祭祖、祈福攘灾、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0"/>
              </a:rPr>
              <a:t>游神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1"/>
              </a:rPr>
              <a:t>押舟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2"/>
              </a:rPr>
              <a:t>庙会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、游锣鼓、游标旗、上灯酒、赏花灯等。传统的节日仪式与相关习俗活动，是节日元素的重要内容，承载着丰富多彩的节日文化底蕴。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63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年前习俗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年末廿三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廿四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忙年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年末廿三或廿四日，在民间称为“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小年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，从小年起人们便开始“忙年”了。小年并非专指一个日子，由于各地风俗，被称为“小年”的日子也不尽相同。小年期间主要的民俗活动有扫尘、祭灶等。在清朝之前，民间传统的小年祭灶日是腊月二十四。从清朝中后期开始，帝王家就于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腊月二十三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举行祭天大典，为了“节省开支”，顺便把灶王爷也给拜了，因此北方地区民间百姓相效仿，多在腊月二十三过小年。南方大部分地区，仍然保持着腊月二十四过小年的老传统。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89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年前习俗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年末廿三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廿四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扫尘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年前忙年主要是以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除旧布新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为活动主题，扫尘是年前除旧布新习俗之一。民谚称“腊月二十四，掸尘扫房子”。年末廿三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廿四便正式地开始做迎接过年的准备。扫尘就是年终大扫除，北方称“扫房”，南方称“扫屋”。每逢春节来临，家家户户都要打扫环境，清洗各种器具，拆洗被褥窗帘，洒扫六闾庭院，掸拂尘垢蛛网，疏浚明渠暗沟。到处洋溢着欢欢喜喜搞卫生、干干净净迎新春的欢乐气氛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按民间的说法：因“尘”与“陈”谐音，新春扫尘有“除陈布新”的涵义。扫尘的用意是要把一切“穷运”、“晦气” 统统扫出门，以祈来年清吉；这一习俗寄托着人们辟邪除灾、辞旧迎新、迎祥纳福的祈求与愿望。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E29DB-B03F-DE60-A4DA-FBEFAFD0B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65" y="382385"/>
            <a:ext cx="3148991" cy="23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5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年前习俗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年末廿三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廿四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祭灶神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农历十二月廿三或廿四日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祭灶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是日入夜后要把灶台刷干净，把旧的灶君取下烧掉，至除夕日早晨把新像贴上，一送一迎，都要摆置酒肉、糖果、甘蔗、米果等，烧香、点烛、放纸炮等。祭灶这一民俗活动可追溯到先秦时期，但在最开始的时候祭灶的日子并不是在小年日。郑玄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礼记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记法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说：“（灶神）居人间，司察小过，作谴告者也。”传说从腊月二十三，一直到除夕，这几天都是灶神回宫的日子。除夕当天，则要重新请灶神下降，百姓都会先贴上灶王爷的神像然后再开始准备除夕的年夜饭。据我国晋代名人周处所作的地方风物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风土记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记载：“腊月二十四日夜，祀灶，谓灶神翌日上天，白一岁事，故先一日祀之。”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地方习俗：江苏苏州乡贤宋朝诗人范成大有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祭灶词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传世，生动描写了宋时苏州人家送灶的习俗，其诗曰：“古传腊月二十四，灶君朝天欲言事，云车风马少留恋，家有杯盘丰典祀。猪头烂熟双鱼鲜，豆沙甘松粉饵圆。男儿酌献女儿避，酹酒烧钱灶君喜。婢子争斗君莫闻，猫犬触秽君莫嗔。送君醉饱登天门，勺长勺短勿复云，乞取利市归来分。”据老苏州人回忆，送灶最重要的除了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糖元宝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”外，还有另外一些供品，如灶神纸马、灶帘、灶锭等。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E29DB-B03F-DE60-A4DA-FBEFAFD0B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1748" y="80017"/>
            <a:ext cx="2398734" cy="28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年前习俗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年末廿五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做豆腐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民谚称：“腊月二十五，磨豆腐。”一些地方还有在除夕以前吃豆腐渣的风俗。个别地区有这样的传说：灶王上天汇报后，玉帝会下界查访，看各家各户是否如灶王所奏的那样，于是各家各户就吃豆腐渣以示清苦，瞒过玉皇的惩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E29DB-B03F-DE60-A4DA-FBEFAFD0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6367" y="258716"/>
            <a:ext cx="6443633" cy="25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6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年前习俗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年末廿六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关于腊月二十六，民间还流传着“腊月二十六割年肉”的说法：说“腊月二十六，杀猪割肉”或“二十六，割刀头”，说的是这一天主要筹备过年的肉食。故此称为“年肉”。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部分地方乡村，这一天是大集市日，集市周边各村的百姓纷纷前往赶集买年货，烟、酒、鱼、肉、鞭炮和走亲戚用的礼品一样也不能少，年味已渐浓了起来。过去，普通老百姓的日子都比较穷苦，而且家里的人又都比较的多，因此往往是吃了上顿没下顿，条件稍微好点的，也不过是能吃上点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窝窝头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与野菜什么的，好不容易盼到快过年了，家里的劳力们纷纷开始杀猪，没有养猪的人家，就到集市上去割一块肉回家，因此，腊月二十六炖猪肉也被称为“腊月二十六，杀猪割年肉”。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118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179DF-D7BA-3774-6D27-E0B4F7D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年前习俗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25C1-3929-3B3D-2339-A17363F4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年末廿七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传统民俗中在这两天要集中地洗澡、洗衣，除去一年的晦气，准备迎接来年的新春，俗语：腊月二十六洗浴为“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洗福禄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”，“二十七，洗疚疾”。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年末廿八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北方一些地方有年谣云：“腊月二十八，打糕蒸馍贴花花”或“二十八，把面发”。所谓贴花花，就是张贴年画、春联、窗花和各种春节张贴之物。广东有一句俗语“年廿八，洗邋遢”，意思是说在农历十二月廿八日这一天全家人要留在家里打扫卫生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贴年红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（挥春），迎接新年。</a:t>
            </a:r>
          </a:p>
        </p:txBody>
      </p:sp>
    </p:spTree>
    <p:extLst>
      <p:ext uri="{BB962C8B-B14F-4D97-AF65-F5344CB8AC3E}">
        <p14:creationId xmlns:p14="http://schemas.microsoft.com/office/powerpoint/2010/main" val="1951401075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144</TotalTime>
  <Words>2246</Words>
  <Application>Microsoft Office PowerPoint</Application>
  <PresentationFormat>宽屏</PresentationFormat>
  <Paragraphs>55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</vt:lpstr>
      <vt:lpstr>等线</vt:lpstr>
      <vt:lpstr>微软雅黑</vt:lpstr>
      <vt:lpstr>Arial</vt:lpstr>
      <vt:lpstr>Gill Sans MT</vt:lpstr>
      <vt:lpstr>Impact</vt:lpstr>
      <vt:lpstr>徽章</vt:lpstr>
      <vt:lpstr>春节-年前礼俗</vt:lpstr>
      <vt:lpstr>春节</vt:lpstr>
      <vt:lpstr>春节</vt:lpstr>
      <vt:lpstr>年前习俗</vt:lpstr>
      <vt:lpstr>年前习俗</vt:lpstr>
      <vt:lpstr>年前习俗</vt:lpstr>
      <vt:lpstr>年前习俗</vt:lpstr>
      <vt:lpstr>年前习俗</vt:lpstr>
      <vt:lpstr>年前习俗</vt:lpstr>
      <vt:lpstr>岁除</vt:lpstr>
      <vt:lpstr>岁除</vt:lpstr>
      <vt:lpstr>岁除</vt:lpstr>
      <vt:lpstr>岁除</vt:lpstr>
      <vt:lpstr>岁除</vt:lpstr>
      <vt:lpstr>岁除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春节礼俗</dc:title>
  <dc:creator>LI Yongda</dc:creator>
  <cp:lastModifiedBy>LI Yongda</cp:lastModifiedBy>
  <cp:revision>3</cp:revision>
  <dcterms:created xsi:type="dcterms:W3CDTF">2022-12-16T07:23:27Z</dcterms:created>
  <dcterms:modified xsi:type="dcterms:W3CDTF">2022-12-16T09:47:57Z</dcterms:modified>
</cp:coreProperties>
</file>