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292608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p:scale>
          <a:sx n="31" d="100"/>
          <a:sy n="31" d="100"/>
        </p:scale>
        <p:origin x="1560" y="-208"/>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5"/>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679595" indent="0" algn="ctr">
              <a:buNone/>
              <a:defRPr>
                <a:solidFill>
                  <a:schemeClr val="tx1">
                    <a:tint val="75000"/>
                  </a:schemeClr>
                </a:solidFill>
              </a:defRPr>
            </a:lvl2pPr>
            <a:lvl3pPr marL="3359189" indent="0" algn="ctr">
              <a:buNone/>
              <a:defRPr>
                <a:solidFill>
                  <a:schemeClr val="tx1">
                    <a:tint val="75000"/>
                  </a:schemeClr>
                </a:solidFill>
              </a:defRPr>
            </a:lvl3pPr>
            <a:lvl4pPr marL="5038785" indent="0" algn="ctr">
              <a:buNone/>
              <a:defRPr>
                <a:solidFill>
                  <a:schemeClr val="tx1">
                    <a:tint val="75000"/>
                  </a:schemeClr>
                </a:solidFill>
              </a:defRPr>
            </a:lvl4pPr>
            <a:lvl5pPr marL="6718380" indent="0" algn="ctr">
              <a:buNone/>
              <a:defRPr>
                <a:solidFill>
                  <a:schemeClr val="tx1">
                    <a:tint val="75000"/>
                  </a:schemeClr>
                </a:solidFill>
              </a:defRPr>
            </a:lvl5pPr>
            <a:lvl6pPr marL="8397974" indent="0" algn="ctr">
              <a:buNone/>
              <a:defRPr>
                <a:solidFill>
                  <a:schemeClr val="tx1">
                    <a:tint val="75000"/>
                  </a:schemeClr>
                </a:solidFill>
              </a:defRPr>
            </a:lvl6pPr>
            <a:lvl7pPr marL="10077569" indent="0" algn="ctr">
              <a:buNone/>
              <a:defRPr>
                <a:solidFill>
                  <a:schemeClr val="tx1">
                    <a:tint val="75000"/>
                  </a:schemeClr>
                </a:solidFill>
              </a:defRPr>
            </a:lvl7pPr>
            <a:lvl8pPr marL="11757164" indent="0" algn="ctr">
              <a:buNone/>
              <a:defRPr>
                <a:solidFill>
                  <a:schemeClr val="tx1">
                    <a:tint val="75000"/>
                  </a:schemeClr>
                </a:solidFill>
              </a:defRPr>
            </a:lvl8pPr>
            <a:lvl9pPr marL="134367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1611549-45E5-B145-9755-6F67ADE5762D}" type="datetimeFigureOut">
              <a:rPr lang="en-US" smtClean="0"/>
              <a:t>5/16/24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70401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11549-45E5-B145-9755-6F67ADE5762D}" type="datetimeFigureOut">
              <a:rPr lang="en-US" smtClean="0"/>
              <a:t>5/16/24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889485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998722"/>
            <a:ext cx="32918400" cy="1065242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315200" y="4998722"/>
            <a:ext cx="98145600" cy="1065242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11549-45E5-B145-9755-6F67ADE5762D}" type="datetimeFigureOut">
              <a:rPr lang="en-US" smtClean="0"/>
              <a:t>5/16/24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3608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611549-45E5-B145-9755-6F67ADE5762D}" type="datetimeFigureOut">
              <a:rPr lang="en-US" smtClean="0"/>
              <a:t>5/16/24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327077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4733"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7322">
                <a:solidFill>
                  <a:schemeClr val="tx1">
                    <a:tint val="75000"/>
                  </a:schemeClr>
                </a:solidFill>
              </a:defRPr>
            </a:lvl1pPr>
            <a:lvl2pPr marL="1679595" indent="0">
              <a:buNone/>
              <a:defRPr sz="6608">
                <a:solidFill>
                  <a:schemeClr val="tx1">
                    <a:tint val="75000"/>
                  </a:schemeClr>
                </a:solidFill>
              </a:defRPr>
            </a:lvl2pPr>
            <a:lvl3pPr marL="3359189" indent="0">
              <a:buNone/>
              <a:defRPr sz="5894">
                <a:solidFill>
                  <a:schemeClr val="tx1">
                    <a:tint val="75000"/>
                  </a:schemeClr>
                </a:solidFill>
              </a:defRPr>
            </a:lvl3pPr>
            <a:lvl4pPr marL="5038785" indent="0">
              <a:buNone/>
              <a:defRPr sz="5179">
                <a:solidFill>
                  <a:schemeClr val="tx1">
                    <a:tint val="75000"/>
                  </a:schemeClr>
                </a:solidFill>
              </a:defRPr>
            </a:lvl4pPr>
            <a:lvl5pPr marL="6718380" indent="0">
              <a:buNone/>
              <a:defRPr sz="5179">
                <a:solidFill>
                  <a:schemeClr val="tx1">
                    <a:tint val="75000"/>
                  </a:schemeClr>
                </a:solidFill>
              </a:defRPr>
            </a:lvl5pPr>
            <a:lvl6pPr marL="8397974" indent="0">
              <a:buNone/>
              <a:defRPr sz="5179">
                <a:solidFill>
                  <a:schemeClr val="tx1">
                    <a:tint val="75000"/>
                  </a:schemeClr>
                </a:solidFill>
              </a:defRPr>
            </a:lvl6pPr>
            <a:lvl7pPr marL="10077569" indent="0">
              <a:buNone/>
              <a:defRPr sz="5179">
                <a:solidFill>
                  <a:schemeClr val="tx1">
                    <a:tint val="75000"/>
                  </a:schemeClr>
                </a:solidFill>
              </a:defRPr>
            </a:lvl7pPr>
            <a:lvl8pPr marL="11757164" indent="0">
              <a:buNone/>
              <a:defRPr sz="5179">
                <a:solidFill>
                  <a:schemeClr val="tx1">
                    <a:tint val="75000"/>
                  </a:schemeClr>
                </a:solidFill>
              </a:defRPr>
            </a:lvl8pPr>
            <a:lvl9pPr marL="13436759" indent="0">
              <a:buNone/>
              <a:defRPr sz="517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11549-45E5-B145-9755-6F67ADE5762D}" type="datetimeFigureOut">
              <a:rPr lang="en-US" smtClean="0"/>
              <a:t>5/16/24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405110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315200" y="29132112"/>
            <a:ext cx="65532000" cy="82390827"/>
          </a:xfrm>
        </p:spPr>
        <p:txBody>
          <a:bodyPr/>
          <a:lstStyle>
            <a:lvl1pPr>
              <a:defRPr sz="10268"/>
            </a:lvl1pPr>
            <a:lvl2pPr>
              <a:defRPr sz="8840"/>
            </a:lvl2pPr>
            <a:lvl3pPr>
              <a:defRPr sz="7322"/>
            </a:lvl3pPr>
            <a:lvl4pPr>
              <a:defRPr sz="6608"/>
            </a:lvl4pPr>
            <a:lvl5pPr>
              <a:defRPr sz="6608"/>
            </a:lvl5pPr>
            <a:lvl6pPr>
              <a:defRPr sz="6608"/>
            </a:lvl6pPr>
            <a:lvl7pPr>
              <a:defRPr sz="6608"/>
            </a:lvl7pPr>
            <a:lvl8pPr>
              <a:defRPr sz="6608"/>
            </a:lvl8pPr>
            <a:lvl9pPr>
              <a:defRPr sz="66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3456800" y="29132112"/>
            <a:ext cx="65532000" cy="82390827"/>
          </a:xfrm>
        </p:spPr>
        <p:txBody>
          <a:bodyPr/>
          <a:lstStyle>
            <a:lvl1pPr>
              <a:defRPr sz="10268"/>
            </a:lvl1pPr>
            <a:lvl2pPr>
              <a:defRPr sz="8840"/>
            </a:lvl2pPr>
            <a:lvl3pPr>
              <a:defRPr sz="7322"/>
            </a:lvl3pPr>
            <a:lvl4pPr>
              <a:defRPr sz="6608"/>
            </a:lvl4pPr>
            <a:lvl5pPr>
              <a:defRPr sz="6608"/>
            </a:lvl5pPr>
            <a:lvl6pPr>
              <a:defRPr sz="6608"/>
            </a:lvl6pPr>
            <a:lvl7pPr>
              <a:defRPr sz="6608"/>
            </a:lvl7pPr>
            <a:lvl8pPr>
              <a:defRPr sz="6608"/>
            </a:lvl8pPr>
            <a:lvl9pPr>
              <a:defRPr sz="66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611549-45E5-B145-9755-6F67ADE5762D}" type="datetimeFigureOut">
              <a:rPr lang="en-US" smtClean="0"/>
              <a:t>5/16/24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242829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3291840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9"/>
            <a:ext cx="16160752" cy="2729651"/>
          </a:xfrm>
        </p:spPr>
        <p:txBody>
          <a:bodyPr anchor="b"/>
          <a:lstStyle>
            <a:lvl1pPr marL="0" indent="0">
              <a:buNone/>
              <a:defRPr sz="8840" b="1"/>
            </a:lvl1pPr>
            <a:lvl2pPr marL="1679595" indent="0">
              <a:buNone/>
              <a:defRPr sz="7322" b="1"/>
            </a:lvl2pPr>
            <a:lvl3pPr marL="3359189" indent="0">
              <a:buNone/>
              <a:defRPr sz="6608" b="1"/>
            </a:lvl3pPr>
            <a:lvl4pPr marL="5038785" indent="0">
              <a:buNone/>
              <a:defRPr sz="5894" b="1"/>
            </a:lvl4pPr>
            <a:lvl5pPr marL="6718380" indent="0">
              <a:buNone/>
              <a:defRPr sz="5894" b="1"/>
            </a:lvl5pPr>
            <a:lvl6pPr marL="8397974" indent="0">
              <a:buNone/>
              <a:defRPr sz="5894" b="1"/>
            </a:lvl6pPr>
            <a:lvl7pPr marL="10077569" indent="0">
              <a:buNone/>
              <a:defRPr sz="5894" b="1"/>
            </a:lvl7pPr>
            <a:lvl8pPr marL="11757164" indent="0">
              <a:buNone/>
              <a:defRPr sz="5894" b="1"/>
            </a:lvl8pPr>
            <a:lvl9pPr marL="13436759" indent="0">
              <a:buNone/>
              <a:defRPr sz="5894" b="1"/>
            </a:lvl9pPr>
          </a:lstStyle>
          <a:p>
            <a:pPr lvl="0"/>
            <a:r>
              <a:rPr lang="en-US"/>
              <a:t>Click to edit Master text styles</a:t>
            </a:r>
          </a:p>
        </p:txBody>
      </p:sp>
      <p:sp>
        <p:nvSpPr>
          <p:cNvPr id="4" name="Content Placeholder 3"/>
          <p:cNvSpPr>
            <a:spLocks noGrp="1"/>
          </p:cNvSpPr>
          <p:nvPr>
            <p:ph sz="half" idx="2"/>
          </p:nvPr>
        </p:nvSpPr>
        <p:spPr>
          <a:xfrm>
            <a:off x="1828800" y="9279470"/>
            <a:ext cx="16160752" cy="16858829"/>
          </a:xfrm>
        </p:spPr>
        <p:txBody>
          <a:bodyPr/>
          <a:lstStyle>
            <a:lvl1pPr>
              <a:defRPr sz="8840"/>
            </a:lvl1pPr>
            <a:lvl2pPr>
              <a:defRPr sz="7322"/>
            </a:lvl2pPr>
            <a:lvl3pPr>
              <a:defRPr sz="6608"/>
            </a:lvl3pPr>
            <a:lvl4pPr>
              <a:defRPr sz="5894"/>
            </a:lvl4pPr>
            <a:lvl5pPr>
              <a:defRPr sz="5894"/>
            </a:lvl5pPr>
            <a:lvl6pPr>
              <a:defRPr sz="5894"/>
            </a:lvl6pPr>
            <a:lvl7pPr>
              <a:defRPr sz="5894"/>
            </a:lvl7pPr>
            <a:lvl8pPr>
              <a:defRPr sz="5894"/>
            </a:lvl8pPr>
            <a:lvl9pPr>
              <a:defRPr sz="58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9"/>
            <a:ext cx="16167100" cy="2729651"/>
          </a:xfrm>
        </p:spPr>
        <p:txBody>
          <a:bodyPr anchor="b"/>
          <a:lstStyle>
            <a:lvl1pPr marL="0" indent="0">
              <a:buNone/>
              <a:defRPr sz="8840" b="1"/>
            </a:lvl1pPr>
            <a:lvl2pPr marL="1679595" indent="0">
              <a:buNone/>
              <a:defRPr sz="7322" b="1"/>
            </a:lvl2pPr>
            <a:lvl3pPr marL="3359189" indent="0">
              <a:buNone/>
              <a:defRPr sz="6608" b="1"/>
            </a:lvl3pPr>
            <a:lvl4pPr marL="5038785" indent="0">
              <a:buNone/>
              <a:defRPr sz="5894" b="1"/>
            </a:lvl4pPr>
            <a:lvl5pPr marL="6718380" indent="0">
              <a:buNone/>
              <a:defRPr sz="5894" b="1"/>
            </a:lvl5pPr>
            <a:lvl6pPr marL="8397974" indent="0">
              <a:buNone/>
              <a:defRPr sz="5894" b="1"/>
            </a:lvl6pPr>
            <a:lvl7pPr marL="10077569" indent="0">
              <a:buNone/>
              <a:defRPr sz="5894" b="1"/>
            </a:lvl7pPr>
            <a:lvl8pPr marL="11757164" indent="0">
              <a:buNone/>
              <a:defRPr sz="5894" b="1"/>
            </a:lvl8pPr>
            <a:lvl9pPr marL="13436759" indent="0">
              <a:buNone/>
              <a:defRPr sz="5894" b="1"/>
            </a:lvl9pPr>
          </a:lstStyle>
          <a:p>
            <a:pPr lvl="0"/>
            <a:r>
              <a:rPr lang="en-US"/>
              <a:t>Click to edit Master text styles</a:t>
            </a:r>
          </a:p>
        </p:txBody>
      </p:sp>
      <p:sp>
        <p:nvSpPr>
          <p:cNvPr id="6" name="Content Placeholder 5"/>
          <p:cNvSpPr>
            <a:spLocks noGrp="1"/>
          </p:cNvSpPr>
          <p:nvPr>
            <p:ph sz="quarter" idx="4"/>
          </p:nvPr>
        </p:nvSpPr>
        <p:spPr>
          <a:xfrm>
            <a:off x="18580102" y="9279470"/>
            <a:ext cx="16167100" cy="16858829"/>
          </a:xfrm>
        </p:spPr>
        <p:txBody>
          <a:bodyPr/>
          <a:lstStyle>
            <a:lvl1pPr>
              <a:defRPr sz="8840"/>
            </a:lvl1pPr>
            <a:lvl2pPr>
              <a:defRPr sz="7322"/>
            </a:lvl2pPr>
            <a:lvl3pPr>
              <a:defRPr sz="6608"/>
            </a:lvl3pPr>
            <a:lvl4pPr>
              <a:defRPr sz="5894"/>
            </a:lvl4pPr>
            <a:lvl5pPr>
              <a:defRPr sz="5894"/>
            </a:lvl5pPr>
            <a:lvl6pPr>
              <a:defRPr sz="5894"/>
            </a:lvl6pPr>
            <a:lvl7pPr>
              <a:defRPr sz="5894"/>
            </a:lvl7pPr>
            <a:lvl8pPr>
              <a:defRPr sz="5894"/>
            </a:lvl8pPr>
            <a:lvl9pPr>
              <a:defRPr sz="58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611549-45E5-B145-9755-6F67ADE5762D}" type="datetimeFigureOut">
              <a:rPr lang="en-US" smtClean="0"/>
              <a:t>5/16/24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20767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611549-45E5-B145-9755-6F67ADE5762D}" type="datetimeFigureOut">
              <a:rPr lang="en-US" smtClean="0"/>
              <a:t>5/16/24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2451935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11549-45E5-B145-9755-6F67ADE5762D}" type="datetimeFigureOut">
              <a:rPr lang="en-US" smtClean="0"/>
              <a:t>5/16/24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345663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4" y="1165013"/>
            <a:ext cx="12033252" cy="4958080"/>
          </a:xfrm>
        </p:spPr>
        <p:txBody>
          <a:bodyPr anchor="b"/>
          <a:lstStyle>
            <a:lvl1pPr algn="l">
              <a:defRPr sz="7322"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1786"/>
            </a:lvl1pPr>
            <a:lvl2pPr>
              <a:defRPr sz="10268"/>
            </a:lvl2pPr>
            <a:lvl3pPr>
              <a:defRPr sz="8840"/>
            </a:lvl3pPr>
            <a:lvl4pPr>
              <a:defRPr sz="7322"/>
            </a:lvl4pPr>
            <a:lvl5pPr>
              <a:defRPr sz="7322"/>
            </a:lvl5pPr>
            <a:lvl6pPr>
              <a:defRPr sz="7322"/>
            </a:lvl6pPr>
            <a:lvl7pPr>
              <a:defRPr sz="7322"/>
            </a:lvl7pPr>
            <a:lvl8pPr>
              <a:defRPr sz="7322"/>
            </a:lvl8pPr>
            <a:lvl9pPr>
              <a:defRPr sz="73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4" y="6123096"/>
            <a:ext cx="12033252" cy="20015202"/>
          </a:xfrm>
        </p:spPr>
        <p:txBody>
          <a:bodyPr/>
          <a:lstStyle>
            <a:lvl1pPr marL="0" indent="0">
              <a:buNone/>
              <a:defRPr sz="5179"/>
            </a:lvl1pPr>
            <a:lvl2pPr marL="1679595" indent="0">
              <a:buNone/>
              <a:defRPr sz="4376"/>
            </a:lvl2pPr>
            <a:lvl3pPr marL="3359189" indent="0">
              <a:buNone/>
              <a:defRPr sz="3661"/>
            </a:lvl3pPr>
            <a:lvl4pPr marL="5038785" indent="0">
              <a:buNone/>
              <a:defRPr sz="3305"/>
            </a:lvl4pPr>
            <a:lvl5pPr marL="6718380" indent="0">
              <a:buNone/>
              <a:defRPr sz="3305"/>
            </a:lvl5pPr>
            <a:lvl6pPr marL="8397974" indent="0">
              <a:buNone/>
              <a:defRPr sz="3305"/>
            </a:lvl6pPr>
            <a:lvl7pPr marL="10077569" indent="0">
              <a:buNone/>
              <a:defRPr sz="3305"/>
            </a:lvl7pPr>
            <a:lvl8pPr marL="11757164" indent="0">
              <a:buNone/>
              <a:defRPr sz="3305"/>
            </a:lvl8pPr>
            <a:lvl9pPr marL="13436759" indent="0">
              <a:buNone/>
              <a:defRPr sz="3305"/>
            </a:lvl9pPr>
          </a:lstStyle>
          <a:p>
            <a:pPr lvl="0"/>
            <a:r>
              <a:rPr lang="en-US"/>
              <a:t>Click to edit Master text styles</a:t>
            </a:r>
          </a:p>
        </p:txBody>
      </p:sp>
      <p:sp>
        <p:nvSpPr>
          <p:cNvPr id="5" name="Date Placeholder 4"/>
          <p:cNvSpPr>
            <a:spLocks noGrp="1"/>
          </p:cNvSpPr>
          <p:nvPr>
            <p:ph type="dt" sz="half" idx="10"/>
          </p:nvPr>
        </p:nvSpPr>
        <p:spPr/>
        <p:txBody>
          <a:bodyPr/>
          <a:lstStyle/>
          <a:p>
            <a:fld id="{21611549-45E5-B145-9755-6F67ADE5762D}" type="datetimeFigureOut">
              <a:rPr lang="en-US" smtClean="0"/>
              <a:t>5/16/24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341160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7322"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1786"/>
            </a:lvl1pPr>
            <a:lvl2pPr marL="1679595" indent="0">
              <a:buNone/>
              <a:defRPr sz="10268"/>
            </a:lvl2pPr>
            <a:lvl3pPr marL="3359189" indent="0">
              <a:buNone/>
              <a:defRPr sz="8840"/>
            </a:lvl3pPr>
            <a:lvl4pPr marL="5038785" indent="0">
              <a:buNone/>
              <a:defRPr sz="7322"/>
            </a:lvl4pPr>
            <a:lvl5pPr marL="6718380" indent="0">
              <a:buNone/>
              <a:defRPr sz="7322"/>
            </a:lvl5pPr>
            <a:lvl6pPr marL="8397974" indent="0">
              <a:buNone/>
              <a:defRPr sz="7322"/>
            </a:lvl6pPr>
            <a:lvl7pPr marL="10077569" indent="0">
              <a:buNone/>
              <a:defRPr sz="7322"/>
            </a:lvl7pPr>
            <a:lvl8pPr marL="11757164" indent="0">
              <a:buNone/>
              <a:defRPr sz="7322"/>
            </a:lvl8pPr>
            <a:lvl9pPr marL="13436759" indent="0">
              <a:buNone/>
              <a:defRPr sz="7322"/>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179"/>
            </a:lvl1pPr>
            <a:lvl2pPr marL="1679595" indent="0">
              <a:buNone/>
              <a:defRPr sz="4376"/>
            </a:lvl2pPr>
            <a:lvl3pPr marL="3359189" indent="0">
              <a:buNone/>
              <a:defRPr sz="3661"/>
            </a:lvl3pPr>
            <a:lvl4pPr marL="5038785" indent="0">
              <a:buNone/>
              <a:defRPr sz="3305"/>
            </a:lvl4pPr>
            <a:lvl5pPr marL="6718380" indent="0">
              <a:buNone/>
              <a:defRPr sz="3305"/>
            </a:lvl5pPr>
            <a:lvl6pPr marL="8397974" indent="0">
              <a:buNone/>
              <a:defRPr sz="3305"/>
            </a:lvl6pPr>
            <a:lvl7pPr marL="10077569" indent="0">
              <a:buNone/>
              <a:defRPr sz="3305"/>
            </a:lvl7pPr>
            <a:lvl8pPr marL="11757164" indent="0">
              <a:buNone/>
              <a:defRPr sz="3305"/>
            </a:lvl8pPr>
            <a:lvl9pPr marL="13436759" indent="0">
              <a:buNone/>
              <a:defRPr sz="3305"/>
            </a:lvl9pPr>
          </a:lstStyle>
          <a:p>
            <a:pPr lvl="0"/>
            <a:r>
              <a:rPr lang="en-US"/>
              <a:t>Click to edit Master text styles</a:t>
            </a:r>
          </a:p>
        </p:txBody>
      </p:sp>
      <p:sp>
        <p:nvSpPr>
          <p:cNvPr id="5" name="Date Placeholder 4"/>
          <p:cNvSpPr>
            <a:spLocks noGrp="1"/>
          </p:cNvSpPr>
          <p:nvPr>
            <p:ph type="dt" sz="half" idx="10"/>
          </p:nvPr>
        </p:nvSpPr>
        <p:spPr/>
        <p:txBody>
          <a:bodyPr/>
          <a:lstStyle/>
          <a:p>
            <a:fld id="{21611549-45E5-B145-9755-6F67ADE5762D}" type="datetimeFigureOut">
              <a:rPr lang="en-US" smtClean="0"/>
              <a:t>5/16/24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8E5D1D-B7EF-0F4A-8D88-E5A1ABE77781}" type="slidenum">
              <a:rPr lang="en-US" smtClean="0"/>
              <a:t>‹#›</a:t>
            </a:fld>
            <a:endParaRPr lang="en-US"/>
          </a:p>
        </p:txBody>
      </p:sp>
    </p:spTree>
    <p:extLst>
      <p:ext uri="{BB962C8B-B14F-4D97-AF65-F5344CB8AC3E}">
        <p14:creationId xmlns:p14="http://schemas.microsoft.com/office/powerpoint/2010/main" val="8231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2"/>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32"/>
            <a:ext cx="8534400" cy="1557867"/>
          </a:xfrm>
          <a:prstGeom prst="rect">
            <a:avLst/>
          </a:prstGeom>
        </p:spPr>
        <p:txBody>
          <a:bodyPr vert="horz" lIns="376202" tIns="188101" rIns="376202" bIns="188101" rtlCol="0" anchor="ctr"/>
          <a:lstStyle>
            <a:lvl1pPr algn="l">
              <a:defRPr sz="4376">
                <a:solidFill>
                  <a:schemeClr val="tx1">
                    <a:tint val="75000"/>
                  </a:schemeClr>
                </a:solidFill>
              </a:defRPr>
            </a:lvl1pPr>
          </a:lstStyle>
          <a:p>
            <a:fld id="{21611549-45E5-B145-9755-6F67ADE5762D}" type="datetimeFigureOut">
              <a:rPr lang="en-US" smtClean="0"/>
              <a:t>5/16/24</a:t>
            </a:fld>
            <a:endParaRPr lang="en-US"/>
          </a:p>
        </p:txBody>
      </p:sp>
      <p:sp>
        <p:nvSpPr>
          <p:cNvPr id="5" name="Footer Placeholder 4"/>
          <p:cNvSpPr>
            <a:spLocks noGrp="1"/>
          </p:cNvSpPr>
          <p:nvPr>
            <p:ph type="ftr" sz="quarter" idx="3"/>
          </p:nvPr>
        </p:nvSpPr>
        <p:spPr>
          <a:xfrm>
            <a:off x="12496800" y="27120432"/>
            <a:ext cx="11582400" cy="1557867"/>
          </a:xfrm>
          <a:prstGeom prst="rect">
            <a:avLst/>
          </a:prstGeom>
        </p:spPr>
        <p:txBody>
          <a:bodyPr vert="horz" lIns="376202" tIns="188101" rIns="376202" bIns="188101" rtlCol="0" anchor="ctr"/>
          <a:lstStyle>
            <a:lvl1pPr algn="ctr">
              <a:defRPr sz="43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32"/>
            <a:ext cx="8534400" cy="1557867"/>
          </a:xfrm>
          <a:prstGeom prst="rect">
            <a:avLst/>
          </a:prstGeom>
        </p:spPr>
        <p:txBody>
          <a:bodyPr vert="horz" lIns="376202" tIns="188101" rIns="376202" bIns="188101" rtlCol="0" anchor="ctr"/>
          <a:lstStyle>
            <a:lvl1pPr algn="r">
              <a:defRPr sz="4376">
                <a:solidFill>
                  <a:schemeClr val="tx1">
                    <a:tint val="75000"/>
                  </a:schemeClr>
                </a:solidFill>
              </a:defRPr>
            </a:lvl1pPr>
          </a:lstStyle>
          <a:p>
            <a:fld id="{268E5D1D-B7EF-0F4A-8D88-E5A1ABE77781}" type="slidenum">
              <a:rPr lang="en-US" smtClean="0"/>
              <a:t>‹#›</a:t>
            </a:fld>
            <a:endParaRPr lang="en-US"/>
          </a:p>
        </p:txBody>
      </p:sp>
    </p:spTree>
    <p:extLst>
      <p:ext uri="{BB962C8B-B14F-4D97-AF65-F5344CB8AC3E}">
        <p14:creationId xmlns:p14="http://schemas.microsoft.com/office/powerpoint/2010/main" val="371846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679595" rtl="0" eaLnBrk="1" latinLnBrk="0" hangingPunct="1">
        <a:spcBef>
          <a:spcPct val="0"/>
        </a:spcBef>
        <a:buNone/>
        <a:defRPr sz="16162" kern="1200">
          <a:solidFill>
            <a:schemeClr val="tx1"/>
          </a:solidFill>
          <a:latin typeface="+mj-lt"/>
          <a:ea typeface="+mj-ea"/>
          <a:cs typeface="+mj-cs"/>
        </a:defRPr>
      </a:lvl1pPr>
    </p:titleStyle>
    <p:bodyStyle>
      <a:lvl1pPr marL="1259696" indent="-1259696" algn="l" defTabSz="1679595" rtl="0" eaLnBrk="1" latinLnBrk="0" hangingPunct="1">
        <a:spcBef>
          <a:spcPct val="20000"/>
        </a:spcBef>
        <a:buFont typeface="Arial"/>
        <a:buChar char="•"/>
        <a:defRPr sz="11786" kern="1200">
          <a:solidFill>
            <a:schemeClr val="tx1"/>
          </a:solidFill>
          <a:latin typeface="+mn-lt"/>
          <a:ea typeface="+mn-ea"/>
          <a:cs typeface="+mn-cs"/>
        </a:defRPr>
      </a:lvl1pPr>
      <a:lvl2pPr marL="2729342" indent="-1049747" algn="l" defTabSz="1679595" rtl="0" eaLnBrk="1" latinLnBrk="0" hangingPunct="1">
        <a:spcBef>
          <a:spcPct val="20000"/>
        </a:spcBef>
        <a:buFont typeface="Arial"/>
        <a:buChar char="–"/>
        <a:defRPr sz="10268" kern="1200">
          <a:solidFill>
            <a:schemeClr val="tx1"/>
          </a:solidFill>
          <a:latin typeface="+mn-lt"/>
          <a:ea typeface="+mn-ea"/>
          <a:cs typeface="+mn-cs"/>
        </a:defRPr>
      </a:lvl2pPr>
      <a:lvl3pPr marL="4198988" indent="-839797" algn="l" defTabSz="1679595" rtl="0" eaLnBrk="1" latinLnBrk="0" hangingPunct="1">
        <a:spcBef>
          <a:spcPct val="20000"/>
        </a:spcBef>
        <a:buFont typeface="Arial"/>
        <a:buChar char="•"/>
        <a:defRPr sz="8840" kern="1200">
          <a:solidFill>
            <a:schemeClr val="tx1"/>
          </a:solidFill>
          <a:latin typeface="+mn-lt"/>
          <a:ea typeface="+mn-ea"/>
          <a:cs typeface="+mn-cs"/>
        </a:defRPr>
      </a:lvl3pPr>
      <a:lvl4pPr marL="5878583" indent="-839797" algn="l" defTabSz="1679595" rtl="0" eaLnBrk="1" latinLnBrk="0" hangingPunct="1">
        <a:spcBef>
          <a:spcPct val="20000"/>
        </a:spcBef>
        <a:buFont typeface="Arial"/>
        <a:buChar char="–"/>
        <a:defRPr sz="7322" kern="1200">
          <a:solidFill>
            <a:schemeClr val="tx1"/>
          </a:solidFill>
          <a:latin typeface="+mn-lt"/>
          <a:ea typeface="+mn-ea"/>
          <a:cs typeface="+mn-cs"/>
        </a:defRPr>
      </a:lvl4pPr>
      <a:lvl5pPr marL="7558179" indent="-839797" algn="l" defTabSz="1679595" rtl="0" eaLnBrk="1" latinLnBrk="0" hangingPunct="1">
        <a:spcBef>
          <a:spcPct val="20000"/>
        </a:spcBef>
        <a:buFont typeface="Arial"/>
        <a:buChar char="»"/>
        <a:defRPr sz="7322" kern="1200">
          <a:solidFill>
            <a:schemeClr val="tx1"/>
          </a:solidFill>
          <a:latin typeface="+mn-lt"/>
          <a:ea typeface="+mn-ea"/>
          <a:cs typeface="+mn-cs"/>
        </a:defRPr>
      </a:lvl5pPr>
      <a:lvl6pPr marL="9237771" indent="-839797" algn="l" defTabSz="1679595" rtl="0" eaLnBrk="1" latinLnBrk="0" hangingPunct="1">
        <a:spcBef>
          <a:spcPct val="20000"/>
        </a:spcBef>
        <a:buFont typeface="Arial"/>
        <a:buChar char="•"/>
        <a:defRPr sz="7322" kern="1200">
          <a:solidFill>
            <a:schemeClr val="tx1"/>
          </a:solidFill>
          <a:latin typeface="+mn-lt"/>
          <a:ea typeface="+mn-ea"/>
          <a:cs typeface="+mn-cs"/>
        </a:defRPr>
      </a:lvl6pPr>
      <a:lvl7pPr marL="10917367" indent="-839797" algn="l" defTabSz="1679595" rtl="0" eaLnBrk="1" latinLnBrk="0" hangingPunct="1">
        <a:spcBef>
          <a:spcPct val="20000"/>
        </a:spcBef>
        <a:buFont typeface="Arial"/>
        <a:buChar char="•"/>
        <a:defRPr sz="7322" kern="1200">
          <a:solidFill>
            <a:schemeClr val="tx1"/>
          </a:solidFill>
          <a:latin typeface="+mn-lt"/>
          <a:ea typeface="+mn-ea"/>
          <a:cs typeface="+mn-cs"/>
        </a:defRPr>
      </a:lvl7pPr>
      <a:lvl8pPr marL="12596962" indent="-839797" algn="l" defTabSz="1679595" rtl="0" eaLnBrk="1" latinLnBrk="0" hangingPunct="1">
        <a:spcBef>
          <a:spcPct val="20000"/>
        </a:spcBef>
        <a:buFont typeface="Arial"/>
        <a:buChar char="•"/>
        <a:defRPr sz="7322" kern="1200">
          <a:solidFill>
            <a:schemeClr val="tx1"/>
          </a:solidFill>
          <a:latin typeface="+mn-lt"/>
          <a:ea typeface="+mn-ea"/>
          <a:cs typeface="+mn-cs"/>
        </a:defRPr>
      </a:lvl8pPr>
      <a:lvl9pPr marL="14276556" indent="-839797" algn="l" defTabSz="1679595" rtl="0" eaLnBrk="1" latinLnBrk="0" hangingPunct="1">
        <a:spcBef>
          <a:spcPct val="20000"/>
        </a:spcBef>
        <a:buFont typeface="Arial"/>
        <a:buChar char="•"/>
        <a:defRPr sz="7322" kern="1200">
          <a:solidFill>
            <a:schemeClr val="tx1"/>
          </a:solidFill>
          <a:latin typeface="+mn-lt"/>
          <a:ea typeface="+mn-ea"/>
          <a:cs typeface="+mn-cs"/>
        </a:defRPr>
      </a:lvl9pPr>
    </p:bodyStyle>
    <p:otherStyle>
      <a:defPPr>
        <a:defRPr lang="en-US"/>
      </a:defPPr>
      <a:lvl1pPr marL="0" algn="l" defTabSz="1679595" rtl="0" eaLnBrk="1" latinLnBrk="0" hangingPunct="1">
        <a:defRPr sz="6608" kern="1200">
          <a:solidFill>
            <a:schemeClr val="tx1"/>
          </a:solidFill>
          <a:latin typeface="+mn-lt"/>
          <a:ea typeface="+mn-ea"/>
          <a:cs typeface="+mn-cs"/>
        </a:defRPr>
      </a:lvl1pPr>
      <a:lvl2pPr marL="1679595" algn="l" defTabSz="1679595" rtl="0" eaLnBrk="1" latinLnBrk="0" hangingPunct="1">
        <a:defRPr sz="6608" kern="1200">
          <a:solidFill>
            <a:schemeClr val="tx1"/>
          </a:solidFill>
          <a:latin typeface="+mn-lt"/>
          <a:ea typeface="+mn-ea"/>
          <a:cs typeface="+mn-cs"/>
        </a:defRPr>
      </a:lvl2pPr>
      <a:lvl3pPr marL="3359189" algn="l" defTabSz="1679595" rtl="0" eaLnBrk="1" latinLnBrk="0" hangingPunct="1">
        <a:defRPr sz="6608" kern="1200">
          <a:solidFill>
            <a:schemeClr val="tx1"/>
          </a:solidFill>
          <a:latin typeface="+mn-lt"/>
          <a:ea typeface="+mn-ea"/>
          <a:cs typeface="+mn-cs"/>
        </a:defRPr>
      </a:lvl3pPr>
      <a:lvl4pPr marL="5038785" algn="l" defTabSz="1679595" rtl="0" eaLnBrk="1" latinLnBrk="0" hangingPunct="1">
        <a:defRPr sz="6608" kern="1200">
          <a:solidFill>
            <a:schemeClr val="tx1"/>
          </a:solidFill>
          <a:latin typeface="+mn-lt"/>
          <a:ea typeface="+mn-ea"/>
          <a:cs typeface="+mn-cs"/>
        </a:defRPr>
      </a:lvl4pPr>
      <a:lvl5pPr marL="6718380" algn="l" defTabSz="1679595" rtl="0" eaLnBrk="1" latinLnBrk="0" hangingPunct="1">
        <a:defRPr sz="6608" kern="1200">
          <a:solidFill>
            <a:schemeClr val="tx1"/>
          </a:solidFill>
          <a:latin typeface="+mn-lt"/>
          <a:ea typeface="+mn-ea"/>
          <a:cs typeface="+mn-cs"/>
        </a:defRPr>
      </a:lvl5pPr>
      <a:lvl6pPr marL="8397974" algn="l" defTabSz="1679595" rtl="0" eaLnBrk="1" latinLnBrk="0" hangingPunct="1">
        <a:defRPr sz="6608" kern="1200">
          <a:solidFill>
            <a:schemeClr val="tx1"/>
          </a:solidFill>
          <a:latin typeface="+mn-lt"/>
          <a:ea typeface="+mn-ea"/>
          <a:cs typeface="+mn-cs"/>
        </a:defRPr>
      </a:lvl6pPr>
      <a:lvl7pPr marL="10077569" algn="l" defTabSz="1679595" rtl="0" eaLnBrk="1" latinLnBrk="0" hangingPunct="1">
        <a:defRPr sz="6608" kern="1200">
          <a:solidFill>
            <a:schemeClr val="tx1"/>
          </a:solidFill>
          <a:latin typeface="+mn-lt"/>
          <a:ea typeface="+mn-ea"/>
          <a:cs typeface="+mn-cs"/>
        </a:defRPr>
      </a:lvl7pPr>
      <a:lvl8pPr marL="11757164" algn="l" defTabSz="1679595" rtl="0" eaLnBrk="1" latinLnBrk="0" hangingPunct="1">
        <a:defRPr sz="6608" kern="1200">
          <a:solidFill>
            <a:schemeClr val="tx1"/>
          </a:solidFill>
          <a:latin typeface="+mn-lt"/>
          <a:ea typeface="+mn-ea"/>
          <a:cs typeface="+mn-cs"/>
        </a:defRPr>
      </a:lvl8pPr>
      <a:lvl9pPr marL="13436759" algn="l" defTabSz="1679595" rtl="0" eaLnBrk="1" latinLnBrk="0" hangingPunct="1">
        <a:defRPr sz="66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4219684" y="6283184"/>
            <a:ext cx="11685758" cy="20297864"/>
          </a:xfrm>
          <a:prstGeom prst="rect">
            <a:avLst/>
          </a:prstGeom>
          <a:noFill/>
          <a:ln>
            <a:solidFill>
              <a:schemeClr val="tx2">
                <a:lumMod val="40000"/>
                <a:lumOff val="60000"/>
              </a:schemeClr>
            </a:solidFill>
          </a:ln>
        </p:spPr>
        <p:txBody>
          <a:bodyPr wrap="square" lIns="91440" tIns="45720" rIns="91440" bIns="45720" rtlCol="0" anchor="t">
            <a:spAutoFit/>
          </a:bodyPr>
          <a:lstStyle/>
          <a:p>
            <a:r>
              <a:rPr lang="en-US" sz="3200" b="1" dirty="0">
                <a:latin typeface="Aptos Display"/>
              </a:rPr>
              <a:t>Training TCN-AE</a:t>
            </a:r>
          </a:p>
          <a:p>
            <a:r>
              <a:rPr lang="en-US" sz="2400" dirty="0">
                <a:latin typeface="Aptos Display"/>
              </a:rPr>
              <a:t>With around 120 epochs of mini-batch of size 32, the network was able to converge in around 120 epochs, more than the 10 epochs mentioned in the paper. We suspect it has to do with the significant increase in data length (T = 18000) compares to the 1024 long ECG data. Extended training to 10000 epoch did not seem to produce better distinct encoded data (Fig. 3, clustering result not shown).  </a:t>
            </a: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r>
              <a:rPr lang="en-US" sz="2000" b="1" dirty="0">
                <a:latin typeface="Aptos Display"/>
              </a:rPr>
              <a:t>Figure 3. Sample training loss for TCN-AE training. </a:t>
            </a:r>
            <a:r>
              <a:rPr lang="en-US" sz="2000" dirty="0">
                <a:latin typeface="Aptos Display"/>
              </a:rPr>
              <a:t>Training loss reached a stable rate around 120 epoch. Test less were sampled every 10 epoch. Extended training with 10000 epochs does not seem to improve performance of the model (Test loss remain around constant). </a:t>
            </a:r>
          </a:p>
          <a:p>
            <a:endParaRPr lang="en-US" sz="1600" dirty="0">
              <a:latin typeface="Aptos Display"/>
            </a:endParaRPr>
          </a:p>
          <a:p>
            <a:r>
              <a:rPr lang="en-US" sz="2400" dirty="0">
                <a:latin typeface="Aptos Display"/>
              </a:rPr>
              <a:t>Despite the low train and testing error, we believe there’s room for improvement: </a:t>
            </a:r>
          </a:p>
          <a:p>
            <a:pPr marL="342900" indent="-342900">
              <a:buFont typeface="Arial" panose="020B0604020202020204" pitchFamily="34" charset="0"/>
              <a:buChar char="•"/>
            </a:pPr>
            <a:r>
              <a:rPr lang="en-US" sz="2400" b="1" dirty="0">
                <a:latin typeface="Aptos Display"/>
              </a:rPr>
              <a:t>Change in loss function: </a:t>
            </a:r>
            <a:r>
              <a:rPr lang="en-US" sz="2400" dirty="0">
                <a:latin typeface="Aptos Display"/>
              </a:rPr>
              <a:t>In the current implementation of TCN-AE and the one described in Thill et al, a </a:t>
            </a:r>
            <a:r>
              <a:rPr lang="en-US" sz="2400" dirty="0" err="1">
                <a:latin typeface="Aptos Display"/>
              </a:rPr>
              <a:t>logcosh</a:t>
            </a:r>
            <a:r>
              <a:rPr lang="en-US" sz="2400" dirty="0">
                <a:latin typeface="Aptos Display"/>
              </a:rPr>
              <a:t> loss function is used which is more tolerant to small changes. However, for our project a loss function which penalizes small errors more (comparatively) might perform better as we want our autoencoder to be sensitive to small changes.  </a:t>
            </a:r>
          </a:p>
          <a:p>
            <a:pPr marL="342900" indent="-342900">
              <a:buFont typeface="Arial" panose="020B0604020202020204" pitchFamily="34" charset="0"/>
              <a:buChar char="•"/>
            </a:pPr>
            <a:r>
              <a:rPr lang="en-US" sz="2400" b="1" dirty="0">
                <a:latin typeface="Aptos Display"/>
              </a:rPr>
              <a:t>More compact encoded layer</a:t>
            </a:r>
            <a:r>
              <a:rPr lang="en-US" sz="2400" dirty="0">
                <a:latin typeface="Aptos Display"/>
              </a:rPr>
              <a:t>: Current implementation TCN-AE reduce data by factor of 50, which might still not be compact enough. A higher down sampling factor, or a fixed length encoded data length, despite possibly extending training time, might give better result in clustering performance. </a:t>
            </a:r>
            <a:endParaRPr lang="en-US" sz="2400" b="1" dirty="0">
              <a:latin typeface="Aptos Display"/>
            </a:endParaRPr>
          </a:p>
          <a:p>
            <a:r>
              <a:rPr lang="en-US" sz="3200" b="1" dirty="0">
                <a:latin typeface="Aptos Display"/>
              </a:rPr>
              <a:t>Hierarchical Clustering</a:t>
            </a:r>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endParaRPr lang="en-US" sz="2700" dirty="0">
              <a:latin typeface="Aptos Display"/>
            </a:endParaRPr>
          </a:p>
          <a:p>
            <a:r>
              <a:rPr lang="en-US" sz="2700" dirty="0">
                <a:latin typeface="Aptos Display"/>
              </a:rPr>
              <a:t> </a:t>
            </a:r>
          </a:p>
        </p:txBody>
      </p:sp>
      <p:grpSp>
        <p:nvGrpSpPr>
          <p:cNvPr id="17" name="Group 16">
            <a:extLst>
              <a:ext uri="{FF2B5EF4-FFF2-40B4-BE49-F238E27FC236}">
                <a16:creationId xmlns:a16="http://schemas.microsoft.com/office/drawing/2014/main" id="{5E5CEEE2-4FC3-E4DD-93B1-05391BC54ACD}"/>
              </a:ext>
            </a:extLst>
          </p:cNvPr>
          <p:cNvGrpSpPr/>
          <p:nvPr/>
        </p:nvGrpSpPr>
        <p:grpSpPr>
          <a:xfrm>
            <a:off x="25768521" y="16648520"/>
            <a:ext cx="8588075" cy="7330060"/>
            <a:chOff x="25030638" y="15516322"/>
            <a:chExt cx="10037721" cy="8567356"/>
          </a:xfrm>
        </p:grpSpPr>
        <p:pic>
          <p:nvPicPr>
            <p:cNvPr id="104" name="Picture 103" descr="A diagram with different colored lines&#10;&#10;Description automatically generated with medium confidence">
              <a:extLst>
                <a:ext uri="{FF2B5EF4-FFF2-40B4-BE49-F238E27FC236}">
                  <a16:creationId xmlns:a16="http://schemas.microsoft.com/office/drawing/2014/main" id="{1F877414-6043-F7AC-DBF6-E584503CC952}"/>
                </a:ext>
              </a:extLst>
            </p:cNvPr>
            <p:cNvPicPr>
              <a:picLocks noChangeAspect="1"/>
            </p:cNvPicPr>
            <p:nvPr/>
          </p:nvPicPr>
          <p:blipFill rotWithShape="1">
            <a:blip r:embed="rId2"/>
            <a:srcRect l="70500" r="628"/>
            <a:stretch/>
          </p:blipFill>
          <p:spPr>
            <a:xfrm>
              <a:off x="31709205" y="21246531"/>
              <a:ext cx="3359154" cy="2835381"/>
            </a:xfrm>
            <a:prstGeom prst="rect">
              <a:avLst/>
            </a:prstGeom>
          </p:spPr>
        </p:pic>
        <p:pic>
          <p:nvPicPr>
            <p:cNvPr id="105" name="Picture 104" descr="A diagram with different colored lines&#10;&#10;Description automatically generated with medium confidence">
              <a:extLst>
                <a:ext uri="{FF2B5EF4-FFF2-40B4-BE49-F238E27FC236}">
                  <a16:creationId xmlns:a16="http://schemas.microsoft.com/office/drawing/2014/main" id="{DA6ABC0E-60A1-8F40-5954-2F895EDBE930}"/>
                </a:ext>
              </a:extLst>
            </p:cNvPr>
            <p:cNvPicPr>
              <a:picLocks noChangeAspect="1"/>
            </p:cNvPicPr>
            <p:nvPr/>
          </p:nvPicPr>
          <p:blipFill rotWithShape="1">
            <a:blip r:embed="rId2"/>
            <a:srcRect l="34899" r="36229"/>
            <a:stretch/>
          </p:blipFill>
          <p:spPr>
            <a:xfrm>
              <a:off x="28410876" y="21248297"/>
              <a:ext cx="3359153" cy="2835381"/>
            </a:xfrm>
            <a:prstGeom prst="rect">
              <a:avLst/>
            </a:prstGeom>
          </p:spPr>
        </p:pic>
        <p:pic>
          <p:nvPicPr>
            <p:cNvPr id="106" name="Picture 105" descr="A diagram of a graph&#10;&#10;Description automatically generated with medium confidence">
              <a:extLst>
                <a:ext uri="{FF2B5EF4-FFF2-40B4-BE49-F238E27FC236}">
                  <a16:creationId xmlns:a16="http://schemas.microsoft.com/office/drawing/2014/main" id="{0DF82B8B-91A2-64CB-4AD0-85E0C2900488}"/>
                </a:ext>
              </a:extLst>
            </p:cNvPr>
            <p:cNvPicPr>
              <a:picLocks noChangeAspect="1"/>
            </p:cNvPicPr>
            <p:nvPr/>
          </p:nvPicPr>
          <p:blipFill rotWithShape="1">
            <a:blip r:embed="rId3"/>
            <a:srcRect l="35658" r="35784"/>
            <a:stretch/>
          </p:blipFill>
          <p:spPr>
            <a:xfrm>
              <a:off x="28410876" y="18514919"/>
              <a:ext cx="3298329" cy="2652848"/>
            </a:xfrm>
            <a:prstGeom prst="rect">
              <a:avLst/>
            </a:prstGeom>
          </p:spPr>
        </p:pic>
        <p:pic>
          <p:nvPicPr>
            <p:cNvPr id="107" name="Picture 106" descr="A graph with orange and blue lines&#10;&#10;Description automatically generated">
              <a:extLst>
                <a:ext uri="{FF2B5EF4-FFF2-40B4-BE49-F238E27FC236}">
                  <a16:creationId xmlns:a16="http://schemas.microsoft.com/office/drawing/2014/main" id="{A7E7D4AB-5FE1-D3EB-5628-47C017A5E529}"/>
                </a:ext>
              </a:extLst>
            </p:cNvPr>
            <p:cNvPicPr>
              <a:picLocks noChangeAspect="1"/>
            </p:cNvPicPr>
            <p:nvPr/>
          </p:nvPicPr>
          <p:blipFill rotWithShape="1">
            <a:blip r:embed="rId4"/>
            <a:srcRect l="35244" t="8284" r="35672"/>
            <a:stretch/>
          </p:blipFill>
          <p:spPr>
            <a:xfrm>
              <a:off x="28350054" y="15751153"/>
              <a:ext cx="3359151" cy="2675690"/>
            </a:xfrm>
            <a:prstGeom prst="rect">
              <a:avLst/>
            </a:prstGeom>
          </p:spPr>
        </p:pic>
        <p:pic>
          <p:nvPicPr>
            <p:cNvPr id="108" name="Picture 107" descr="A diagram with different colored lines&#10;&#10;Description automatically generated with medium confidence">
              <a:extLst>
                <a:ext uri="{FF2B5EF4-FFF2-40B4-BE49-F238E27FC236}">
                  <a16:creationId xmlns:a16="http://schemas.microsoft.com/office/drawing/2014/main" id="{8465755B-54D0-98D6-5FF2-E5D87F2B5218}"/>
                </a:ext>
              </a:extLst>
            </p:cNvPr>
            <p:cNvPicPr>
              <a:picLocks noChangeAspect="1"/>
            </p:cNvPicPr>
            <p:nvPr/>
          </p:nvPicPr>
          <p:blipFill rotWithShape="1">
            <a:blip r:embed="rId2"/>
            <a:srcRect r="71650"/>
            <a:stretch/>
          </p:blipFill>
          <p:spPr>
            <a:xfrm>
              <a:off x="25091459" y="21248297"/>
              <a:ext cx="3298329" cy="2835381"/>
            </a:xfrm>
            <a:prstGeom prst="rect">
              <a:avLst/>
            </a:prstGeom>
          </p:spPr>
        </p:pic>
        <p:pic>
          <p:nvPicPr>
            <p:cNvPr id="109" name="Picture 108" descr="A graph with orange and blue lines&#10;&#10;Description automatically generated">
              <a:extLst>
                <a:ext uri="{FF2B5EF4-FFF2-40B4-BE49-F238E27FC236}">
                  <a16:creationId xmlns:a16="http://schemas.microsoft.com/office/drawing/2014/main" id="{A121F9CA-6AE4-4AEA-EC51-FDAFE323C6FF}"/>
                </a:ext>
              </a:extLst>
            </p:cNvPr>
            <p:cNvPicPr>
              <a:picLocks noChangeAspect="1"/>
            </p:cNvPicPr>
            <p:nvPr/>
          </p:nvPicPr>
          <p:blipFill rotWithShape="1">
            <a:blip r:embed="rId4"/>
            <a:srcRect t="8284" r="70916"/>
            <a:stretch/>
          </p:blipFill>
          <p:spPr>
            <a:xfrm>
              <a:off x="25030638" y="15751153"/>
              <a:ext cx="3359150" cy="2675690"/>
            </a:xfrm>
            <a:prstGeom prst="rect">
              <a:avLst/>
            </a:prstGeom>
          </p:spPr>
        </p:pic>
        <p:pic>
          <p:nvPicPr>
            <p:cNvPr id="110" name="Picture 109" descr="A diagram of a graph&#10;&#10;Description automatically generated with medium confidence">
              <a:extLst>
                <a:ext uri="{FF2B5EF4-FFF2-40B4-BE49-F238E27FC236}">
                  <a16:creationId xmlns:a16="http://schemas.microsoft.com/office/drawing/2014/main" id="{6C506217-6247-1483-ECC2-D7AA4D30DFA0}"/>
                </a:ext>
              </a:extLst>
            </p:cNvPr>
            <p:cNvPicPr>
              <a:picLocks noChangeAspect="1"/>
            </p:cNvPicPr>
            <p:nvPr/>
          </p:nvPicPr>
          <p:blipFill rotWithShape="1">
            <a:blip r:embed="rId3"/>
            <a:srcRect r="71442"/>
            <a:stretch/>
          </p:blipFill>
          <p:spPr>
            <a:xfrm>
              <a:off x="25091459" y="18514919"/>
              <a:ext cx="3298329" cy="2652848"/>
            </a:xfrm>
            <a:prstGeom prst="rect">
              <a:avLst/>
            </a:prstGeom>
          </p:spPr>
        </p:pic>
        <p:sp>
          <p:nvSpPr>
            <p:cNvPr id="111" name="TextBox 110">
              <a:extLst>
                <a:ext uri="{FF2B5EF4-FFF2-40B4-BE49-F238E27FC236}">
                  <a16:creationId xmlns:a16="http://schemas.microsoft.com/office/drawing/2014/main" id="{303A3A01-010E-C56A-3DF1-4A76F77B991A}"/>
                </a:ext>
              </a:extLst>
            </p:cNvPr>
            <p:cNvSpPr txBox="1"/>
            <p:nvPr/>
          </p:nvSpPr>
          <p:spPr>
            <a:xfrm>
              <a:off x="25238882" y="15933475"/>
              <a:ext cx="268344" cy="2500213"/>
            </a:xfrm>
            <a:prstGeom prst="rect">
              <a:avLst/>
            </a:prstGeom>
            <a:solidFill>
              <a:srgbClr val="FFFF00">
                <a:alpha val="20966"/>
              </a:srgbClr>
            </a:solidFill>
            <a:effectLst>
              <a:outerShdw blurRad="50800" dist="50800" dir="5400000" algn="ctr" rotWithShape="0">
                <a:srgbClr val="FFFF00">
                  <a:alpha val="49000"/>
                </a:srgbClr>
              </a:outerShdw>
            </a:effectLst>
          </p:spPr>
          <p:txBody>
            <a:bodyPr wrap="square" rtlCol="0">
              <a:spAutoFit/>
            </a:bodyPr>
            <a:lstStyle/>
            <a:p>
              <a:endParaRPr lang="en-US">
                <a:latin typeface="Aptos Display" panose="020B0004020202020204" pitchFamily="34" charset="0"/>
              </a:endParaRPr>
            </a:p>
          </p:txBody>
        </p:sp>
        <p:sp>
          <p:nvSpPr>
            <p:cNvPr id="112" name="TextBox 111">
              <a:extLst>
                <a:ext uri="{FF2B5EF4-FFF2-40B4-BE49-F238E27FC236}">
                  <a16:creationId xmlns:a16="http://schemas.microsoft.com/office/drawing/2014/main" id="{5014731D-0C0A-EA11-9C3F-5763B8AD987A}"/>
                </a:ext>
              </a:extLst>
            </p:cNvPr>
            <p:cNvSpPr txBox="1"/>
            <p:nvPr/>
          </p:nvSpPr>
          <p:spPr>
            <a:xfrm>
              <a:off x="28626481" y="15923315"/>
              <a:ext cx="268344" cy="2500213"/>
            </a:xfrm>
            <a:prstGeom prst="rect">
              <a:avLst/>
            </a:prstGeom>
            <a:solidFill>
              <a:srgbClr val="FFFF00">
                <a:alpha val="20966"/>
              </a:srgbClr>
            </a:solidFill>
            <a:effectLst>
              <a:outerShdw blurRad="50800" dist="50800" dir="5400000" algn="ctr" rotWithShape="0">
                <a:srgbClr val="FFFF00">
                  <a:alpha val="49000"/>
                </a:srgbClr>
              </a:outerShdw>
            </a:effectLst>
          </p:spPr>
          <p:txBody>
            <a:bodyPr wrap="square" rtlCol="0">
              <a:spAutoFit/>
            </a:bodyPr>
            <a:lstStyle/>
            <a:p>
              <a:endParaRPr lang="en-US">
                <a:latin typeface="Aptos Display" panose="020B0004020202020204" pitchFamily="34" charset="0"/>
              </a:endParaRPr>
            </a:p>
          </p:txBody>
        </p:sp>
        <p:sp>
          <p:nvSpPr>
            <p:cNvPr id="113" name="TextBox 112">
              <a:extLst>
                <a:ext uri="{FF2B5EF4-FFF2-40B4-BE49-F238E27FC236}">
                  <a16:creationId xmlns:a16="http://schemas.microsoft.com/office/drawing/2014/main" id="{F7EE1BD9-68E3-09A5-40FA-14B4E28AAF33}"/>
                </a:ext>
              </a:extLst>
            </p:cNvPr>
            <p:cNvSpPr txBox="1"/>
            <p:nvPr/>
          </p:nvSpPr>
          <p:spPr>
            <a:xfrm>
              <a:off x="27387439" y="18580876"/>
              <a:ext cx="254973" cy="2500213"/>
            </a:xfrm>
            <a:prstGeom prst="rect">
              <a:avLst/>
            </a:prstGeom>
            <a:solidFill>
              <a:srgbClr val="FFFF00">
                <a:alpha val="20966"/>
              </a:srgbClr>
            </a:solidFill>
            <a:effectLst>
              <a:outerShdw blurRad="50800" dist="50800" dir="5400000" algn="ctr" rotWithShape="0">
                <a:srgbClr val="FFFF00">
                  <a:alpha val="49000"/>
                </a:srgbClr>
              </a:outerShdw>
            </a:effectLst>
          </p:spPr>
          <p:txBody>
            <a:bodyPr wrap="square" rtlCol="0">
              <a:spAutoFit/>
            </a:bodyPr>
            <a:lstStyle/>
            <a:p>
              <a:endParaRPr lang="en-US">
                <a:latin typeface="Aptos Display" panose="020B0004020202020204" pitchFamily="34" charset="0"/>
              </a:endParaRPr>
            </a:p>
          </p:txBody>
        </p:sp>
        <p:sp>
          <p:nvSpPr>
            <p:cNvPr id="114" name="TextBox 113">
              <a:extLst>
                <a:ext uri="{FF2B5EF4-FFF2-40B4-BE49-F238E27FC236}">
                  <a16:creationId xmlns:a16="http://schemas.microsoft.com/office/drawing/2014/main" id="{1C2DE319-D65B-23AC-485E-BE054ACC34F5}"/>
                </a:ext>
              </a:extLst>
            </p:cNvPr>
            <p:cNvSpPr txBox="1"/>
            <p:nvPr/>
          </p:nvSpPr>
          <p:spPr>
            <a:xfrm>
              <a:off x="28633481" y="18534682"/>
              <a:ext cx="268344" cy="2500213"/>
            </a:xfrm>
            <a:prstGeom prst="rect">
              <a:avLst/>
            </a:prstGeom>
            <a:solidFill>
              <a:srgbClr val="FFFF00">
                <a:alpha val="20966"/>
              </a:srgbClr>
            </a:solidFill>
            <a:effectLst>
              <a:outerShdw blurRad="50800" dist="50800" dir="5400000" algn="ctr" rotWithShape="0">
                <a:srgbClr val="FFFF00">
                  <a:alpha val="49000"/>
                </a:srgbClr>
              </a:outerShdw>
            </a:effectLst>
          </p:spPr>
          <p:txBody>
            <a:bodyPr wrap="square" rtlCol="0">
              <a:spAutoFit/>
            </a:bodyPr>
            <a:lstStyle/>
            <a:p>
              <a:endParaRPr lang="en-US">
                <a:latin typeface="Aptos Display" panose="020B0004020202020204" pitchFamily="34" charset="0"/>
              </a:endParaRPr>
            </a:p>
          </p:txBody>
        </p:sp>
        <p:sp>
          <p:nvSpPr>
            <p:cNvPr id="115" name="TextBox 114">
              <a:extLst>
                <a:ext uri="{FF2B5EF4-FFF2-40B4-BE49-F238E27FC236}">
                  <a16:creationId xmlns:a16="http://schemas.microsoft.com/office/drawing/2014/main" id="{DC980915-890A-EC33-C8B9-A7AC52F3673C}"/>
                </a:ext>
              </a:extLst>
            </p:cNvPr>
            <p:cNvSpPr txBox="1"/>
            <p:nvPr/>
          </p:nvSpPr>
          <p:spPr>
            <a:xfrm>
              <a:off x="25248475" y="21385086"/>
              <a:ext cx="268344" cy="2500213"/>
            </a:xfrm>
            <a:prstGeom prst="rect">
              <a:avLst/>
            </a:prstGeom>
            <a:solidFill>
              <a:srgbClr val="FFFF00">
                <a:alpha val="20966"/>
              </a:srgbClr>
            </a:solidFill>
            <a:effectLst>
              <a:outerShdw blurRad="50800" dist="50800" dir="5400000" algn="ctr" rotWithShape="0">
                <a:srgbClr val="FFFF00">
                  <a:alpha val="49000"/>
                </a:srgbClr>
              </a:outerShdw>
            </a:effectLst>
          </p:spPr>
          <p:txBody>
            <a:bodyPr wrap="square" rtlCol="0">
              <a:spAutoFit/>
            </a:bodyPr>
            <a:lstStyle/>
            <a:p>
              <a:endParaRPr lang="en-US">
                <a:latin typeface="Aptos Display" panose="020B0004020202020204" pitchFamily="34" charset="0"/>
              </a:endParaRPr>
            </a:p>
          </p:txBody>
        </p:sp>
        <p:sp>
          <p:nvSpPr>
            <p:cNvPr id="116" name="TextBox 115">
              <a:extLst>
                <a:ext uri="{FF2B5EF4-FFF2-40B4-BE49-F238E27FC236}">
                  <a16:creationId xmlns:a16="http://schemas.microsoft.com/office/drawing/2014/main" id="{5AA2E687-24E0-A7AE-3FD0-B29871C19AF5}"/>
                </a:ext>
              </a:extLst>
            </p:cNvPr>
            <p:cNvSpPr txBox="1"/>
            <p:nvPr/>
          </p:nvSpPr>
          <p:spPr>
            <a:xfrm>
              <a:off x="28634613" y="21415879"/>
              <a:ext cx="268344" cy="2500213"/>
            </a:xfrm>
            <a:prstGeom prst="rect">
              <a:avLst/>
            </a:prstGeom>
            <a:solidFill>
              <a:srgbClr val="FFFF00">
                <a:alpha val="20966"/>
              </a:srgbClr>
            </a:solidFill>
            <a:effectLst>
              <a:outerShdw blurRad="50800" dist="50800" dir="5400000" algn="ctr" rotWithShape="0">
                <a:srgbClr val="FFFF00">
                  <a:alpha val="49000"/>
                </a:srgbClr>
              </a:outerShdw>
            </a:effectLst>
          </p:spPr>
          <p:txBody>
            <a:bodyPr wrap="square" rtlCol="0">
              <a:spAutoFit/>
            </a:bodyPr>
            <a:lstStyle/>
            <a:p>
              <a:endParaRPr lang="en-US">
                <a:latin typeface="Aptos Display" panose="020B0004020202020204" pitchFamily="34" charset="0"/>
              </a:endParaRPr>
            </a:p>
          </p:txBody>
        </p:sp>
        <p:pic>
          <p:nvPicPr>
            <p:cNvPr id="117" name="Picture 116" descr="A graph with orange and blue lines&#10;&#10;Description automatically generated">
              <a:extLst>
                <a:ext uri="{FF2B5EF4-FFF2-40B4-BE49-F238E27FC236}">
                  <a16:creationId xmlns:a16="http://schemas.microsoft.com/office/drawing/2014/main" id="{31B10B28-2DE7-5035-2DB1-2881BFAA929D}"/>
                </a:ext>
              </a:extLst>
            </p:cNvPr>
            <p:cNvPicPr>
              <a:picLocks noChangeAspect="1"/>
            </p:cNvPicPr>
            <p:nvPr/>
          </p:nvPicPr>
          <p:blipFill rotWithShape="1">
            <a:blip r:embed="rId4"/>
            <a:srcRect l="70916" r="-1"/>
            <a:stretch/>
          </p:blipFill>
          <p:spPr>
            <a:xfrm>
              <a:off x="31658405" y="15516322"/>
              <a:ext cx="3359151" cy="2917368"/>
            </a:xfrm>
            <a:prstGeom prst="rect">
              <a:avLst/>
            </a:prstGeom>
          </p:spPr>
        </p:pic>
        <p:pic>
          <p:nvPicPr>
            <p:cNvPr id="118" name="Picture 117" descr="A diagram of a graph&#10;&#10;Description automatically generated with medium confidence">
              <a:extLst>
                <a:ext uri="{FF2B5EF4-FFF2-40B4-BE49-F238E27FC236}">
                  <a16:creationId xmlns:a16="http://schemas.microsoft.com/office/drawing/2014/main" id="{BE4B1ACD-F7C8-971D-F2FF-BF710532A123}"/>
                </a:ext>
              </a:extLst>
            </p:cNvPr>
            <p:cNvPicPr>
              <a:picLocks noChangeAspect="1"/>
            </p:cNvPicPr>
            <p:nvPr/>
          </p:nvPicPr>
          <p:blipFill rotWithShape="1">
            <a:blip r:embed="rId3"/>
            <a:srcRect l="70916"/>
            <a:stretch/>
          </p:blipFill>
          <p:spPr>
            <a:xfrm>
              <a:off x="31709205" y="18514919"/>
              <a:ext cx="3359152" cy="2652848"/>
            </a:xfrm>
            <a:prstGeom prst="rect">
              <a:avLst/>
            </a:prstGeom>
          </p:spPr>
        </p:pic>
      </p:grpSp>
      <p:sp>
        <p:nvSpPr>
          <p:cNvPr id="4" name="Rectangle 3"/>
          <p:cNvSpPr/>
          <p:nvPr/>
        </p:nvSpPr>
        <p:spPr>
          <a:xfrm>
            <a:off x="696686" y="339778"/>
            <a:ext cx="35242514" cy="4514649"/>
          </a:xfrm>
          <a:prstGeom prst="rect">
            <a:avLst/>
          </a:prstGeom>
          <a:solidFill>
            <a:schemeClr val="tx2">
              <a:lumMod val="40000"/>
              <a:lumOff val="60000"/>
            </a:schemeClr>
          </a:solidFill>
          <a:ln>
            <a:solidFill>
              <a:schemeClr val="tx2">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608">
              <a:highlight>
                <a:srgbClr val="FFFF00"/>
              </a:highlight>
              <a:latin typeface="Aptos Display"/>
            </a:endParaRPr>
          </a:p>
        </p:txBody>
      </p:sp>
      <p:pic>
        <p:nvPicPr>
          <p:cNvPr id="6" name="Picture 5"/>
          <p:cNvPicPr>
            <a:picLocks noChangeAspect="1"/>
          </p:cNvPicPr>
          <p:nvPr/>
        </p:nvPicPr>
        <p:blipFill>
          <a:blip r:embed="rId5"/>
          <a:stretch>
            <a:fillRect/>
          </a:stretch>
        </p:blipFill>
        <p:spPr>
          <a:xfrm>
            <a:off x="32040880" y="904588"/>
            <a:ext cx="3302308" cy="3308597"/>
          </a:xfrm>
          <a:prstGeom prst="ellipse">
            <a:avLst/>
          </a:prstGeom>
        </p:spPr>
      </p:pic>
      <p:sp>
        <p:nvSpPr>
          <p:cNvPr id="7" name="TextBox 6"/>
          <p:cNvSpPr txBox="1"/>
          <p:nvPr/>
        </p:nvSpPr>
        <p:spPr>
          <a:xfrm>
            <a:off x="6205496" y="583246"/>
            <a:ext cx="24165008" cy="3978205"/>
          </a:xfrm>
          <a:prstGeom prst="rect">
            <a:avLst/>
          </a:prstGeom>
          <a:noFill/>
        </p:spPr>
        <p:txBody>
          <a:bodyPr wrap="square" rtlCol="0">
            <a:spAutoFit/>
          </a:bodyPr>
          <a:lstStyle/>
          <a:p>
            <a:pPr algn="ctr"/>
            <a:r>
              <a:rPr lang="en-US" sz="6608" dirty="0">
                <a:latin typeface="Aptos Display"/>
              </a:rPr>
              <a:t>Abnormality Detection in Stock Market with Unsupervised Learning</a:t>
            </a:r>
          </a:p>
          <a:p>
            <a:pPr algn="ctr"/>
            <a:endParaRPr lang="en-US" sz="3600" dirty="0">
              <a:latin typeface="Aptos Display"/>
            </a:endParaRPr>
          </a:p>
          <a:p>
            <a:pPr algn="ctr"/>
            <a:r>
              <a:rPr lang="en-US" sz="5357" dirty="0">
                <a:latin typeface="Aptos Display"/>
              </a:rPr>
              <a:t>Tom Han, Linguo Ren, Professor David Byrd</a:t>
            </a:r>
          </a:p>
          <a:p>
            <a:pPr algn="ctr"/>
            <a:r>
              <a:rPr lang="en-US" sz="5357" dirty="0">
                <a:latin typeface="Aptos Display"/>
              </a:rPr>
              <a:t>CSCI 3456 Financial Machine Learning</a:t>
            </a:r>
          </a:p>
          <a:p>
            <a:pPr algn="ctr"/>
            <a:r>
              <a:rPr lang="en-US" sz="3929" dirty="0">
                <a:latin typeface="Aptos Display"/>
              </a:rPr>
              <a:t>Computer Science Department, Bowdoin College, Brunswick, Maine</a:t>
            </a:r>
          </a:p>
        </p:txBody>
      </p:sp>
      <p:sp>
        <p:nvSpPr>
          <p:cNvPr id="8" name="TextBox 7"/>
          <p:cNvSpPr txBox="1"/>
          <p:nvPr/>
        </p:nvSpPr>
        <p:spPr>
          <a:xfrm>
            <a:off x="696686" y="5240723"/>
            <a:ext cx="10892838" cy="889346"/>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algn="ctr"/>
            <a:r>
              <a:rPr lang="en-US" sz="5179" b="1">
                <a:latin typeface="Aptos Display"/>
              </a:rPr>
              <a:t>Introduction</a:t>
            </a:r>
          </a:p>
        </p:txBody>
      </p:sp>
      <p:sp>
        <p:nvSpPr>
          <p:cNvPr id="10" name="TextBox 9"/>
          <p:cNvSpPr txBox="1"/>
          <p:nvPr/>
        </p:nvSpPr>
        <p:spPr>
          <a:xfrm>
            <a:off x="11934304" y="5196072"/>
            <a:ext cx="11736310" cy="889346"/>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algn="ctr"/>
            <a:r>
              <a:rPr lang="en-US" sz="5179" b="1">
                <a:latin typeface="Aptos Display"/>
              </a:rPr>
              <a:t>Methods</a:t>
            </a:r>
          </a:p>
        </p:txBody>
      </p:sp>
      <p:sp>
        <p:nvSpPr>
          <p:cNvPr id="12" name="TextBox 11"/>
          <p:cNvSpPr txBox="1"/>
          <p:nvPr/>
        </p:nvSpPr>
        <p:spPr>
          <a:xfrm>
            <a:off x="696686" y="6307340"/>
            <a:ext cx="10892838" cy="11172289"/>
          </a:xfrm>
          <a:prstGeom prst="rect">
            <a:avLst/>
          </a:prstGeom>
          <a:noFill/>
          <a:ln>
            <a:solidFill>
              <a:schemeClr val="tx2">
                <a:lumMod val="40000"/>
                <a:lumOff val="60000"/>
              </a:schemeClr>
            </a:solidFill>
          </a:ln>
        </p:spPr>
        <p:txBody>
          <a:bodyPr wrap="square" lIns="91440" tIns="45720" rIns="91440" bIns="45720" rtlCol="0" anchor="t">
            <a:spAutoFit/>
          </a:bodyPr>
          <a:lstStyle/>
          <a:p>
            <a:r>
              <a:rPr lang="en-US" sz="2400" dirty="0">
                <a:latin typeface="Aptos Display"/>
              </a:rPr>
              <a:t>In the context of the stock market, </a:t>
            </a:r>
            <a:r>
              <a:rPr lang="en-US" sz="2400" b="1" dirty="0">
                <a:latin typeface="Aptos Display"/>
              </a:rPr>
              <a:t>abnormalities</a:t>
            </a:r>
            <a:r>
              <a:rPr lang="en-US" sz="2400" dirty="0">
                <a:latin typeface="Aptos Display"/>
              </a:rPr>
              <a:t> refer to outliers or unusual patterns that deviate from the expected behavior of stock prices. These abnormalities can occur due to various factors, including sudden market news, economic events, or irregular trading activities. Detecting these outliers is crucial for investors and analysts to identify potential risks or opportunities. However, the task is challenging due to the high volume of data, rapid market changes, and the subtle nature of these abnormalities.</a:t>
            </a:r>
          </a:p>
          <a:p>
            <a:endParaRPr lang="en-US" sz="2400" dirty="0">
              <a:latin typeface="Aptos Display"/>
            </a:endParaRPr>
          </a:p>
          <a:p>
            <a:r>
              <a:rPr lang="en-US" sz="2400" dirty="0">
                <a:latin typeface="Aptos Display"/>
              </a:rPr>
              <a:t>Detecting stock market abnormalities is a crucial yet challenging task in the financial sector. Traditional statistical methods, technical indicators (moving average, RSI, etc.), and directly clustering have underperformed in stock data [2]. The complexity arises from serval factors: </a:t>
            </a:r>
          </a:p>
          <a:p>
            <a:pPr marL="342900" indent="-342900">
              <a:buFont typeface="Calibri"/>
              <a:buChar char="-"/>
            </a:pPr>
            <a:r>
              <a:rPr lang="en-US" sz="2400" b="1" dirty="0">
                <a:latin typeface="Aptos Display"/>
              </a:rPr>
              <a:t>High volume of data</a:t>
            </a:r>
            <a:r>
              <a:rPr lang="en-US" sz="2400" dirty="0">
                <a:latin typeface="Aptos Display"/>
              </a:rPr>
              <a:t>: Around 1 million transactions took place in the most traded stock tickers per day. </a:t>
            </a:r>
          </a:p>
          <a:p>
            <a:pPr marL="342900" indent="-342900">
              <a:buFont typeface="Calibri"/>
              <a:buChar char="-"/>
            </a:pPr>
            <a:r>
              <a:rPr lang="en-US" sz="2400" b="1" dirty="0">
                <a:latin typeface="Aptos Display"/>
              </a:rPr>
              <a:t>Rapid and repetitive market changes: </a:t>
            </a:r>
            <a:r>
              <a:rPr lang="en-US" sz="2400" dirty="0">
                <a:latin typeface="Aptos Display"/>
              </a:rPr>
              <a:t>High frequency trading (HFT) and market microstructure effects causes stock data at the time horizon of seconds to microseconds to oscillate. </a:t>
            </a:r>
          </a:p>
          <a:p>
            <a:pPr marL="342900" indent="-342900">
              <a:buFont typeface="Calibri"/>
              <a:buChar char="-"/>
            </a:pPr>
            <a:r>
              <a:rPr lang="en-US" sz="2400" b="1" dirty="0">
                <a:latin typeface="Aptos Display"/>
              </a:rPr>
              <a:t>Subtle nature of abnormality: </a:t>
            </a:r>
            <a:r>
              <a:rPr lang="en-US" sz="2400" dirty="0">
                <a:latin typeface="Aptos Display"/>
              </a:rPr>
              <a:t>With the high volumes of transaction, stock price usually changes around ~$2 per day. </a:t>
            </a:r>
          </a:p>
          <a:p>
            <a:pPr marL="342900" indent="-342900">
              <a:buFont typeface="Calibri"/>
              <a:buChar char="-"/>
            </a:pPr>
            <a:r>
              <a:rPr lang="en-US" sz="2400" b="1" dirty="0">
                <a:latin typeface="Aptos Display"/>
              </a:rPr>
              <a:t>Time series data</a:t>
            </a:r>
            <a:r>
              <a:rPr lang="en-US" sz="2400" dirty="0">
                <a:latin typeface="Aptos Display"/>
              </a:rPr>
              <a:t>: Stock prices are a timeseries where neighboring observations are highly correlated. For factor analysis and clustering algorithms, which requires each variable to be uncorrelated, this results in poor performance. </a:t>
            </a:r>
            <a:endParaRPr lang="en-US" sz="2400" b="1" dirty="0">
              <a:latin typeface="Aptos Display"/>
            </a:endParaRPr>
          </a:p>
          <a:p>
            <a:endParaRPr lang="en-US" sz="2400" dirty="0">
              <a:latin typeface="Aptos Display"/>
            </a:endParaRPr>
          </a:p>
          <a:p>
            <a:r>
              <a:rPr lang="en-US" sz="2400" dirty="0">
                <a:latin typeface="Aptos Display"/>
              </a:rPr>
              <a:t>In this project, we explored the possibility of using a </a:t>
            </a:r>
            <a:r>
              <a:rPr lang="en-US" sz="2400" b="1" dirty="0">
                <a:latin typeface="Aptos Display"/>
              </a:rPr>
              <a:t>temporal convolutional based autoencoder (TCN-AE) </a:t>
            </a:r>
            <a:r>
              <a:rPr lang="en-US" sz="2400" dirty="0">
                <a:latin typeface="Aptos Display"/>
              </a:rPr>
              <a:t>to detection abnormality in stock prediction [1]. An autoencoder performs dimension reduction which removes the correlation between neighboring observations. Compares to traditional autoencoder, TCN-AE have significant better performance in high frequency periodic data like ECG data [4]. We reconstructed the TCN-AE structure in </a:t>
            </a:r>
            <a:r>
              <a:rPr lang="en-US" sz="2400" dirty="0" err="1">
                <a:latin typeface="Aptos Display"/>
              </a:rPr>
              <a:t>PyTorch</a:t>
            </a:r>
            <a:r>
              <a:rPr lang="en-US" sz="2400" dirty="0">
                <a:latin typeface="Aptos Display"/>
              </a:rPr>
              <a:t> and trained out model on resampled (100ms per observation) market data and ran clustering algorithm for abnormality detection. </a:t>
            </a:r>
          </a:p>
        </p:txBody>
      </p:sp>
      <p:sp>
        <p:nvSpPr>
          <p:cNvPr id="20" name="TextBox 19"/>
          <p:cNvSpPr txBox="1"/>
          <p:nvPr/>
        </p:nvSpPr>
        <p:spPr>
          <a:xfrm>
            <a:off x="696683" y="17703945"/>
            <a:ext cx="10892838" cy="889346"/>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algn="ctr"/>
            <a:r>
              <a:rPr lang="en-US" sz="5179" b="1" dirty="0">
                <a:latin typeface="Aptos Display"/>
              </a:rPr>
              <a:t>Project Goals &amp; Questions</a:t>
            </a:r>
          </a:p>
        </p:txBody>
      </p:sp>
      <p:sp>
        <p:nvSpPr>
          <p:cNvPr id="21" name="TextBox 20"/>
          <p:cNvSpPr txBox="1"/>
          <p:nvPr/>
        </p:nvSpPr>
        <p:spPr>
          <a:xfrm>
            <a:off x="690877" y="18736328"/>
            <a:ext cx="10918963" cy="2677656"/>
          </a:xfrm>
          <a:prstGeom prst="rect">
            <a:avLst/>
          </a:prstGeom>
          <a:noFill/>
          <a:ln>
            <a:solidFill>
              <a:schemeClr val="tx2">
                <a:lumMod val="40000"/>
                <a:lumOff val="60000"/>
              </a:schemeClr>
            </a:solidFill>
          </a:ln>
        </p:spPr>
        <p:txBody>
          <a:bodyPr wrap="square" lIns="91440" tIns="45720" rIns="91440" bIns="45720" rtlCol="0" anchor="t">
            <a:spAutoFit/>
          </a:bodyPr>
          <a:lstStyle/>
          <a:p>
            <a:pPr marL="342900" indent="-342900">
              <a:buFontTx/>
              <a:buChar char="-"/>
            </a:pPr>
            <a:r>
              <a:rPr lang="en-US" sz="2400" dirty="0">
                <a:latin typeface="Aptos Display"/>
              </a:rPr>
              <a:t>Using unsupervised learning to detect abnormalities in stock data.</a:t>
            </a:r>
          </a:p>
          <a:p>
            <a:pPr marL="342900" indent="-342900">
              <a:buFontTx/>
              <a:buChar char="-"/>
            </a:pPr>
            <a:r>
              <a:rPr lang="en-US" sz="2400" dirty="0">
                <a:latin typeface="Aptos Display"/>
              </a:rPr>
              <a:t>Implementing a Temporal-Convolution Network Autoencoder (TCN-AE) to reduce size and dimension of unlabeled high frequency data efficiently. </a:t>
            </a:r>
          </a:p>
          <a:p>
            <a:pPr marL="342900" indent="-342900">
              <a:buFontTx/>
              <a:buChar char="-"/>
            </a:pPr>
            <a:r>
              <a:rPr lang="en-US" sz="2400" dirty="0">
                <a:latin typeface="Aptos Display"/>
              </a:rPr>
              <a:t>Testing different hyperparameters such as the distance metric and linkage criteria for clustering.  </a:t>
            </a:r>
          </a:p>
          <a:p>
            <a:pPr marL="342900" indent="-342900">
              <a:buFontTx/>
              <a:buChar char="-"/>
            </a:pPr>
            <a:r>
              <a:rPr lang="en-US" sz="2400" dirty="0">
                <a:latin typeface="Aptos Display"/>
              </a:rPr>
              <a:t>Identifying repeating and overlapping abnormal data points by experimenting with different combinations of distance metrics and linkage criteria. </a:t>
            </a:r>
          </a:p>
        </p:txBody>
      </p:sp>
      <p:sp>
        <p:nvSpPr>
          <p:cNvPr id="22" name="TextBox 21"/>
          <p:cNvSpPr txBox="1"/>
          <p:nvPr/>
        </p:nvSpPr>
        <p:spPr>
          <a:xfrm>
            <a:off x="756570" y="26899101"/>
            <a:ext cx="16938172" cy="614464"/>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algn="ctr"/>
            <a:r>
              <a:rPr lang="en-US" sz="3393" b="1" dirty="0">
                <a:latin typeface="Aptos Display"/>
              </a:rPr>
              <a:t>Acknowledgements</a:t>
            </a:r>
          </a:p>
        </p:txBody>
      </p:sp>
      <p:sp>
        <p:nvSpPr>
          <p:cNvPr id="23" name="TextBox 22"/>
          <p:cNvSpPr txBox="1"/>
          <p:nvPr/>
        </p:nvSpPr>
        <p:spPr>
          <a:xfrm>
            <a:off x="756569" y="27526274"/>
            <a:ext cx="16938175" cy="1446550"/>
          </a:xfrm>
          <a:prstGeom prst="rect">
            <a:avLst/>
          </a:prstGeom>
          <a:noFill/>
          <a:ln>
            <a:solidFill>
              <a:schemeClr val="tx2">
                <a:lumMod val="40000"/>
                <a:lumOff val="60000"/>
              </a:schemeClr>
            </a:solidFill>
          </a:ln>
        </p:spPr>
        <p:txBody>
          <a:bodyPr wrap="square" lIns="91440" tIns="45720" rIns="91440" bIns="45720" rtlCol="0" anchor="t">
            <a:spAutoFit/>
          </a:bodyPr>
          <a:lstStyle/>
          <a:p>
            <a:pPr marL="0" lvl="1"/>
            <a:r>
              <a:rPr lang="en-US" sz="2200" dirty="0">
                <a:latin typeface="Aptos Display"/>
              </a:rPr>
              <a:t>We would like to thank Professor David Byrd for his guidance and support throughout this project and the Financial Machine Learning course. We also want to thank Leopold Felix Spieler 24’ for convincing Professor Byrd to allow us to work on the Double Deep-Q project before this research, which significantly contributed to the success of this research. Personally, Tom would also like to thank Mr. Tim Cook for announcing a stock buyback, which provide him a significant moral boost. </a:t>
            </a:r>
          </a:p>
        </p:txBody>
      </p:sp>
      <p:sp>
        <p:nvSpPr>
          <p:cNvPr id="24" name="TextBox 23"/>
          <p:cNvSpPr txBox="1"/>
          <p:nvPr/>
        </p:nvSpPr>
        <p:spPr>
          <a:xfrm>
            <a:off x="19061853" y="26899101"/>
            <a:ext cx="16877347" cy="614464"/>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algn="ctr"/>
            <a:r>
              <a:rPr lang="en-US" sz="3393" b="1">
                <a:latin typeface="Aptos Display"/>
              </a:rPr>
              <a:t>References</a:t>
            </a:r>
          </a:p>
        </p:txBody>
      </p:sp>
      <p:sp>
        <p:nvSpPr>
          <p:cNvPr id="25" name="TextBox 24"/>
          <p:cNvSpPr txBox="1"/>
          <p:nvPr/>
        </p:nvSpPr>
        <p:spPr>
          <a:xfrm>
            <a:off x="19061853" y="27509221"/>
            <a:ext cx="16877347" cy="1384995"/>
          </a:xfrm>
          <a:prstGeom prst="rect">
            <a:avLst/>
          </a:prstGeom>
          <a:noFill/>
          <a:ln>
            <a:solidFill>
              <a:schemeClr val="tx2">
                <a:lumMod val="40000"/>
                <a:lumOff val="60000"/>
              </a:schemeClr>
            </a:solidFill>
          </a:ln>
        </p:spPr>
        <p:txBody>
          <a:bodyPr wrap="square" numCol="2" rtlCol="0">
            <a:spAutoFit/>
          </a:bodyPr>
          <a:lstStyle/>
          <a:p>
            <a:pPr lvl="0"/>
            <a:r>
              <a:rPr lang="en-US" sz="1200" b="1" dirty="0">
                <a:latin typeface="Aptos Display"/>
              </a:rPr>
              <a:t>[1] S. Bai, J. Z. Kolter, and V. </a:t>
            </a:r>
            <a:r>
              <a:rPr lang="en-US" sz="1200" b="1" dirty="0" err="1">
                <a:latin typeface="Aptos Display"/>
              </a:rPr>
              <a:t>Koltun</a:t>
            </a:r>
            <a:r>
              <a:rPr lang="en-US" sz="1200" b="1" dirty="0">
                <a:latin typeface="Aptos Display"/>
              </a:rPr>
              <a:t>, “An Empirical Evaluation of Generic Convolutional and Recurrent Networks for Sequence Modeling”.</a:t>
            </a:r>
          </a:p>
          <a:p>
            <a:pPr lvl="0"/>
            <a:r>
              <a:rPr lang="en-US" sz="1200" b="1" dirty="0">
                <a:latin typeface="Aptos Display"/>
              </a:rPr>
              <a:t>[2] M. Z. Rodriguez et al., “Clustering algorithms: A comparative approach,” </a:t>
            </a:r>
            <a:r>
              <a:rPr lang="en-US" sz="1200" b="1" dirty="0" err="1">
                <a:latin typeface="Aptos Display"/>
              </a:rPr>
              <a:t>PLoS</a:t>
            </a:r>
            <a:r>
              <a:rPr lang="en-US" sz="1200" b="1" dirty="0">
                <a:latin typeface="Aptos Display"/>
              </a:rPr>
              <a:t> One, vol. 14, no. 1, p. e0210236, Jan. 2019, </a:t>
            </a:r>
            <a:r>
              <a:rPr lang="en-US" sz="1200" b="1" dirty="0" err="1">
                <a:latin typeface="Aptos Display"/>
              </a:rPr>
              <a:t>doi</a:t>
            </a:r>
            <a:r>
              <a:rPr lang="en-US" sz="1200" b="1" dirty="0">
                <a:latin typeface="Aptos Display"/>
              </a:rPr>
              <a:t>: 10.1371/journal.pone.0210236.</a:t>
            </a:r>
          </a:p>
          <a:p>
            <a:pPr lvl="0"/>
            <a:r>
              <a:rPr lang="en-US" sz="1200" b="1" dirty="0">
                <a:latin typeface="Aptos Display"/>
              </a:rPr>
              <a:t>[3] F. J. </a:t>
            </a:r>
            <a:r>
              <a:rPr lang="en-US" sz="1200" b="1" dirty="0" err="1">
                <a:latin typeface="Aptos Display"/>
              </a:rPr>
              <a:t>Fabozzi</a:t>
            </a:r>
            <a:r>
              <a:rPr lang="en-US" sz="1200" b="1" dirty="0">
                <a:latin typeface="Aptos Display"/>
              </a:rPr>
              <a:t>, S. M. Focardi, and C. Jonas, “HIGH-FREQUENCY TRADING: METHODOLOGIES AND MARKET IMPACT”.</a:t>
            </a:r>
          </a:p>
          <a:p>
            <a:pPr lvl="0"/>
            <a:r>
              <a:rPr lang="en-US" sz="1200" b="1" dirty="0">
                <a:latin typeface="Aptos Display"/>
              </a:rPr>
              <a:t>[4] </a:t>
            </a:r>
            <a:r>
              <a:rPr lang="en-US" sz="1200" b="1" dirty="0" err="1">
                <a:latin typeface="Aptos Display"/>
              </a:rPr>
              <a:t>StatQuest</a:t>
            </a:r>
            <a:r>
              <a:rPr lang="en-US" sz="1200" b="1" dirty="0">
                <a:latin typeface="Aptos Display"/>
              </a:rPr>
              <a:t>: Hierarchical Clustering, (Jun. 20, 2017). Accessed: May 15, 2024. [Online Video]. Available: https://</a:t>
            </a:r>
            <a:r>
              <a:rPr lang="en-US" sz="1200" b="1" dirty="0" err="1">
                <a:latin typeface="Aptos Display"/>
              </a:rPr>
              <a:t>www.youtube.com</a:t>
            </a:r>
            <a:r>
              <a:rPr lang="en-US" sz="1200" b="1" dirty="0">
                <a:latin typeface="Aptos Display"/>
              </a:rPr>
              <a:t>/</a:t>
            </a:r>
            <a:r>
              <a:rPr lang="en-US" sz="1200" b="1" dirty="0" err="1">
                <a:latin typeface="Aptos Display"/>
              </a:rPr>
              <a:t>watch?v</a:t>
            </a:r>
            <a:r>
              <a:rPr lang="en-US" sz="1200" b="1" dirty="0">
                <a:latin typeface="Aptos Display"/>
              </a:rPr>
              <a:t>=7xHsRkOdVwo</a:t>
            </a:r>
          </a:p>
          <a:p>
            <a:pPr lvl="0"/>
            <a:r>
              <a:rPr lang="en-US" sz="1200" b="1" dirty="0">
                <a:latin typeface="Aptos Display"/>
              </a:rPr>
              <a:t>[5] M. Thill, W. </a:t>
            </a:r>
            <a:r>
              <a:rPr lang="en-US" sz="1200" b="1" dirty="0" err="1">
                <a:latin typeface="Aptos Display"/>
              </a:rPr>
              <a:t>Konen</a:t>
            </a:r>
            <a:r>
              <a:rPr lang="en-US" sz="1200" b="1" dirty="0">
                <a:latin typeface="Aptos Display"/>
              </a:rPr>
              <a:t>, H. Wang, and T. </a:t>
            </a:r>
            <a:r>
              <a:rPr lang="en-US" sz="1200" b="1" dirty="0" err="1">
                <a:latin typeface="Aptos Display"/>
              </a:rPr>
              <a:t>Bäck</a:t>
            </a:r>
            <a:r>
              <a:rPr lang="en-US" sz="1200" b="1" dirty="0">
                <a:latin typeface="Aptos Display"/>
              </a:rPr>
              <a:t>, “Temporal convolutional autoencoder for unsupervised anomaly detection in time series,” Applied Soft Computing, vol. 112, p. 107751, Nov. 2021, </a:t>
            </a:r>
            <a:r>
              <a:rPr lang="en-US" sz="1200" b="1" dirty="0" err="1">
                <a:latin typeface="Aptos Display"/>
              </a:rPr>
              <a:t>doi</a:t>
            </a:r>
            <a:r>
              <a:rPr lang="en-US" sz="1200" b="1" dirty="0">
                <a:latin typeface="Aptos Display"/>
              </a:rPr>
              <a:t>: 10.1016/j.asoc.2021.107751.</a:t>
            </a:r>
          </a:p>
          <a:p>
            <a:pPr lvl="0"/>
            <a:r>
              <a:rPr lang="en-US" sz="1200" b="1" dirty="0">
                <a:latin typeface="Aptos Display"/>
              </a:rPr>
              <a:t>[6] L. </a:t>
            </a:r>
            <a:r>
              <a:rPr lang="en-US" sz="1200" b="1" dirty="0" err="1">
                <a:latin typeface="Aptos Display"/>
              </a:rPr>
              <a:t>Xie</a:t>
            </a:r>
            <a:r>
              <a:rPr lang="en-US" sz="1200" b="1" dirty="0">
                <a:latin typeface="Aptos Display"/>
              </a:rPr>
              <a:t> and S. Yu, “Unsupervised feature extraction with convolutional autoencoder with application to daily stock market prediction”.</a:t>
            </a:r>
          </a:p>
          <a:p>
            <a:pPr lvl="0"/>
            <a:r>
              <a:rPr lang="en-US" sz="1200" b="1" dirty="0">
                <a:latin typeface="Aptos Display"/>
              </a:rPr>
              <a:t>[7] W. Huang and P. </a:t>
            </a:r>
            <a:r>
              <a:rPr lang="en-US" sz="1200" b="1" dirty="0" err="1">
                <a:latin typeface="Aptos Display"/>
              </a:rPr>
              <a:t>Polak</a:t>
            </a:r>
            <a:r>
              <a:rPr lang="en-US" sz="1200" b="1" dirty="0">
                <a:latin typeface="Aptos Display"/>
              </a:rPr>
              <a:t>, "LOBSTER: Limit Order Book Reconstruction System," 2011. [Online]. Available: https://</a:t>
            </a:r>
            <a:r>
              <a:rPr lang="en-US" sz="1200" b="1" dirty="0" err="1">
                <a:latin typeface="Aptos Display"/>
              </a:rPr>
              <a:t>lobsterdata.com</a:t>
            </a:r>
            <a:r>
              <a:rPr lang="en-US" sz="1200" b="1" dirty="0">
                <a:latin typeface="Aptos Display"/>
              </a:rPr>
              <a:t>/. [Accessed: 15-May-2024].</a:t>
            </a:r>
          </a:p>
        </p:txBody>
      </p:sp>
      <mc:AlternateContent xmlns:mc="http://schemas.openxmlformats.org/markup-compatibility/2006">
        <mc:Choice xmlns:a14="http://schemas.microsoft.com/office/drawing/2010/main" Requires="a14">
          <p:sp>
            <p:nvSpPr>
              <p:cNvPr id="26" name="TextBox 25"/>
              <p:cNvSpPr txBox="1"/>
              <p:nvPr/>
            </p:nvSpPr>
            <p:spPr>
              <a:xfrm>
                <a:off x="11934304" y="6283184"/>
                <a:ext cx="11736309" cy="20311073"/>
              </a:xfrm>
              <a:prstGeom prst="rect">
                <a:avLst/>
              </a:prstGeom>
              <a:noFill/>
              <a:ln>
                <a:solidFill>
                  <a:schemeClr val="tx2">
                    <a:lumMod val="40000"/>
                    <a:lumOff val="60000"/>
                  </a:schemeClr>
                </a:solidFill>
              </a:ln>
            </p:spPr>
            <p:txBody>
              <a:bodyPr wrap="square" lIns="91440" tIns="45720" rIns="91440" bIns="45720" rtlCol="0" anchor="t">
                <a:spAutoFit/>
              </a:bodyPr>
              <a:lstStyle/>
              <a:p>
                <a:pPr indent="15875"/>
                <a:r>
                  <a:rPr lang="en-US" sz="3200" b="1" dirty="0">
                    <a:latin typeface="Aptos Display"/>
                    <a:ea typeface="+mn-lt"/>
                    <a:cs typeface="+mn-lt"/>
                  </a:rPr>
                  <a:t>Building a Temporal Convolutional Autoencoder (TCN-AE)</a:t>
                </a: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endParaRPr lang="en-US" sz="2700" b="1" dirty="0">
                  <a:latin typeface="Aptos Display" panose="020B0004020202020204" pitchFamily="34" charset="0"/>
                  <a:ea typeface="+mn-lt"/>
                  <a:cs typeface="+mn-lt"/>
                </a:endParaRPr>
              </a:p>
              <a:p>
                <a:pPr indent="15875"/>
                <a:r>
                  <a:rPr lang="en-US" sz="2000" b="1" dirty="0">
                    <a:latin typeface="Aptos Display"/>
                  </a:rPr>
                  <a:t>Figure 1</a:t>
                </a:r>
                <a:r>
                  <a:rPr lang="en-US" sz="2000" dirty="0">
                    <a:latin typeface="Aptos Display"/>
                  </a:rPr>
                  <a:t>.</a:t>
                </a:r>
                <a:r>
                  <a:rPr lang="en-US" sz="2000" b="1" dirty="0">
                    <a:latin typeface="Aptos Display"/>
                  </a:rPr>
                  <a:t> Encoder Structure of TCN-AE.</a:t>
                </a:r>
                <a:r>
                  <a:rPr lang="en-US" sz="2000" dirty="0">
                    <a:latin typeface="Aptos Display"/>
                  </a:rPr>
                  <a:t> Figure cited from Thill et al, 2021. 7 layers of ”temporal blocks” with one dilated convolution layer of 64 channels followed by 1x1 convolution to reduce channel size to 16. Outputs of each temporal block is passed into the subsequent temporal block, A skip layer concatenating all outputs is passed into a final convolution and average pooling later to encodes the data into a 4-channel encoded form. In the decoder structure, an up-sampling pool followed by 7 layers of temporal blocks of similar structure is used to reconstruct the input data. (Implementation not show on this figure). The final encoded data have 4 channels of 360 observations (from 2 x 18000).</a:t>
                </a:r>
              </a:p>
              <a:p>
                <a:pPr indent="15875"/>
                <a:r>
                  <a:rPr lang="en-US" sz="2000" dirty="0">
                    <a:latin typeface="Aptos Display"/>
                  </a:rPr>
                  <a:t> </a:t>
                </a:r>
                <a:endParaRPr lang="en-US" sz="2000" dirty="0">
                  <a:latin typeface="Aptos Display" panose="020B0004020202020204" pitchFamily="34" charset="0"/>
                  <a:cs typeface="Calibri"/>
                </a:endParaRPr>
              </a:p>
              <a:p>
                <a:pPr indent="15875"/>
                <a:r>
                  <a:rPr lang="en-US" sz="3200" b="1" dirty="0">
                    <a:latin typeface="Aptos Display"/>
                  </a:rPr>
                  <a:t>Data Preprocessing </a:t>
                </a:r>
              </a:p>
              <a:p>
                <a:pPr indent="15875"/>
                <a:r>
                  <a:rPr lang="en-US" sz="2400" dirty="0">
                    <a:latin typeface="Aptos Display"/>
                  </a:rPr>
                  <a:t>We collected high frequency trading data gathered from lobster data [7] and resampled it as intervals of 100 milliseconds (100ms per observation), prices are determined as the mean of the interval and volume is aggregated. Resulting data are normalized with standard normal for better convergence and consistent results: </a:t>
                </a:r>
              </a:p>
              <a:p>
                <a:pPr indent="15875"/>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rPr>
                            <m:t>𝑋</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𝑋</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Sub>
                        </m:den>
                      </m:f>
                    </m:oMath>
                  </m:oMathPara>
                </a14:m>
                <a:endParaRPr lang="en-US" sz="2400"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pPr indent="15875"/>
                <a:endParaRPr lang="en-US" sz="2400" b="1" dirty="0">
                  <a:latin typeface="Aptos Display"/>
                </a:endParaRPr>
              </a:p>
              <a:p>
                <a:endParaRPr lang="en-US" sz="2400" b="1" dirty="0">
                  <a:latin typeface="Aptos Display"/>
                </a:endParaRPr>
              </a:p>
              <a:p>
                <a:endParaRPr lang="en-US" sz="2400" b="1" dirty="0">
                  <a:latin typeface="Aptos Display"/>
                </a:endParaRPr>
              </a:p>
              <a:p>
                <a:endParaRPr lang="en-US" sz="2400" b="1" dirty="0">
                  <a:latin typeface="Aptos Display"/>
                </a:endParaRPr>
              </a:p>
              <a:p>
                <a:endParaRPr lang="en-US" sz="2400" b="1" dirty="0">
                  <a:latin typeface="Aptos Display"/>
                </a:endParaRPr>
              </a:p>
              <a:p>
                <a:endParaRPr lang="en-US" sz="2400" b="1" dirty="0">
                  <a:latin typeface="Aptos Display"/>
                </a:endParaRPr>
              </a:p>
              <a:p>
                <a:endParaRPr lang="en-US" sz="2400" b="1" dirty="0">
                  <a:latin typeface="Aptos Display"/>
                </a:endParaRPr>
              </a:p>
              <a:p>
                <a:endParaRPr lang="en-US" sz="2400" b="1" dirty="0">
                  <a:latin typeface="Aptos Display"/>
                </a:endParaRPr>
              </a:p>
              <a:p>
                <a:r>
                  <a:rPr lang="en-US" sz="2400" b="1" dirty="0">
                    <a:latin typeface="Aptos Display"/>
                  </a:rPr>
                  <a:t>  </a:t>
                </a:r>
                <a:endParaRPr lang="en-US" sz="2000" b="1" dirty="0">
                  <a:latin typeface="Aptos Display"/>
                </a:endParaRPr>
              </a:p>
            </p:txBody>
          </p:sp>
        </mc:Choice>
        <mc:Fallback>
          <p:sp>
            <p:nvSpPr>
              <p:cNvPr id="26" name="TextBox 25"/>
              <p:cNvSpPr txBox="1">
                <a:spLocks noRot="1" noChangeAspect="1" noMove="1" noResize="1" noEditPoints="1" noAdjustHandles="1" noChangeArrowheads="1" noChangeShapeType="1" noTextEdit="1"/>
              </p:cNvSpPr>
              <p:nvPr/>
            </p:nvSpPr>
            <p:spPr>
              <a:xfrm>
                <a:off x="11934304" y="6283184"/>
                <a:ext cx="11736309" cy="20311073"/>
              </a:xfrm>
              <a:prstGeom prst="rect">
                <a:avLst/>
              </a:prstGeom>
              <a:blipFill>
                <a:blip r:embed="rId6"/>
                <a:stretch>
                  <a:fillRect l="-1188" t="-375" r="-648"/>
                </a:stretch>
              </a:blipFill>
              <a:ln>
                <a:solidFill>
                  <a:schemeClr val="tx2">
                    <a:lumMod val="40000"/>
                    <a:lumOff val="60000"/>
                  </a:schemeClr>
                </a:solidFill>
              </a:ln>
            </p:spPr>
            <p:txBody>
              <a:bodyPr/>
              <a:lstStyle/>
              <a:p>
                <a:r>
                  <a:rPr lang="en-US">
                    <a:noFill/>
                  </a:rPr>
                  <a:t> </a:t>
                </a:r>
              </a:p>
            </p:txBody>
          </p:sp>
        </mc:Fallback>
      </mc:AlternateContent>
      <p:pic>
        <p:nvPicPr>
          <p:cNvPr id="3" name="Picture 2" descr="https://ars.els-cdn.com/content/image/1-s2.0-S1568494621006724-gr3_lrg.jpg">
            <a:extLst>
              <a:ext uri="{FF2B5EF4-FFF2-40B4-BE49-F238E27FC236}">
                <a16:creationId xmlns:a16="http://schemas.microsoft.com/office/drawing/2014/main" id="{F58DC9D4-7A61-2C87-AD9A-B4CFE49E5258}"/>
              </a:ext>
            </a:extLst>
          </p:cNvPr>
          <p:cNvPicPr>
            <a:picLocks noChangeAspect="1"/>
          </p:cNvPicPr>
          <p:nvPr/>
        </p:nvPicPr>
        <p:blipFill>
          <a:blip r:embed="rId7"/>
          <a:stretch>
            <a:fillRect/>
          </a:stretch>
        </p:blipFill>
        <p:spPr>
          <a:xfrm>
            <a:off x="12889594" y="6751311"/>
            <a:ext cx="9467795" cy="4397634"/>
          </a:xfrm>
          <a:prstGeom prst="rect">
            <a:avLst/>
          </a:prstGeom>
        </p:spPr>
      </p:pic>
      <p:sp>
        <p:nvSpPr>
          <p:cNvPr id="13" name="TextBox 12">
            <a:extLst>
              <a:ext uri="{FF2B5EF4-FFF2-40B4-BE49-F238E27FC236}">
                <a16:creationId xmlns:a16="http://schemas.microsoft.com/office/drawing/2014/main" id="{ACA8C793-E160-2175-9728-B101B864246A}"/>
              </a:ext>
            </a:extLst>
          </p:cNvPr>
          <p:cNvSpPr txBox="1"/>
          <p:nvPr/>
        </p:nvSpPr>
        <p:spPr>
          <a:xfrm>
            <a:off x="24219684" y="5196072"/>
            <a:ext cx="11659630" cy="889346"/>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algn="ctr"/>
            <a:r>
              <a:rPr lang="en-US" sz="5179" b="1">
                <a:latin typeface="Aptos Display"/>
              </a:rPr>
              <a:t>Results &amp; Discussion</a:t>
            </a:r>
            <a:endParaRPr lang="en-US" sz="5150" b="1">
              <a:latin typeface="Aptos Display"/>
            </a:endParaRPr>
          </a:p>
        </p:txBody>
      </p:sp>
      <p:pic>
        <p:nvPicPr>
          <p:cNvPr id="15" name="Picture 14">
            <a:extLst>
              <a:ext uri="{FF2B5EF4-FFF2-40B4-BE49-F238E27FC236}">
                <a16:creationId xmlns:a16="http://schemas.microsoft.com/office/drawing/2014/main" id="{C9EFF582-C520-6A9A-78CE-089692C7D141}"/>
              </a:ext>
            </a:extLst>
          </p:cNvPr>
          <p:cNvPicPr>
            <a:picLocks noChangeAspect="1"/>
          </p:cNvPicPr>
          <p:nvPr/>
        </p:nvPicPr>
        <p:blipFill rotWithShape="1">
          <a:blip r:embed="rId8"/>
          <a:srcRect r="2509"/>
          <a:stretch/>
        </p:blipFill>
        <p:spPr>
          <a:xfrm>
            <a:off x="24378095" y="24103734"/>
            <a:ext cx="7577393" cy="2425178"/>
          </a:xfrm>
          <a:prstGeom prst="rect">
            <a:avLst/>
          </a:prstGeom>
        </p:spPr>
      </p:pic>
      <p:sp>
        <p:nvSpPr>
          <p:cNvPr id="44" name="TextBox 43">
            <a:extLst>
              <a:ext uri="{FF2B5EF4-FFF2-40B4-BE49-F238E27FC236}">
                <a16:creationId xmlns:a16="http://schemas.microsoft.com/office/drawing/2014/main" id="{223A8B32-4AAC-7400-D0F1-475310D71E39}"/>
              </a:ext>
            </a:extLst>
          </p:cNvPr>
          <p:cNvSpPr txBox="1"/>
          <p:nvPr/>
        </p:nvSpPr>
        <p:spPr>
          <a:xfrm>
            <a:off x="31989252" y="23980967"/>
            <a:ext cx="3949948" cy="2554545"/>
          </a:xfrm>
          <a:prstGeom prst="rect">
            <a:avLst/>
          </a:prstGeom>
          <a:noFill/>
        </p:spPr>
        <p:txBody>
          <a:bodyPr wrap="square" rtlCol="0">
            <a:spAutoFit/>
          </a:bodyPr>
          <a:lstStyle/>
          <a:p>
            <a:r>
              <a:rPr lang="en-US" sz="2000" b="1" dirty="0">
                <a:latin typeface="Aptos Display" panose="020B0004020202020204" pitchFamily="34" charset="0"/>
              </a:rPr>
              <a:t>Figure 4. Clustering Results. </a:t>
            </a:r>
            <a:endParaRPr lang="en-US" sz="2000" b="1" dirty="0">
              <a:solidFill>
                <a:srgbClr val="FF0000"/>
              </a:solidFill>
              <a:latin typeface="Aptos Display" panose="020B0004020202020204" pitchFamily="34" charset="0"/>
            </a:endParaRPr>
          </a:p>
          <a:p>
            <a:r>
              <a:rPr lang="en-US" sz="2000" dirty="0">
                <a:latin typeface="Aptos Display" panose="020B0004020202020204" pitchFamily="34" charset="0"/>
              </a:rPr>
              <a:t>Six out of the nine hierarchical clustering methods with different distance metrics and linkage criteria identified tensor 157 and tensor 158 as abnormal data points, which corresponds to AAPL price on March 8, 2024, from 9:30 to 10:10.</a:t>
            </a:r>
          </a:p>
        </p:txBody>
      </p:sp>
      <p:sp>
        <p:nvSpPr>
          <p:cNvPr id="52" name="TextBox 51">
            <a:extLst>
              <a:ext uri="{FF2B5EF4-FFF2-40B4-BE49-F238E27FC236}">
                <a16:creationId xmlns:a16="http://schemas.microsoft.com/office/drawing/2014/main" id="{8627ED3C-D426-442E-B1AA-2ED38A6D5122}"/>
              </a:ext>
            </a:extLst>
          </p:cNvPr>
          <p:cNvSpPr txBox="1"/>
          <p:nvPr/>
        </p:nvSpPr>
        <p:spPr>
          <a:xfrm>
            <a:off x="18548050" y="23513141"/>
            <a:ext cx="5139441" cy="2554545"/>
          </a:xfrm>
          <a:prstGeom prst="rect">
            <a:avLst/>
          </a:prstGeom>
          <a:noFill/>
        </p:spPr>
        <p:txBody>
          <a:bodyPr wrap="square" rtlCol="0">
            <a:spAutoFit/>
          </a:bodyPr>
          <a:lstStyle/>
          <a:p>
            <a:r>
              <a:rPr lang="en-US" sz="2000" b="1">
                <a:latin typeface="Aptos Display" panose="020B0004020202020204" pitchFamily="34" charset="0"/>
              </a:rPr>
              <a:t>Figure 2: Sample Dendrogram of Hierarchical Clustering</a:t>
            </a:r>
            <a:r>
              <a:rPr lang="en-US" sz="2000">
                <a:latin typeface="Aptos Display" panose="020B0004020202020204" pitchFamily="34" charset="0"/>
              </a:rPr>
              <a:t>. As a proof of concept, we created the first five tensors with values ranging from 0 to 11 and the sixth tensor with values ranging from 20 to 31. The dendrogram, generated using the Euclidean distance metric and complete linkage criteria, identifies and shows that tensor 6 is the abnormal data.</a:t>
            </a:r>
          </a:p>
        </p:txBody>
      </p:sp>
      <p:cxnSp>
        <p:nvCxnSpPr>
          <p:cNvPr id="77" name="Straight Arrow Connector 76">
            <a:extLst>
              <a:ext uri="{FF2B5EF4-FFF2-40B4-BE49-F238E27FC236}">
                <a16:creationId xmlns:a16="http://schemas.microsoft.com/office/drawing/2014/main" id="{56194E67-3829-A068-5A69-D2EE202D748B}"/>
              </a:ext>
            </a:extLst>
          </p:cNvPr>
          <p:cNvCxnSpPr>
            <a:cxnSpLocks/>
          </p:cNvCxnSpPr>
          <p:nvPr/>
        </p:nvCxnSpPr>
        <p:spPr>
          <a:xfrm>
            <a:off x="25620870" y="24052370"/>
            <a:ext cx="0" cy="3652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Elbow Connector 79">
            <a:extLst>
              <a:ext uri="{FF2B5EF4-FFF2-40B4-BE49-F238E27FC236}">
                <a16:creationId xmlns:a16="http://schemas.microsoft.com/office/drawing/2014/main" id="{302FDA53-4ACC-BA3E-637B-67A78634E390}"/>
              </a:ext>
            </a:extLst>
          </p:cNvPr>
          <p:cNvCxnSpPr>
            <a:cxnSpLocks/>
            <a:endCxn id="116" idx="2"/>
          </p:cNvCxnSpPr>
          <p:nvPr/>
        </p:nvCxnSpPr>
        <p:spPr>
          <a:xfrm flipV="1">
            <a:off x="25612035" y="23835199"/>
            <a:ext cx="3354775" cy="224545"/>
          </a:xfrm>
          <a:prstGeom prst="bentConnector2">
            <a:avLst/>
          </a:prstGeom>
        </p:spPr>
        <p:style>
          <a:lnRef idx="2">
            <a:schemeClr val="dk1"/>
          </a:lnRef>
          <a:fillRef idx="0">
            <a:schemeClr val="dk1"/>
          </a:fillRef>
          <a:effectRef idx="1">
            <a:schemeClr val="dk1"/>
          </a:effectRef>
          <a:fontRef idx="minor">
            <a:schemeClr val="tx1"/>
          </a:fontRef>
        </p:style>
      </p:cxnSp>
      <p:pic>
        <p:nvPicPr>
          <p:cNvPr id="58" name="Picture 57">
            <a:extLst>
              <a:ext uri="{FF2B5EF4-FFF2-40B4-BE49-F238E27FC236}">
                <a16:creationId xmlns:a16="http://schemas.microsoft.com/office/drawing/2014/main" id="{3230EED5-DABF-8186-D8B4-1EB187DDB109}"/>
              </a:ext>
            </a:extLst>
          </p:cNvPr>
          <p:cNvPicPr>
            <a:picLocks noChangeAspect="1"/>
          </p:cNvPicPr>
          <p:nvPr/>
        </p:nvPicPr>
        <p:blipFill>
          <a:blip r:embed="rId9"/>
          <a:stretch>
            <a:fillRect/>
          </a:stretch>
        </p:blipFill>
        <p:spPr>
          <a:xfrm>
            <a:off x="18548050" y="19506964"/>
            <a:ext cx="5056621" cy="3701117"/>
          </a:xfrm>
          <a:prstGeom prst="rect">
            <a:avLst/>
          </a:prstGeom>
        </p:spPr>
      </p:pic>
      <p:sp>
        <p:nvSpPr>
          <p:cNvPr id="83" name="TextBox 82">
            <a:extLst>
              <a:ext uri="{FF2B5EF4-FFF2-40B4-BE49-F238E27FC236}">
                <a16:creationId xmlns:a16="http://schemas.microsoft.com/office/drawing/2014/main" id="{4D514DC9-5DDB-2ACD-FD2F-667F33800AE0}"/>
              </a:ext>
            </a:extLst>
          </p:cNvPr>
          <p:cNvSpPr txBox="1"/>
          <p:nvPr/>
        </p:nvSpPr>
        <p:spPr>
          <a:xfrm>
            <a:off x="696683" y="21714948"/>
            <a:ext cx="10892838" cy="889346"/>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algn="ctr"/>
            <a:r>
              <a:rPr lang="en-US" sz="5179" b="1" dirty="0">
                <a:latin typeface="Aptos Display"/>
              </a:rPr>
              <a:t>Future Directions</a:t>
            </a:r>
            <a:endParaRPr lang="en-US" sz="5150" b="1" dirty="0">
              <a:latin typeface="Aptos Display"/>
            </a:endParaRPr>
          </a:p>
        </p:txBody>
      </p:sp>
      <p:sp>
        <p:nvSpPr>
          <p:cNvPr id="84" name="TextBox 83">
            <a:extLst>
              <a:ext uri="{FF2B5EF4-FFF2-40B4-BE49-F238E27FC236}">
                <a16:creationId xmlns:a16="http://schemas.microsoft.com/office/drawing/2014/main" id="{2E0616FC-5223-6D97-1C2B-94034FB7B2AE}"/>
              </a:ext>
            </a:extLst>
          </p:cNvPr>
          <p:cNvSpPr txBox="1"/>
          <p:nvPr/>
        </p:nvSpPr>
        <p:spPr>
          <a:xfrm>
            <a:off x="696683" y="22795396"/>
            <a:ext cx="10892837" cy="3785652"/>
          </a:xfrm>
          <a:prstGeom prst="rect">
            <a:avLst/>
          </a:prstGeom>
          <a:noFill/>
          <a:ln>
            <a:solidFill>
              <a:schemeClr val="tx2">
                <a:lumMod val="40000"/>
                <a:lumOff val="60000"/>
              </a:schemeClr>
            </a:solidFill>
          </a:ln>
        </p:spPr>
        <p:txBody>
          <a:bodyPr wrap="square" rtlCol="0">
            <a:spAutoFit/>
          </a:bodyPr>
          <a:lstStyle/>
          <a:p>
            <a:pPr marL="457200" indent="-457200">
              <a:buFont typeface="Arial" panose="020B0604020202020204" pitchFamily="34" charset="0"/>
              <a:buChar char="•"/>
            </a:pPr>
            <a:r>
              <a:rPr lang="en-US" sz="2400" b="1" dirty="0">
                <a:latin typeface="Aptos Display"/>
              </a:rPr>
              <a:t>More Training Dataset: </a:t>
            </a:r>
            <a:r>
              <a:rPr lang="en-US" sz="2400" dirty="0">
                <a:latin typeface="Aptos Display"/>
              </a:rPr>
              <a:t>Since the dataset from lobster data is limited to a week, our model may not yet be capable of capturing insider trading effectively. However, our model was still able to identify abnormal data segments of market hours. With a larger dataset and training hours, the model could be used to detect abnormalities like insider trading more accurately. A well-trained model could not only help organizations like the SEC detect insider trading, but also serve as an effective tool for individual investors to assess the stock market.</a:t>
            </a:r>
          </a:p>
          <a:p>
            <a:pPr marL="457200" indent="-457200">
              <a:buFont typeface="Arial" panose="020B0604020202020204" pitchFamily="34" charset="0"/>
              <a:buChar char="•"/>
            </a:pPr>
            <a:r>
              <a:rPr lang="en-US" sz="2400" b="1" dirty="0">
                <a:latin typeface="Aptos Display"/>
              </a:rPr>
              <a:t>Finer abnormality detection with reconstruction error: </a:t>
            </a:r>
            <a:r>
              <a:rPr lang="en-US" sz="2400" dirty="0">
                <a:latin typeface="Aptos Display"/>
              </a:rPr>
              <a:t>In Thill et al, 2019, an algorithm for precise (millisecond level) abnormality segment was introduced. Which can be a subsequent step after identifying the abnormal interval (30min). </a:t>
            </a:r>
            <a:endParaRPr lang="en-US" sz="2400" b="1" dirty="0">
              <a:latin typeface="Aptos Display"/>
            </a:endParaRPr>
          </a:p>
        </p:txBody>
      </p:sp>
      <p:sp>
        <p:nvSpPr>
          <p:cNvPr id="64" name="TextBox 63">
            <a:extLst>
              <a:ext uri="{FF2B5EF4-FFF2-40B4-BE49-F238E27FC236}">
                <a16:creationId xmlns:a16="http://schemas.microsoft.com/office/drawing/2014/main" id="{70C54115-B87F-476C-B9F7-708B5EBF127C}"/>
              </a:ext>
            </a:extLst>
          </p:cNvPr>
          <p:cNvSpPr txBox="1"/>
          <p:nvPr/>
        </p:nvSpPr>
        <p:spPr>
          <a:xfrm>
            <a:off x="11939326" y="19343420"/>
            <a:ext cx="6674666" cy="7109639"/>
          </a:xfrm>
          <a:prstGeom prst="rect">
            <a:avLst/>
          </a:prstGeom>
          <a:noFill/>
        </p:spPr>
        <p:txBody>
          <a:bodyPr wrap="square" rtlCol="0">
            <a:spAutoFit/>
          </a:bodyPr>
          <a:lstStyle/>
          <a:p>
            <a:pPr marL="0" marR="0" lvl="0" indent="0" defTabSz="188101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D0D0D"/>
                </a:solidFill>
                <a:effectLst/>
                <a:uLnTx/>
                <a:uFillTx/>
                <a:latin typeface="Aptos Display" panose="020B0004020202020204" pitchFamily="34" charset="0"/>
                <a:ea typeface="+mn-ea"/>
                <a:cs typeface="+mn-cs"/>
              </a:rPr>
              <a:t>We chose to use hierarchical clustering because it doesn't require specifying the number of clusters beforehand. Additionally, the results can be represented as a dendrogram (see Figure 2), which provides straightforward information to identify abnormal data points. Since stock data is more complicated, we decided to test different combinations of distance metrics and linkage criteria to identify the abnormal data and find the repeating abnormal data points.</a:t>
            </a:r>
            <a:r>
              <a:rPr lang="en-US" sz="2400" dirty="0">
                <a:solidFill>
                  <a:srgbClr val="0D0D0D"/>
                </a:solidFill>
                <a:latin typeface="Aptos Display" panose="020B0004020202020204" pitchFamily="34" charset="0"/>
              </a:rPr>
              <a:t> </a:t>
            </a:r>
          </a:p>
          <a:p>
            <a:pPr marL="0" marR="0" lvl="0" indent="0" defTabSz="1881012" rtl="0" eaLnBrk="1" fontAlgn="auto" latinLnBrk="0" hangingPunct="1">
              <a:lnSpc>
                <a:spcPct val="100000"/>
              </a:lnSpc>
              <a:spcBef>
                <a:spcPts val="0"/>
              </a:spcBef>
              <a:spcAft>
                <a:spcPts val="0"/>
              </a:spcAft>
              <a:buClrTx/>
              <a:buSzTx/>
              <a:buFontTx/>
              <a:buNone/>
              <a:tabLst/>
              <a:defRPr/>
            </a:pPr>
            <a:endParaRPr lang="en-US" sz="2400" dirty="0">
              <a:solidFill>
                <a:srgbClr val="0D0D0D"/>
              </a:solidFill>
              <a:latin typeface="Aptos Display" panose="020B0004020202020204" pitchFamily="34" charset="0"/>
            </a:endParaRPr>
          </a:p>
          <a:p>
            <a:pPr marL="0" marR="0" lvl="0" indent="0" defTabSz="188101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D0D0D"/>
                </a:solidFill>
                <a:effectLst/>
                <a:uLnTx/>
                <a:uFillTx/>
                <a:latin typeface="Aptos Display" panose="020B0004020202020204" pitchFamily="34" charset="0"/>
                <a:ea typeface="+mn-ea"/>
                <a:cs typeface="+mn-cs"/>
              </a:rPr>
              <a:t>For distance metrics, we chose Euclidean (straight-line distance between points), Manhattan (sum of the absolute differences between coordinates), and cosine (measuring the cosine of the angle between vectors). For linkage criteria, we selected single (minimum distance between clusters), complete (maximum distance between clusters), and centroid (distance between the centroids of clusters)</a:t>
            </a:r>
          </a:p>
        </p:txBody>
      </p:sp>
      <p:sp>
        <p:nvSpPr>
          <p:cNvPr id="65" name="TextBox 64">
            <a:extLst>
              <a:ext uri="{FF2B5EF4-FFF2-40B4-BE49-F238E27FC236}">
                <a16:creationId xmlns:a16="http://schemas.microsoft.com/office/drawing/2014/main" id="{8DAA1F25-D0B0-2633-ACD3-EFD91A633445}"/>
              </a:ext>
            </a:extLst>
          </p:cNvPr>
          <p:cNvSpPr txBox="1"/>
          <p:nvPr/>
        </p:nvSpPr>
        <p:spPr>
          <a:xfrm>
            <a:off x="11934304" y="18765392"/>
            <a:ext cx="9861722" cy="584775"/>
          </a:xfrm>
          <a:prstGeom prst="rect">
            <a:avLst/>
          </a:prstGeom>
          <a:noFill/>
        </p:spPr>
        <p:txBody>
          <a:bodyPr wrap="square" rtlCol="0">
            <a:spAutoFit/>
          </a:bodyPr>
          <a:lstStyle/>
          <a:p>
            <a:pPr marL="0" marR="0" lvl="0" indent="15875" algn="l" defTabSz="1881012"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ptos Display"/>
                <a:ea typeface="+mn-ea"/>
                <a:cs typeface="+mn-cs"/>
              </a:rPr>
              <a:t>Abnormality Detection with Hierarchical Clustering</a:t>
            </a:r>
            <a:r>
              <a:rPr kumimoji="0" lang="en-US" sz="3200" b="0" i="0" u="none" strike="noStrike" kern="1200" cap="none" spc="0" normalizeH="0" baseline="0" noProof="0" dirty="0">
                <a:ln>
                  <a:noFill/>
                </a:ln>
                <a:solidFill>
                  <a:prstClr val="black"/>
                </a:solidFill>
                <a:effectLst/>
                <a:uLnTx/>
                <a:uFillTx/>
                <a:latin typeface="Aptos Display"/>
                <a:ea typeface="+mn-ea"/>
                <a:cs typeface="+mn-cs"/>
              </a:rPr>
              <a:t>​</a:t>
            </a:r>
          </a:p>
        </p:txBody>
      </p:sp>
      <p:pic>
        <p:nvPicPr>
          <p:cNvPr id="122" name="Picture 121">
            <a:extLst>
              <a:ext uri="{FF2B5EF4-FFF2-40B4-BE49-F238E27FC236}">
                <a16:creationId xmlns:a16="http://schemas.microsoft.com/office/drawing/2014/main" id="{8E652F68-A0EA-01A8-16F1-EDE929EF42C5}"/>
              </a:ext>
            </a:extLst>
          </p:cNvPr>
          <p:cNvPicPr>
            <a:picLocks noChangeAspect="1"/>
          </p:cNvPicPr>
          <p:nvPr/>
        </p:nvPicPr>
        <p:blipFill>
          <a:blip r:embed="rId10"/>
          <a:stretch>
            <a:fillRect/>
          </a:stretch>
        </p:blipFill>
        <p:spPr>
          <a:xfrm>
            <a:off x="15718407" y="16708428"/>
            <a:ext cx="4048201" cy="1886094"/>
          </a:xfrm>
          <a:prstGeom prst="rect">
            <a:avLst/>
          </a:prstGeom>
        </p:spPr>
      </p:pic>
      <p:pic>
        <p:nvPicPr>
          <p:cNvPr id="123" name="Picture 122">
            <a:extLst>
              <a:ext uri="{FF2B5EF4-FFF2-40B4-BE49-F238E27FC236}">
                <a16:creationId xmlns:a16="http://schemas.microsoft.com/office/drawing/2014/main" id="{51677BFE-B192-DD36-706E-70C7C4E0E476}"/>
              </a:ext>
            </a:extLst>
          </p:cNvPr>
          <p:cNvPicPr>
            <a:picLocks noChangeAspect="1"/>
          </p:cNvPicPr>
          <p:nvPr/>
        </p:nvPicPr>
        <p:blipFill>
          <a:blip r:embed="rId11"/>
          <a:stretch>
            <a:fillRect/>
          </a:stretch>
        </p:blipFill>
        <p:spPr>
          <a:xfrm>
            <a:off x="20817861" y="16542232"/>
            <a:ext cx="1377101" cy="1217135"/>
          </a:xfrm>
          <a:prstGeom prst="rect">
            <a:avLst/>
          </a:prstGeom>
          <a:ln>
            <a:noFill/>
          </a:ln>
          <a:effectLst>
            <a:outerShdw blurRad="292100" dist="139700" dir="2700000" algn="tl" rotWithShape="0">
              <a:srgbClr val="333333">
                <a:alpha val="65000"/>
              </a:srgbClr>
            </a:outerShdw>
          </a:effectLst>
        </p:spPr>
      </p:pic>
      <p:pic>
        <p:nvPicPr>
          <p:cNvPr id="124" name="Picture 123">
            <a:extLst>
              <a:ext uri="{FF2B5EF4-FFF2-40B4-BE49-F238E27FC236}">
                <a16:creationId xmlns:a16="http://schemas.microsoft.com/office/drawing/2014/main" id="{914870F4-E539-C067-9694-72B64BFC9FD9}"/>
              </a:ext>
            </a:extLst>
          </p:cNvPr>
          <p:cNvPicPr>
            <a:picLocks noChangeAspect="1"/>
          </p:cNvPicPr>
          <p:nvPr/>
        </p:nvPicPr>
        <p:blipFill>
          <a:blip r:embed="rId12"/>
          <a:stretch>
            <a:fillRect/>
          </a:stretch>
        </p:blipFill>
        <p:spPr>
          <a:xfrm>
            <a:off x="21128757" y="16846955"/>
            <a:ext cx="1377101" cy="1217134"/>
          </a:xfrm>
          <a:prstGeom prst="rect">
            <a:avLst/>
          </a:prstGeom>
          <a:ln>
            <a:noFill/>
          </a:ln>
          <a:effectLst>
            <a:outerShdw blurRad="292100" dist="139700" dir="2700000" algn="tl" rotWithShape="0">
              <a:srgbClr val="333333">
                <a:alpha val="65000"/>
              </a:srgbClr>
            </a:outerShdw>
          </a:effectLst>
        </p:spPr>
      </p:pic>
      <p:pic>
        <p:nvPicPr>
          <p:cNvPr id="125" name="Picture 124">
            <a:extLst>
              <a:ext uri="{FF2B5EF4-FFF2-40B4-BE49-F238E27FC236}">
                <a16:creationId xmlns:a16="http://schemas.microsoft.com/office/drawing/2014/main" id="{7838386C-1EFF-4B07-6B83-BBA089AC6194}"/>
              </a:ext>
            </a:extLst>
          </p:cNvPr>
          <p:cNvPicPr>
            <a:picLocks noChangeAspect="1"/>
          </p:cNvPicPr>
          <p:nvPr/>
        </p:nvPicPr>
        <p:blipFill>
          <a:blip r:embed="rId13"/>
          <a:stretch>
            <a:fillRect/>
          </a:stretch>
        </p:blipFill>
        <p:spPr>
          <a:xfrm>
            <a:off x="21600151" y="17206518"/>
            <a:ext cx="1377100" cy="1217134"/>
          </a:xfrm>
          <a:prstGeom prst="rect">
            <a:avLst/>
          </a:prstGeom>
          <a:ln>
            <a:noFill/>
          </a:ln>
          <a:effectLst>
            <a:outerShdw blurRad="292100" dist="139700" dir="2700000" algn="tl" rotWithShape="0">
              <a:srgbClr val="333333">
                <a:alpha val="65000"/>
              </a:srgbClr>
            </a:outerShdw>
          </a:effectLst>
        </p:spPr>
      </p:pic>
      <p:pic>
        <p:nvPicPr>
          <p:cNvPr id="126" name="Picture 125">
            <a:extLst>
              <a:ext uri="{FF2B5EF4-FFF2-40B4-BE49-F238E27FC236}">
                <a16:creationId xmlns:a16="http://schemas.microsoft.com/office/drawing/2014/main" id="{2F2E40ED-43CD-1353-3FC0-9762934F8136}"/>
              </a:ext>
            </a:extLst>
          </p:cNvPr>
          <p:cNvPicPr>
            <a:picLocks noChangeAspect="1"/>
          </p:cNvPicPr>
          <p:nvPr/>
        </p:nvPicPr>
        <p:blipFill>
          <a:blip r:embed="rId14"/>
          <a:stretch>
            <a:fillRect/>
          </a:stretch>
        </p:blipFill>
        <p:spPr>
          <a:xfrm>
            <a:off x="22087959" y="17464941"/>
            <a:ext cx="1377100" cy="1217134"/>
          </a:xfrm>
          <a:prstGeom prst="rect">
            <a:avLst/>
          </a:prstGeom>
          <a:ln>
            <a:noFill/>
          </a:ln>
          <a:effectLst>
            <a:outerShdw blurRad="292100" dist="139700" dir="2700000" algn="tl" rotWithShape="0">
              <a:srgbClr val="333333">
                <a:alpha val="65000"/>
              </a:srgbClr>
            </a:outerShdw>
          </a:effectLst>
        </p:spPr>
      </p:pic>
      <p:sp>
        <p:nvSpPr>
          <p:cNvPr id="127" name="Right Arrow 126">
            <a:extLst>
              <a:ext uri="{FF2B5EF4-FFF2-40B4-BE49-F238E27FC236}">
                <a16:creationId xmlns:a16="http://schemas.microsoft.com/office/drawing/2014/main" id="{CF8190F7-A3D3-888B-8B02-C579A79F33B3}"/>
              </a:ext>
            </a:extLst>
          </p:cNvPr>
          <p:cNvSpPr/>
          <p:nvPr/>
        </p:nvSpPr>
        <p:spPr>
          <a:xfrm>
            <a:off x="19979197" y="17405826"/>
            <a:ext cx="468485" cy="35956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1" name="Picture 130" descr="A table with numbers and numbers&#10;&#10;Description automatically generated">
            <a:extLst>
              <a:ext uri="{FF2B5EF4-FFF2-40B4-BE49-F238E27FC236}">
                <a16:creationId xmlns:a16="http://schemas.microsoft.com/office/drawing/2014/main" id="{BBE4DF31-9026-910C-F74E-E8E679A19FE7}"/>
              </a:ext>
            </a:extLst>
          </p:cNvPr>
          <p:cNvPicPr>
            <a:picLocks noChangeAspect="1"/>
          </p:cNvPicPr>
          <p:nvPr/>
        </p:nvPicPr>
        <p:blipFill>
          <a:blip r:embed="rId15"/>
          <a:stretch>
            <a:fillRect/>
          </a:stretch>
        </p:blipFill>
        <p:spPr>
          <a:xfrm>
            <a:off x="12146688" y="16776764"/>
            <a:ext cx="2232795" cy="1817758"/>
          </a:xfrm>
          <a:prstGeom prst="rect">
            <a:avLst/>
          </a:prstGeom>
        </p:spPr>
      </p:pic>
      <p:sp>
        <p:nvSpPr>
          <p:cNvPr id="66" name="Right Arrow 65">
            <a:extLst>
              <a:ext uri="{FF2B5EF4-FFF2-40B4-BE49-F238E27FC236}">
                <a16:creationId xmlns:a16="http://schemas.microsoft.com/office/drawing/2014/main" id="{56506533-E397-C713-5B06-B677454167C8}"/>
              </a:ext>
            </a:extLst>
          </p:cNvPr>
          <p:cNvSpPr/>
          <p:nvPr/>
        </p:nvSpPr>
        <p:spPr>
          <a:xfrm>
            <a:off x="14840154" y="17405827"/>
            <a:ext cx="468485" cy="35956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7903591-E185-7361-0B72-9B3C78A96E4C}"/>
              </a:ext>
            </a:extLst>
          </p:cNvPr>
          <p:cNvSpPr txBox="1"/>
          <p:nvPr/>
        </p:nvSpPr>
        <p:spPr>
          <a:xfrm>
            <a:off x="14432348" y="17827004"/>
            <a:ext cx="1377100" cy="830997"/>
          </a:xfrm>
          <a:prstGeom prst="rect">
            <a:avLst/>
          </a:prstGeom>
          <a:noFill/>
        </p:spPr>
        <p:txBody>
          <a:bodyPr wrap="square" rtlCol="0">
            <a:spAutoFit/>
          </a:bodyPr>
          <a:lstStyle/>
          <a:p>
            <a:pPr algn="ctr"/>
            <a:r>
              <a:rPr lang="en-US" sz="1600">
                <a:latin typeface="Aptos Display" panose="020B0004020202020204" pitchFamily="34" charset="0"/>
              </a:rPr>
              <a:t>Resampling, Aggregation, Normalization</a:t>
            </a:r>
          </a:p>
        </p:txBody>
      </p:sp>
      <p:sp>
        <p:nvSpPr>
          <p:cNvPr id="5" name="TextBox 4">
            <a:extLst>
              <a:ext uri="{FF2B5EF4-FFF2-40B4-BE49-F238E27FC236}">
                <a16:creationId xmlns:a16="http://schemas.microsoft.com/office/drawing/2014/main" id="{BCF2DA47-D1DD-EC3B-6869-E71231FD6A3C}"/>
              </a:ext>
            </a:extLst>
          </p:cNvPr>
          <p:cNvSpPr txBox="1"/>
          <p:nvPr/>
        </p:nvSpPr>
        <p:spPr>
          <a:xfrm>
            <a:off x="19727046" y="17848960"/>
            <a:ext cx="1457997" cy="830997"/>
          </a:xfrm>
          <a:prstGeom prst="rect">
            <a:avLst/>
          </a:prstGeom>
          <a:noFill/>
        </p:spPr>
        <p:txBody>
          <a:bodyPr wrap="square" rtlCol="0">
            <a:spAutoFit/>
          </a:bodyPr>
          <a:lstStyle/>
          <a:p>
            <a:r>
              <a:rPr lang="en-US" sz="1600">
                <a:latin typeface="Aptos Display" panose="020B0004020202020204" pitchFamily="34" charset="0"/>
              </a:rPr>
              <a:t>Reshape into equal sized training data</a:t>
            </a:r>
          </a:p>
        </p:txBody>
      </p:sp>
      <p:grpSp>
        <p:nvGrpSpPr>
          <p:cNvPr id="14" name="Group 13">
            <a:extLst>
              <a:ext uri="{FF2B5EF4-FFF2-40B4-BE49-F238E27FC236}">
                <a16:creationId xmlns:a16="http://schemas.microsoft.com/office/drawing/2014/main" id="{77B60E5F-B0A7-6216-C59C-96B94782DB0A}"/>
              </a:ext>
            </a:extLst>
          </p:cNvPr>
          <p:cNvGrpSpPr/>
          <p:nvPr/>
        </p:nvGrpSpPr>
        <p:grpSpPr>
          <a:xfrm>
            <a:off x="26218106" y="8720062"/>
            <a:ext cx="7662785" cy="3034675"/>
            <a:chOff x="24378095" y="9888629"/>
            <a:chExt cx="7662785" cy="3034675"/>
          </a:xfrm>
        </p:grpSpPr>
        <p:pic>
          <p:nvPicPr>
            <p:cNvPr id="120" name="Picture 119">
              <a:extLst>
                <a:ext uri="{FF2B5EF4-FFF2-40B4-BE49-F238E27FC236}">
                  <a16:creationId xmlns:a16="http://schemas.microsoft.com/office/drawing/2014/main" id="{C869E006-FC3A-0D81-8ACC-5C79C675FDEB}"/>
                </a:ext>
              </a:extLst>
            </p:cNvPr>
            <p:cNvPicPr>
              <a:picLocks noChangeAspect="1"/>
            </p:cNvPicPr>
            <p:nvPr/>
          </p:nvPicPr>
          <p:blipFill>
            <a:blip r:embed="rId16"/>
            <a:stretch>
              <a:fillRect/>
            </a:stretch>
          </p:blipFill>
          <p:spPr>
            <a:xfrm>
              <a:off x="24378095" y="9888629"/>
              <a:ext cx="3850160" cy="3034675"/>
            </a:xfrm>
            <a:prstGeom prst="rect">
              <a:avLst/>
            </a:prstGeom>
          </p:spPr>
        </p:pic>
        <p:pic>
          <p:nvPicPr>
            <p:cNvPr id="11" name="Picture 10" descr="A graph with numbers and lines&#10;&#10;Description automatically generated">
              <a:extLst>
                <a:ext uri="{FF2B5EF4-FFF2-40B4-BE49-F238E27FC236}">
                  <a16:creationId xmlns:a16="http://schemas.microsoft.com/office/drawing/2014/main" id="{AA0851BF-8352-59F5-272A-E8F1B3FA8A17}"/>
                </a:ext>
              </a:extLst>
            </p:cNvPr>
            <p:cNvPicPr>
              <a:picLocks noChangeAspect="1"/>
            </p:cNvPicPr>
            <p:nvPr/>
          </p:nvPicPr>
          <p:blipFill rotWithShape="1">
            <a:blip r:embed="rId17"/>
            <a:srcRect l="4600" t="8562" r="7538"/>
            <a:stretch/>
          </p:blipFill>
          <p:spPr>
            <a:xfrm>
              <a:off x="28312061" y="10012895"/>
              <a:ext cx="3728819" cy="2910409"/>
            </a:xfrm>
            <a:prstGeom prst="rect">
              <a:avLst/>
            </a:prstGeom>
          </p:spPr>
        </p:pic>
      </p:grpSp>
      <p:cxnSp>
        <p:nvCxnSpPr>
          <p:cNvPr id="27" name="Elbow Connector 26">
            <a:extLst>
              <a:ext uri="{FF2B5EF4-FFF2-40B4-BE49-F238E27FC236}">
                <a16:creationId xmlns:a16="http://schemas.microsoft.com/office/drawing/2014/main" id="{C389C152-93A8-EE2A-AE21-5E25EA97BE35}"/>
              </a:ext>
            </a:extLst>
          </p:cNvPr>
          <p:cNvCxnSpPr>
            <a:cxnSpLocks/>
            <a:endCxn id="115" idx="2"/>
          </p:cNvCxnSpPr>
          <p:nvPr/>
        </p:nvCxnSpPr>
        <p:spPr>
          <a:xfrm flipV="1">
            <a:off x="25381974" y="23808853"/>
            <a:ext cx="687723" cy="168218"/>
          </a:xfrm>
          <a:prstGeom prst="bentConnector2">
            <a:avLst/>
          </a:prstGeom>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FE8C566-C089-F45D-EEAE-6CF2345E398B}"/>
              </a:ext>
            </a:extLst>
          </p:cNvPr>
          <p:cNvCxnSpPr>
            <a:cxnSpLocks/>
          </p:cNvCxnSpPr>
          <p:nvPr/>
        </p:nvCxnSpPr>
        <p:spPr>
          <a:xfrm>
            <a:off x="25389348" y="23969697"/>
            <a:ext cx="0" cy="4479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35875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1675</Words>
  <Application>Microsoft Macintosh PowerPoint</Application>
  <PresentationFormat>Custom</PresentationFormat>
  <Paragraphs>127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 Display</vt:lpstr>
      <vt:lpstr>Arial</vt:lpstr>
      <vt:lpstr>Calibri</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Sasha Kramer</dc:creator>
  <cp:lastModifiedBy>Linguo Ren</cp:lastModifiedBy>
  <cp:revision>2</cp:revision>
  <cp:lastPrinted>2024-05-16T04:18:54Z</cp:lastPrinted>
  <dcterms:created xsi:type="dcterms:W3CDTF">2015-10-15T15:05:47Z</dcterms:created>
  <dcterms:modified xsi:type="dcterms:W3CDTF">2024-05-16T04:32:37Z</dcterms:modified>
</cp:coreProperties>
</file>