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utla harsha" userId="1e1011eb8cef572f" providerId="LiveId" clId="{4BD6A9A9-481F-4311-92A5-65A920ADF15E}"/>
    <pc:docChg chg="delSld modSld">
      <pc:chgData name="lingutla harsha" userId="1e1011eb8cef572f" providerId="LiveId" clId="{4BD6A9A9-481F-4311-92A5-65A920ADF15E}" dt="2025-05-19T05:02:10.185" v="28" actId="47"/>
      <pc:docMkLst>
        <pc:docMk/>
      </pc:docMkLst>
      <pc:sldChg chg="modSp mod">
        <pc:chgData name="lingutla harsha" userId="1e1011eb8cef572f" providerId="LiveId" clId="{4BD6A9A9-481F-4311-92A5-65A920ADF15E}" dt="2025-05-19T05:01:17.461" v="26" actId="20577"/>
        <pc:sldMkLst>
          <pc:docMk/>
          <pc:sldMk cId="0" sldId="256"/>
        </pc:sldMkLst>
        <pc:spChg chg="mod">
          <ac:chgData name="lingutla harsha" userId="1e1011eb8cef572f" providerId="LiveId" clId="{4BD6A9A9-481F-4311-92A5-65A920ADF15E}" dt="2025-05-19T05:01:17.461" v="26" actId="2057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lingutla harsha" userId="1e1011eb8cef572f" providerId="LiveId" clId="{4BD6A9A9-481F-4311-92A5-65A920ADF15E}" dt="2025-05-19T05:00:31.505" v="7" actId="20577"/>
          <ac:spMkLst>
            <pc:docMk/>
            <pc:sldMk cId="0" sldId="256"/>
            <ac:spMk id="86" creationId="{00000000-0000-0000-0000-000000000000}"/>
          </ac:spMkLst>
        </pc:spChg>
      </pc:sldChg>
      <pc:sldChg chg="del">
        <pc:chgData name="lingutla harsha" userId="1e1011eb8cef572f" providerId="LiveId" clId="{4BD6A9A9-481F-4311-92A5-65A920ADF15E}" dt="2025-05-19T05:02:06.071" v="27" actId="47"/>
        <pc:sldMkLst>
          <pc:docMk/>
          <pc:sldMk cId="0" sldId="268"/>
        </pc:sldMkLst>
      </pc:sldChg>
      <pc:sldChg chg="del">
        <pc:chgData name="lingutla harsha" userId="1e1011eb8cef572f" providerId="LiveId" clId="{4BD6A9A9-481F-4311-92A5-65A920ADF15E}" dt="2025-05-19T05:02:10.185" v="28" actId="47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8B9314-F510-40A5-9C13-C6364192840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AD4876-9CDB-41D8-BAFF-0E1662E40B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C09BB2-8C7B-42B4-AABC-671BEA1E964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0B4BEE-B182-49D3-9741-2DC20F7795E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2F4153-5D68-4E08-90B5-48F6A9DA98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2BD837-B81C-4CC9-89AE-27134F5000E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CA3D5F-3776-4392-9891-90E75AC91BE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9DE4B0-75D3-4C89-83D7-FD58B84E32E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287CA6-C40C-41D5-B9BD-9B59E6BBB80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9EC79F-7444-46A3-824E-3E3D204D79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570158-9895-4A04-B864-18C4AA03DE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438EC-D24F-4717-BD4D-4F96BE35E580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43791F-5673-46E4-9457-E960A7D8B6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077507-AF00-4601-8D70-05FFEB5382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FC3C2E-DBD1-41DD-8CED-B11475B10A2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F9659B5-F7B8-4BD0-A68A-FE7768E037B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41CA99-0F05-4E62-880C-DC1E507FA1E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BB5CA6-FE6F-428C-B8B8-FAE0F1DC4B9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7BEC66-837A-4AC8-972D-5FACBDD2B9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45B2A6-E201-46EC-B468-516C41C2114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46977F-6A52-42D2-9C56-F4CDF81904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9759D5-E73A-46E7-97AF-670669F715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180110E-16D7-4756-8E16-2363A5E0DCE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4F20F0-1C51-4203-AB96-5821868074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/>
          <p:nvPr/>
        </p:nvPicPr>
        <p:blipFill>
          <a:blip r:embed="rId14"/>
          <a:stretch/>
        </p:blipFill>
        <p:spPr>
          <a:xfrm>
            <a:off x="0" y="5153040"/>
            <a:ext cx="12191760" cy="17046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9CF2D9-EE81-4A0A-927A-E1714F8BD0EE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/>
          <p:cNvPicPr/>
          <p:nvPr/>
        </p:nvPicPr>
        <p:blipFill>
          <a:blip r:embed="rId14"/>
          <a:stretch/>
        </p:blipFill>
        <p:spPr>
          <a:xfrm>
            <a:off x="0" y="5153040"/>
            <a:ext cx="12191760" cy="17046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4981E5-3468-4290-907B-9A099478B9AC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90;p13"/>
          <p:cNvSpPr/>
          <p:nvPr/>
        </p:nvSpPr>
        <p:spPr>
          <a:xfrm>
            <a:off x="6525360" y="2109600"/>
            <a:ext cx="5514120" cy="202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6500"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000" b="1" strike="noStrike" spc="-1" dirty="0">
                <a:solidFill>
                  <a:srgbClr val="17365D"/>
                </a:solidFill>
                <a:latin typeface="Cambria"/>
                <a:ea typeface="Cambria"/>
              </a:rPr>
              <a:t>Under the Supervision of,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None/>
              <a:tabLst>
                <a:tab pos="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Joe Arun Raja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None/>
              <a:tabLst>
                <a:tab pos="0" algn="l"/>
              </a:tabLst>
            </a:pPr>
            <a:r>
              <a:rPr lang="en-GB" sz="1700" b="1" strike="noStrike" spc="-1" dirty="0">
                <a:solidFill>
                  <a:srgbClr val="17365D"/>
                </a:solidFill>
                <a:latin typeface="Cambria"/>
                <a:ea typeface="Cambria"/>
              </a:rPr>
              <a:t>Associate Professor </a:t>
            </a:r>
            <a:r>
              <a:rPr lang="en-GB" sz="1700" b="1" spc="-1" dirty="0">
                <a:solidFill>
                  <a:srgbClr val="17365D"/>
                </a:solidFill>
                <a:latin typeface="Cambria"/>
                <a:ea typeface="Cambria"/>
              </a:rPr>
              <a:t> </a:t>
            </a:r>
            <a:r>
              <a:rPr lang="en-GB" sz="1700" b="1" strike="noStrike" spc="-1" dirty="0">
                <a:solidFill>
                  <a:srgbClr val="17365D"/>
                </a:solidFill>
                <a:latin typeface="Cambria"/>
                <a:ea typeface="Cambria"/>
              </a:rPr>
              <a:t>School of Computer Science and Engineering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None/>
              <a:tabLst>
                <a:tab pos="0" algn="l"/>
              </a:tabLst>
            </a:pPr>
            <a:r>
              <a:rPr lang="en-GB" sz="1700" b="1" strike="noStrike" spc="-1" dirty="0">
                <a:solidFill>
                  <a:srgbClr val="17365D"/>
                </a:solidFill>
                <a:latin typeface="Cambria"/>
                <a:ea typeface="Cambria"/>
              </a:rPr>
              <a:t>Presidency University</a:t>
            </a:r>
            <a:endParaRPr lang="en-IN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5" name="Google Shape;91;p13"/>
          <p:cNvSpPr/>
          <p:nvPr/>
        </p:nvSpPr>
        <p:spPr>
          <a:xfrm>
            <a:off x="156240" y="4130280"/>
            <a:ext cx="12249720" cy="156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5B9BD5"/>
                </a:solidFill>
                <a:latin typeface="Cambria"/>
                <a:ea typeface="Cambria"/>
              </a:rPr>
              <a:t>Name of the Program: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ENGINEERING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 and Machine Learning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5B9BD5"/>
                </a:solidFill>
                <a:latin typeface="Cambria"/>
                <a:ea typeface="Cambria"/>
              </a:rPr>
              <a:t>Name of the </a:t>
            </a:r>
            <a:r>
              <a:rPr lang="en-US" sz="2000" b="1" strike="noStrike" spc="-1" dirty="0" err="1">
                <a:solidFill>
                  <a:srgbClr val="5B9BD5"/>
                </a:solidFill>
                <a:latin typeface="Cambria"/>
                <a:ea typeface="Cambria"/>
              </a:rPr>
              <a:t>HoD</a:t>
            </a:r>
            <a:r>
              <a:rPr lang="en-US" sz="2000" b="1" strike="noStrike" spc="-1" dirty="0">
                <a:solidFill>
                  <a:srgbClr val="5B9BD5"/>
                </a:solidFill>
                <a:latin typeface="Cambria"/>
                <a:ea typeface="Cambria"/>
              </a:rPr>
              <a:t>: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Gopal Krishna Shaym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5B9BD5"/>
                </a:solidFill>
                <a:latin typeface="Cambria"/>
                <a:ea typeface="Cambria"/>
              </a:rPr>
              <a:t>Name of the School Internship: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Development of an Automated Web Testing Environment Using Python, Docker, and Selenium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Cambria"/>
                <a:ea typeface="Cambria"/>
              </a:rPr>
              <a:t> 													   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Cambria"/>
                <a:ea typeface="Cambria"/>
              </a:rPr>
              <a:t>                                                                                                                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86" name="Title 1"/>
          <p:cNvSpPr/>
          <p:nvPr/>
        </p:nvSpPr>
        <p:spPr>
          <a:xfrm>
            <a:off x="838080" y="130680"/>
            <a:ext cx="10515240" cy="155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2E75B6"/>
                </a:solidFill>
                <a:latin typeface="Times New Roman"/>
                <a:ea typeface="Verdana"/>
              </a:rPr>
              <a:t>PIP4004 - INTERNSHIP</a:t>
            </a:r>
            <a:br>
              <a:rPr sz="2800" dirty="0"/>
            </a:br>
            <a:r>
              <a:rPr lang="en-US" sz="2400" b="1" strike="noStrike" spc="-1" dirty="0">
                <a:solidFill>
                  <a:srgbClr val="0070C0"/>
                </a:solidFill>
                <a:latin typeface="Times New Roman"/>
                <a:ea typeface="Tahoma"/>
              </a:rPr>
              <a:t> Presentation </a:t>
            </a:r>
            <a:br>
              <a:rPr sz="2400" dirty="0"/>
            </a:br>
            <a:r>
              <a:rPr lang="en-US" sz="2400" b="1" strike="noStrike" spc="-1" dirty="0">
                <a:solidFill>
                  <a:srgbClr val="0070C0"/>
                </a:solidFill>
                <a:latin typeface="Times New Roman"/>
                <a:ea typeface="Tahoma"/>
              </a:rPr>
              <a:t>TITLE OF THE PROJECT / WORK ASSIGNED / DOMAIN</a:t>
            </a:r>
            <a:br>
              <a:rPr sz="2400" dirty="0"/>
            </a:br>
            <a:endParaRPr lang="en-IN" sz="2400" b="0" strike="noStrike" spc="-1" dirty="0">
              <a:latin typeface="Arial"/>
            </a:endParaRPr>
          </a:p>
        </p:txBody>
      </p:sp>
      <p:graphicFrame>
        <p:nvGraphicFramePr>
          <p:cNvPr id="87" name="Table 9"/>
          <p:cNvGraphicFramePr/>
          <p:nvPr>
            <p:extLst>
              <p:ext uri="{D42A27DB-BD31-4B8C-83A1-F6EECF244321}">
                <p14:modId xmlns:p14="http://schemas.microsoft.com/office/powerpoint/2010/main" val="2031842377"/>
              </p:ext>
            </p:extLst>
          </p:nvPr>
        </p:nvGraphicFramePr>
        <p:xfrm>
          <a:off x="601920" y="1690561"/>
          <a:ext cx="5321520" cy="2439360"/>
        </p:xfrm>
        <a:graphic>
          <a:graphicData uri="http://schemas.openxmlformats.org/drawingml/2006/table">
            <a:tbl>
              <a:tblPr/>
              <a:tblGrid>
                <a:gridCol w="137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mbria"/>
                          <a:ea typeface="Cambria"/>
                        </a:rPr>
                        <a:t>Student Details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 dirty="0">
                          <a:latin typeface="Arial"/>
                        </a:rPr>
                        <a:t>LINGUTLA HARSHAVARDHAN NAIDU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Roll 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20211CEI0001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Section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8CEI-01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Batch No.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 dirty="0">
                          <a:latin typeface="Arial"/>
                        </a:rPr>
                        <a:t>CEI-02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marL="152280" algn="just">
              <a:lnSpc>
                <a:spcPct val="100000"/>
              </a:lnSpc>
              <a:buNone/>
            </a:pPr>
            <a:r>
              <a:rPr lang="en-IN" sz="3200" b="1" strike="noStrike" spc="-1" dirty="0">
                <a:solidFill>
                  <a:srgbClr val="2E75B6"/>
                </a:solidFill>
                <a:latin typeface="Times New Roman"/>
              </a:rPr>
              <a:t>Problem Statement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184400"/>
            <a:ext cx="10515240" cy="4057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dirty="0"/>
              <a:t>Manual testing of web applications is time-consuming, error-prone, and not scalable across different browsers and systems. Setting up a consistent testing environment is also difficult due to software version mismatches and system dependencies. Additionally, analyzing how network conditions affect web performance requires separate tools and complex configurations. There is a need for an automated, containerized system that can handle browser testing and network performance analysis efficiently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737AE1-404D-49E8-A641-C5ACEBCC7B1F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marL="152280" algn="just">
              <a:lnSpc>
                <a:spcPct val="100000"/>
              </a:lnSpc>
              <a:buNone/>
            </a:pPr>
            <a:r>
              <a:rPr lang="en-IN" sz="3200" b="1" strike="noStrike" spc="-1" dirty="0">
                <a:solidFill>
                  <a:srgbClr val="2E75B6"/>
                </a:solidFill>
                <a:latin typeface="Times New Roman"/>
              </a:rPr>
              <a:t>System Requirements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184400"/>
            <a:ext cx="10515240" cy="4057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>
              <a:buNone/>
            </a:pPr>
            <a:r>
              <a:rPr lang="en-US" b="1" dirty="0"/>
              <a:t>Hardware Requirements: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Minimum 8 GB RAM, quad-core processor, 50 GB free disk space.</a:t>
            </a:r>
          </a:p>
          <a:p>
            <a:pPr>
              <a:buNone/>
            </a:pPr>
            <a:r>
              <a:rPr lang="en-US" b="1" dirty="0"/>
              <a:t>Software Requirements: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OS: Linux, Python 3.8+, Docker, Selenium, </a:t>
            </a:r>
            <a:r>
              <a:rPr lang="en-US" dirty="0" err="1"/>
              <a:t>Flent</a:t>
            </a:r>
            <a:r>
              <a:rPr lang="en-US" dirty="0"/>
              <a:t>, SSH, Postman.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Stable internet connection for container downloads and network testing.</a:t>
            </a: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38EC9E-C820-4784-B826-494745A797C0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marL="152280" algn="just">
              <a:lnSpc>
                <a:spcPct val="100000"/>
              </a:lnSpc>
              <a:buNone/>
            </a:pPr>
            <a:r>
              <a:rPr lang="en-IN" sz="3200" b="1" strike="noStrike" spc="-1" dirty="0">
                <a:solidFill>
                  <a:srgbClr val="2E75B6"/>
                </a:solidFill>
                <a:latin typeface="Times New Roman"/>
              </a:rPr>
              <a:t>Advantages of Proposed System/Work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184400"/>
            <a:ext cx="10515240" cy="4057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dirty="0"/>
              <a:t>The system enables fast and automated Selenium Grid setup using Docker.</a:t>
            </a:r>
            <a:br>
              <a:rPr lang="en-US" dirty="0"/>
            </a:br>
            <a:r>
              <a:rPr lang="en-US" dirty="0"/>
              <a:t>It supports parallel cross-browser testing, reducing test execution time.</a:t>
            </a:r>
            <a:br>
              <a:rPr lang="en-US" dirty="0"/>
            </a:br>
            <a:r>
              <a:rPr lang="en-US" dirty="0"/>
              <a:t>Network simulation with </a:t>
            </a:r>
            <a:r>
              <a:rPr lang="en-US" dirty="0" err="1"/>
              <a:t>Flent</a:t>
            </a:r>
            <a:r>
              <a:rPr lang="en-US" dirty="0"/>
              <a:t> ensures more realistic and reliable results.</a:t>
            </a:r>
            <a:br>
              <a:rPr lang="en-US" dirty="0"/>
            </a:br>
            <a:r>
              <a:rPr lang="en-US" dirty="0"/>
              <a:t>The solution is scalable, reusable, and easy to deploy across projects.</a:t>
            </a:r>
            <a:br>
              <a:rPr lang="en-US" dirty="0"/>
            </a:br>
            <a:r>
              <a:rPr lang="en-US" dirty="0"/>
              <a:t>Reduces manual errors and ensures consistent testing environments.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A6126C-5313-42C0-8B61-B8428025B0EF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F4E79"/>
          </a:solidFill>
          <a:ln w="0">
            <a:noFill/>
          </a:ln>
        </p:spPr>
        <p:txBody>
          <a:bodyPr numCol="1" spc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600" b="0" strike="noStrike" spc="-1">
                <a:solidFill>
                  <a:srgbClr val="FFFF00"/>
                </a:solidFill>
                <a:latin typeface="Times New Roman"/>
              </a:rPr>
              <a:t>  </a:t>
            </a:r>
            <a:r>
              <a:rPr lang="en-US" sz="6600" b="0" strike="noStrike" spc="-1">
                <a:solidFill>
                  <a:srgbClr val="F8CBAD"/>
                </a:solidFill>
                <a:latin typeface="Times New Roman"/>
              </a:rPr>
              <a:t>Q&amp;A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8E421F-42BB-43A7-A4A4-EDA48EB8C8BE}" type="slidenum">
              <a:rPr lang="en-US" sz="1200" b="0" strike="noStrike" spc="-1">
                <a:solidFill>
                  <a:srgbClr val="898989"/>
                </a:solidFill>
                <a:latin typeface="Times New Roman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28" name="Picture 7" descr="bd04924_"/>
          <p:cNvPicPr/>
          <p:nvPr/>
        </p:nvPicPr>
        <p:blipFill>
          <a:blip r:embed="rId2"/>
          <a:stretch/>
        </p:blipFill>
        <p:spPr>
          <a:xfrm>
            <a:off x="5005080" y="2150280"/>
            <a:ext cx="2840760" cy="383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838080" y="2547360"/>
            <a:ext cx="10515240" cy="1214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600" b="0" strike="noStrike" spc="-1">
                <a:solidFill>
                  <a:srgbClr val="A71180"/>
                </a:solidFill>
                <a:latin typeface="Times New Roman"/>
              </a:rPr>
              <a:t>Thank you !!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EFA97B-0FCE-42FA-B70C-C4055953BB60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Content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04520" y="902520"/>
            <a:ext cx="10667520" cy="4270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495360" indent="-34308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"/>
            </a:pPr>
            <a:r>
              <a:rPr lang="en-US" sz="2000" b="1" strike="noStrike" spc="-1">
                <a:solidFill>
                  <a:srgbClr val="0070C0"/>
                </a:solidFill>
                <a:latin typeface="Times New Roman"/>
              </a:rPr>
              <a:t>About Company or Organization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Working domain or the technology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About your team and reporting Manager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Challenges Faced in Internship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Objectives of the work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Literature Review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Proposed System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Problem Statement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System Requirements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Advantages of Proposed System/Work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Internship Roadmap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95360" indent="-343080" algn="just">
              <a:lnSpc>
                <a:spcPct val="100000"/>
              </a:lnSpc>
              <a:buClr>
                <a:srgbClr val="2E75B6"/>
              </a:buClr>
              <a:buFont typeface="Wingdings" charset="2"/>
              <a:buChar char=""/>
            </a:pPr>
            <a:r>
              <a:rPr lang="en-IN" sz="2000" b="1" strike="noStrike" spc="-1">
                <a:solidFill>
                  <a:srgbClr val="2E75B6"/>
                </a:solidFill>
                <a:latin typeface="Times New Roman"/>
              </a:rPr>
              <a:t>Github Link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79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0070C0"/>
                </a:solidFill>
                <a:latin typeface="Times New Roman"/>
              </a:rPr>
              <a:t>About Company or Organization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045080"/>
            <a:ext cx="10515240" cy="4192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Head quartered in Dallas, Texas, US and supported by a development center in India (Hyderabad), Innobox, designs and develops out-of-the-box products for wireless networking, computer vision and media streaming. From expertise in offering solutions, we extend ourselves with wide-ranging services in Linux and Android, Wireless, Networking, Computer Vision, Cloud and CMS.</a:t>
            </a:r>
            <a:br>
              <a:rPr sz="2800"/>
            </a:b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Innobox offers software product development services in the areas of Automotive, AI/ML, High Performance Compute, Wireless, Networking, Cloud and Mobile. Process and Security are inherent to the organization with CMMI Level 3 Compliance &amp; ISO 27001 Certification.</a:t>
            </a:r>
            <a:br>
              <a:rPr sz="2800"/>
            </a:br>
            <a:br>
              <a:rPr sz="2800"/>
            </a:b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057172-29E8-42F1-B3D0-0ADA4CA195CF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2E75B6"/>
                </a:solidFill>
                <a:latin typeface="Times New Roman"/>
              </a:rPr>
              <a:t>Working domain or the technology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184400"/>
            <a:ext cx="10515240" cy="4057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Innobox offers software product development services in the areas of Automotive, AI/ML, High Performance Compute, Wireless, Networking, Cloud and Mobile. Process and Security are inherent to the organization with CMMI Level 3 Compliance &amp; ISO 27001 Certification.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E3CE39-B869-4491-993E-846A44197D92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2E75B6"/>
                </a:solidFill>
                <a:latin typeface="Times New Roman"/>
              </a:rPr>
              <a:t>About your team and reporting Manager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184400"/>
            <a:ext cx="10515240" cy="4057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Manager-Narsimha Akula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Senior Software Engineer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Development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7DF8DE-722E-4439-A56D-96100F642548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3200" b="1" strike="noStrike" spc="-1" dirty="0">
                <a:solidFill>
                  <a:srgbClr val="2E75B6"/>
                </a:solidFill>
                <a:latin typeface="Times New Roman"/>
              </a:rPr>
              <a:t>Challenges Faced in Internship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D0562C-B8B9-4FBF-9652-DBEB9D7AED57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EF2690-3FF6-982C-1463-D9E9F1F5C4B8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272143" y="1184040"/>
            <a:ext cx="1132688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up tools like Docker, Selenium, and browsers took time and troubleshooting.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Matching browser versions with the correct drivers was sometimes confusing.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stable automation scripts was hard due to changing web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existing code and documentation was challenging at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time and asking for help when stuck was also a learning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3200" b="1" strike="noStrike" spc="-1" dirty="0">
                <a:solidFill>
                  <a:srgbClr val="2E75B6"/>
                </a:solidFill>
                <a:latin typeface="Times New Roman"/>
              </a:rPr>
              <a:t>Objectives of the work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8492A2-501C-4A5D-ABDD-3A892C075885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133BF-C1D1-7452-6C5E-F1954F7B5F93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307067" y="1184040"/>
            <a:ext cx="1125205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automate web browser testing using Selenium.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Docker-based setup for running tests smoothly.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use Selenium Grid for testing on multiple browsers.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test network performance using tools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Netperf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gain practical experience in automation, scripting, and debugging.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marL="152280" algn="just">
              <a:lnSpc>
                <a:spcPct val="100000"/>
              </a:lnSpc>
              <a:buNone/>
            </a:pPr>
            <a:r>
              <a:rPr lang="en-IN" sz="3200" b="1" strike="noStrike" spc="-1" dirty="0">
                <a:solidFill>
                  <a:srgbClr val="2E75B6"/>
                </a:solidFill>
                <a:latin typeface="Times New Roman"/>
              </a:rPr>
              <a:t>Literature Review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77780F-00FF-4980-8528-F03690834751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A8E3A6-3165-7357-6632-4D90D0425329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651020" y="1184040"/>
            <a:ext cx="1154098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 is a popular open-source tool used for automating web browser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helps create isolated environments, making testing and deployment easier.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 Grid allows parallel testing across different browsers and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Netperf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tools used to measure and analyze network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these tools helps in automating browser tests and analyzing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behavior under network load.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marL="152280" algn="just">
              <a:lnSpc>
                <a:spcPct val="100000"/>
              </a:lnSpc>
              <a:buNone/>
            </a:pPr>
            <a:r>
              <a:rPr lang="en-IN" sz="3200" b="1" strike="noStrike" spc="-1" dirty="0">
                <a:solidFill>
                  <a:srgbClr val="2E75B6"/>
                </a:solidFill>
                <a:latin typeface="Times New Roman"/>
              </a:rPr>
              <a:t>Proposed System / Work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DD3FAE-0501-4EEB-8968-B67FD0020410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4D250B-933B-58D5-9B69-24C66FC5ECCC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272143" y="1340090"/>
            <a:ext cx="118128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a Docker container with all required tools like Chrome, Firefox, and Selenium.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Selenium to automate browser tasks for testing web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Selenium Grid for running tests on multiple browsers in parallel.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Netperf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setup to test network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the entire process to make testing faster, easier, and more reliable.</a:t>
            </a:r>
          </a:p>
        </p:txBody>
      </p:sp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7821</TotalTime>
  <Words>808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Preeteesh</dc:creator>
  <dc:description/>
  <cp:lastModifiedBy>lingutla harsha</cp:lastModifiedBy>
  <cp:revision>912</cp:revision>
  <cp:lastPrinted>2018-07-24T06:37:20Z</cp:lastPrinted>
  <dcterms:created xsi:type="dcterms:W3CDTF">2018-06-07T04:06:17Z</dcterms:created>
  <dcterms:modified xsi:type="dcterms:W3CDTF">2025-05-19T05:02:15Z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