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7968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886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576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557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1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93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Basic Details of the Team and Problem Statement</a:t>
            </a:r>
            <a:endParaRPr dirty="0"/>
          </a:p>
        </p:txBody>
      </p:sp>
      <p:sp>
        <p:nvSpPr>
          <p:cNvPr id="211" name="Google Shape;211;p1"/>
          <p:cNvSpPr txBox="1">
            <a:spLocks noGrp="1"/>
          </p:cNvSpPr>
          <p:nvPr>
            <p:ph type="body" idx="1"/>
          </p:nvPr>
        </p:nvSpPr>
        <p:spPr>
          <a:xfrm>
            <a:off x="5807421" y="1363349"/>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Ministry/Organization Name/Student Innovation: </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smtClean="0">
                <a:solidFill>
                  <a:schemeClr val="tx1"/>
                </a:solidFill>
                <a:latin typeface="Franklin Gothic" panose="020B0604020202020204" charset="0"/>
                <a:ea typeface="Franklin Gothic"/>
                <a:cs typeface="Franklin Gothic"/>
                <a:sym typeface="Franklin Gothic"/>
              </a:rPr>
              <a:t>Student Innovation</a:t>
            </a:r>
            <a:endParaRPr dirty="0">
              <a:solidFill>
                <a:schemeClr val="tx1"/>
              </a:solidFill>
              <a:latin typeface="Franklin Gothic" panose="020B060402020202020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PS Code</a:t>
            </a:r>
            <a:r>
              <a:rPr lang="en-US" dirty="0" smtClean="0">
                <a:latin typeface="Franklin Gothic" panose="020B0604020202020204" charset="0"/>
                <a:ea typeface="Franklin Gothic"/>
                <a:cs typeface="Franklin Gothic"/>
                <a:sym typeface="Franklin Gothic"/>
              </a:rPr>
              <a:t>:</a:t>
            </a:r>
            <a:endParaRPr lang="en-US" dirty="0">
              <a:latin typeface="Franklin Gothic" panose="020B0604020202020204" charset="0"/>
              <a:ea typeface="Franklin Gothic"/>
              <a:cs typeface="Franklin Gothic"/>
            </a:endParaRPr>
          </a:p>
          <a:p>
            <a:pPr marL="0" lvl="0" indent="0" algn="l" rtl="0">
              <a:lnSpc>
                <a:spcPct val="90000"/>
              </a:lnSpc>
              <a:spcBef>
                <a:spcPts val="1000"/>
              </a:spcBef>
              <a:spcAft>
                <a:spcPts val="0"/>
              </a:spcAft>
              <a:buClr>
                <a:schemeClr val="lt2"/>
              </a:buClr>
              <a:buSzPts val="1800"/>
              <a:buNone/>
            </a:pPr>
            <a:r>
              <a:rPr lang="en-US" b="1" dirty="0" smtClean="0">
                <a:solidFill>
                  <a:schemeClr val="tx1"/>
                </a:solidFill>
                <a:latin typeface="Franklin Gothic" panose="020B0604020202020204" charset="0"/>
                <a:ea typeface="Franklin Gothic"/>
                <a:cs typeface="Franklin Gothic"/>
                <a:sym typeface="Franklin Gothic"/>
              </a:rPr>
              <a:t>SIH1487</a:t>
            </a:r>
            <a:r>
              <a:rPr lang="en-US" dirty="0">
                <a:latin typeface="Franklin Gothic" panose="020B0604020202020204" charset="0"/>
                <a:ea typeface="Franklin Gothic"/>
                <a:cs typeface="Franklin Gothic"/>
                <a:sym typeface="Franklin Gothic"/>
              </a:rPr>
              <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Problem Statement Title:</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smtClean="0">
                <a:solidFill>
                  <a:schemeClr val="tx1"/>
                </a:solidFill>
                <a:latin typeface="Franklin Gothic" panose="020B0604020202020204" charset="0"/>
                <a:ea typeface="Franklin Gothic"/>
                <a:cs typeface="Franklin Gothic"/>
                <a:sym typeface="Franklin Gothic"/>
              </a:rPr>
              <a:t>Waste Management</a:t>
            </a:r>
            <a:r>
              <a:rPr lang="en-US" dirty="0">
                <a:solidFill>
                  <a:schemeClr val="tx1"/>
                </a:solidFill>
                <a:latin typeface="Franklin Gothic" panose="020B0604020202020204" charset="0"/>
                <a:ea typeface="Franklin Gothic"/>
                <a:cs typeface="Franklin Gothic"/>
                <a:sym typeface="Franklin Gothic"/>
              </a:rPr>
              <a:t/>
            </a:r>
            <a:br>
              <a:rPr lang="en-US" dirty="0">
                <a:solidFill>
                  <a:schemeClr val="tx1"/>
                </a:solidFill>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Team Name:</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smtClean="0">
                <a:solidFill>
                  <a:schemeClr val="tx1"/>
                </a:solidFill>
                <a:latin typeface="Franklin Gothic" panose="020B0604020202020204" charset="0"/>
                <a:ea typeface="Franklin Gothic"/>
                <a:cs typeface="Franklin Gothic"/>
                <a:sym typeface="Franklin Gothic"/>
              </a:rPr>
              <a:t>Zeta</a:t>
            </a:r>
            <a:r>
              <a:rPr lang="en-US" dirty="0">
                <a:latin typeface="Franklin Gothic" panose="020B0604020202020204" charset="0"/>
                <a:ea typeface="Franklin Gothic"/>
                <a:cs typeface="Franklin Gothic"/>
                <a:sym typeface="Franklin Gothic"/>
              </a:rPr>
              <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Team Leader Name:</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err="1" smtClean="0">
                <a:solidFill>
                  <a:schemeClr val="tx1"/>
                </a:solidFill>
                <a:latin typeface="Franklin Gothic" panose="020B0604020202020204" charset="0"/>
                <a:ea typeface="Franklin Gothic"/>
                <a:cs typeface="Franklin Gothic"/>
                <a:sym typeface="Franklin Gothic"/>
              </a:rPr>
              <a:t>Linju</a:t>
            </a:r>
            <a:r>
              <a:rPr lang="en-US" dirty="0" smtClean="0">
                <a:solidFill>
                  <a:schemeClr val="tx1"/>
                </a:solidFill>
                <a:latin typeface="Franklin Gothic" panose="020B0604020202020204" charset="0"/>
                <a:ea typeface="Franklin Gothic"/>
                <a:cs typeface="Franklin Gothic"/>
                <a:sym typeface="Franklin Gothic"/>
              </a:rPr>
              <a:t> </a:t>
            </a:r>
            <a:r>
              <a:rPr lang="en-US" dirty="0" err="1" smtClean="0">
                <a:solidFill>
                  <a:schemeClr val="tx1"/>
                </a:solidFill>
                <a:latin typeface="Franklin Gothic" panose="020B0604020202020204" charset="0"/>
                <a:ea typeface="Franklin Gothic"/>
                <a:cs typeface="Franklin Gothic"/>
                <a:sym typeface="Franklin Gothic"/>
              </a:rPr>
              <a:t>Rajan</a:t>
            </a:r>
            <a:r>
              <a:rPr lang="en-US" dirty="0">
                <a:latin typeface="Franklin Gothic" panose="020B0604020202020204" charset="0"/>
                <a:ea typeface="Franklin Gothic"/>
                <a:cs typeface="Franklin Gothic"/>
                <a:sym typeface="Franklin Gothic"/>
              </a:rPr>
              <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Institute Code (AISHE):</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b="1" dirty="0" smtClean="0">
                <a:solidFill>
                  <a:schemeClr val="tx1"/>
                </a:solidFill>
                <a:latin typeface="Franklin Gothic" panose="020B0604020202020204" charset="0"/>
                <a:ea typeface="Franklin Gothic"/>
                <a:cs typeface="Franklin Gothic"/>
                <a:sym typeface="Franklin Gothic"/>
              </a:rPr>
              <a:t>C-37046</a:t>
            </a:r>
            <a:r>
              <a:rPr lang="en-US" dirty="0">
                <a:latin typeface="Franklin Gothic" panose="020B0604020202020204" charset="0"/>
                <a:ea typeface="Franklin Gothic"/>
                <a:cs typeface="Franklin Gothic"/>
                <a:sym typeface="Franklin Gothic"/>
              </a:rPr>
              <a:t/>
            </a:r>
            <a:br>
              <a:rPr lang="en-US" dirty="0">
                <a:latin typeface="Franklin Gothic" panose="020B0604020202020204" charset="0"/>
                <a:ea typeface="Franklin Gothic"/>
                <a:cs typeface="Franklin Gothic"/>
                <a:sym typeface="Franklin Gothic"/>
              </a:rPr>
            </a:br>
            <a:r>
              <a:rPr lang="en-US" dirty="0">
                <a:latin typeface="Franklin Gothic" panose="020B0604020202020204" charset="0"/>
                <a:ea typeface="Franklin Gothic"/>
                <a:cs typeface="Franklin Gothic"/>
                <a:sym typeface="Franklin Gothic"/>
              </a:rPr>
              <a:t>Institute Name:</a:t>
            </a:r>
            <a:endParaRPr dirty="0">
              <a:latin typeface="Franklin Gothic" panose="020B0604020202020204" charset="0"/>
            </a:endParaRPr>
          </a:p>
          <a:p>
            <a:pPr marL="0" lvl="0" indent="0" algn="l" rtl="0">
              <a:lnSpc>
                <a:spcPct val="90000"/>
              </a:lnSpc>
              <a:spcBef>
                <a:spcPts val="1000"/>
              </a:spcBef>
              <a:spcAft>
                <a:spcPts val="0"/>
              </a:spcAft>
              <a:buClr>
                <a:schemeClr val="lt2"/>
              </a:buClr>
              <a:buSzPts val="1800"/>
              <a:buNone/>
            </a:pPr>
            <a:r>
              <a:rPr lang="en-US" dirty="0" err="1" smtClean="0">
                <a:solidFill>
                  <a:schemeClr val="tx1"/>
                </a:solidFill>
                <a:latin typeface="Franklin Gothic" panose="020B0604020202020204" charset="0"/>
                <a:ea typeface="Franklin Gothic"/>
                <a:cs typeface="Franklin Gothic"/>
                <a:sym typeface="Franklin Gothic"/>
              </a:rPr>
              <a:t>Hindusthan</a:t>
            </a:r>
            <a:r>
              <a:rPr lang="en-US" dirty="0" smtClean="0">
                <a:solidFill>
                  <a:schemeClr val="tx1"/>
                </a:solidFill>
                <a:latin typeface="Franklin Gothic" panose="020B0604020202020204" charset="0"/>
                <a:ea typeface="Franklin Gothic"/>
                <a:cs typeface="Franklin Gothic"/>
                <a:sym typeface="Franklin Gothic"/>
              </a:rPr>
              <a:t> Institute of Technology</a:t>
            </a:r>
            <a:endParaRPr dirty="0">
              <a:solidFill>
                <a:schemeClr val="tx1"/>
              </a:solidFill>
              <a:latin typeface="Franklin Gothic" panose="020B0604020202020204" charset="0"/>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panose="020B0604020202020204" charset="0"/>
                <a:ea typeface="Franklin Gothic"/>
                <a:cs typeface="Franklin Gothic"/>
                <a:sym typeface="Franklin Gothic"/>
              </a:rPr>
              <a:t>Theme Name</a:t>
            </a:r>
            <a:r>
              <a:rPr lang="en-US" dirty="0" smtClean="0">
                <a:latin typeface="Franklin Gothic" panose="020B0604020202020204" charset="0"/>
                <a:ea typeface="Franklin Gothic"/>
                <a:cs typeface="Franklin Gothic"/>
                <a:sym typeface="Franklin Gothic"/>
              </a:rPr>
              <a:t>:</a:t>
            </a:r>
          </a:p>
          <a:p>
            <a:pPr marL="0" lvl="0" indent="0" algn="l" rtl="0">
              <a:lnSpc>
                <a:spcPct val="90000"/>
              </a:lnSpc>
              <a:spcBef>
                <a:spcPts val="1000"/>
              </a:spcBef>
              <a:spcAft>
                <a:spcPts val="0"/>
              </a:spcAft>
              <a:buClr>
                <a:schemeClr val="lt2"/>
              </a:buClr>
              <a:buSzPts val="1800"/>
              <a:buNone/>
            </a:pPr>
            <a:r>
              <a:rPr lang="en-US" dirty="0" smtClean="0">
                <a:solidFill>
                  <a:schemeClr val="tx1"/>
                </a:solidFill>
                <a:latin typeface="Franklin Gothic" panose="020B0604020202020204" charset="0"/>
                <a:sym typeface="Franklin Gothic"/>
              </a:rPr>
              <a:t>Smart Waste Management System</a:t>
            </a:r>
            <a:endParaRPr dirty="0">
              <a:solidFill>
                <a:schemeClr val="tx1"/>
              </a:solidFill>
              <a:latin typeface="Franklin Gothic" panose="020B060402020202020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71549" y="2289363"/>
            <a:ext cx="6033407" cy="429050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smtClean="0">
                <a:solidFill>
                  <a:schemeClr val="lt2"/>
                </a:solidFill>
                <a:latin typeface="Franklin Gothic"/>
                <a:ea typeface="Franklin Gothic"/>
                <a:cs typeface="Franklin Gothic"/>
                <a:sym typeface="Franklin Gothic"/>
              </a:rPr>
              <a:t>Solution/Prototype:</a:t>
            </a:r>
            <a:endParaRPr dirty="0" smtClean="0"/>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dirty="0" smtClean="0"/>
              <a:t>Development of smart bins.</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dirty="0" smtClean="0"/>
              <a:t>Smart Bins uses its sensors to detect the capacity of the bins and notifies the collectors when it is full.</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dirty="0" smtClean="0"/>
              <a:t>Collectors collects the trash from the bins and sends it for recycling purposes.</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dirty="0" smtClean="0"/>
              <a:t>Smart Waste Management system also rewards people according to the type of the trash collected from them, by doing this we aim to attract more people to Smart Bins and keeping the cities and places clean.</a:t>
            </a:r>
          </a:p>
          <a:p>
            <a:pPr marL="28575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dirty="0" smtClean="0"/>
              <a:t>Rewarding system is connected with </a:t>
            </a:r>
            <a:r>
              <a:rPr lang="en-US" dirty="0" err="1" smtClean="0"/>
              <a:t>IoT</a:t>
            </a:r>
            <a:r>
              <a:rPr lang="en-US" dirty="0" smtClean="0"/>
              <a:t>, user can check his credit points through the mobile app and redeem it for various purposes.</a:t>
            </a: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378575" y="3820783"/>
            <a:ext cx="4572001" cy="275908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smtClean="0">
                <a:solidFill>
                  <a:schemeClr val="lt2"/>
                </a:solidFill>
                <a:latin typeface="Franklin Gothic"/>
                <a:ea typeface="Franklin Gothic"/>
                <a:cs typeface="Franklin Gothic"/>
                <a:sym typeface="Franklin Gothic"/>
              </a:rPr>
              <a:t>Technology stack</a:t>
            </a:r>
            <a:r>
              <a:rPr lang="en-US" sz="1600" b="0" i="0" dirty="0" smtClean="0">
                <a:solidFill>
                  <a:schemeClr val="dk1"/>
                </a:solidFill>
                <a:latin typeface="Libre Franklin"/>
                <a:ea typeface="Libre Franklin"/>
                <a:cs typeface="Libre Franklin"/>
                <a:sym typeface="Libre Franklin"/>
              </a:rPr>
              <a:t>:</a:t>
            </a:r>
            <a:endParaRPr dirty="0"/>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b="0" i="0" dirty="0" smtClean="0">
                <a:solidFill>
                  <a:schemeClr val="dk1"/>
                </a:solidFill>
                <a:latin typeface="Libre Franklin" panose="020B0604020202020204" charset="0"/>
                <a:ea typeface="Libre Franklin"/>
                <a:cs typeface="Libre Franklin"/>
                <a:sym typeface="Libre Franklin"/>
              </a:rPr>
              <a:t>Internet of Things (</a:t>
            </a:r>
            <a:r>
              <a:rPr lang="en-US" sz="1600" b="0" i="0" dirty="0" err="1" smtClean="0">
                <a:solidFill>
                  <a:schemeClr val="dk1"/>
                </a:solidFill>
                <a:latin typeface="Libre Franklin" panose="020B0604020202020204" charset="0"/>
                <a:ea typeface="Libre Franklin"/>
                <a:cs typeface="Libre Franklin"/>
                <a:sym typeface="Libre Franklin"/>
              </a:rPr>
              <a:t>IoT</a:t>
            </a:r>
            <a:r>
              <a:rPr lang="en-US" sz="1600" b="0" i="0" dirty="0" smtClean="0">
                <a:solidFill>
                  <a:schemeClr val="dk1"/>
                </a:solidFill>
                <a:latin typeface="Libre Franklin" panose="020B0604020202020204" charset="0"/>
                <a:ea typeface="Libre Franklin"/>
                <a:cs typeface="Libre Franklin"/>
                <a:sym typeface="Libre Franklin"/>
              </a:rPr>
              <a:t>)</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dirty="0" smtClean="0">
                <a:solidFill>
                  <a:schemeClr val="dk1"/>
                </a:solidFill>
                <a:latin typeface="Libre Franklin" panose="020B0604020202020204" charset="0"/>
                <a:ea typeface="Libre Franklin"/>
                <a:cs typeface="Libre Franklin"/>
                <a:sym typeface="Libre Franklin"/>
              </a:rPr>
              <a:t>Radio-frequency identification(RFID)</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b="0" i="0" dirty="0" smtClean="0">
                <a:solidFill>
                  <a:schemeClr val="dk1"/>
                </a:solidFill>
                <a:latin typeface="Libre Franklin" panose="020B0604020202020204" charset="0"/>
                <a:ea typeface="Libre Franklin"/>
                <a:cs typeface="Libre Franklin"/>
                <a:sym typeface="Libre Franklin"/>
              </a:rPr>
              <a:t>GPS Tracking</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b="0" i="0" dirty="0" smtClean="0">
                <a:solidFill>
                  <a:schemeClr val="dk1"/>
                </a:solidFill>
                <a:latin typeface="Libre Franklin" panose="020B0604020202020204" charset="0"/>
                <a:ea typeface="Libre Franklin"/>
                <a:cs typeface="Libre Franklin"/>
                <a:sym typeface="Libre Franklin"/>
              </a:rPr>
              <a:t>Machine Learning</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dirty="0" smtClean="0">
                <a:solidFill>
                  <a:schemeClr val="dk1"/>
                </a:solidFill>
                <a:latin typeface="Libre Franklin" panose="020B0604020202020204" charset="0"/>
                <a:sym typeface="Libre Franklin"/>
              </a:rPr>
              <a:t>Software</a:t>
            </a:r>
          </a:p>
          <a:p>
            <a:pPr marL="285750" marR="0" lvl="0" indent="-285750" algn="l" rtl="0">
              <a:lnSpc>
                <a:spcPct val="100000"/>
              </a:lnSpc>
              <a:spcBef>
                <a:spcPts val="1000"/>
              </a:spcBef>
              <a:spcAft>
                <a:spcPts val="0"/>
              </a:spcAft>
              <a:buClr>
                <a:schemeClr val="dk1"/>
              </a:buClr>
              <a:buSzPts val="1600"/>
              <a:buFont typeface="Wingdings" panose="05000000000000000000" pitchFamily="2" charset="2"/>
              <a:buChar char="q"/>
            </a:pPr>
            <a:r>
              <a:rPr lang="en-US" sz="1600" dirty="0" smtClean="0">
                <a:solidFill>
                  <a:schemeClr val="dk1"/>
                </a:solidFill>
                <a:latin typeface="Libre Franklin" panose="020B0604020202020204" charset="0"/>
                <a:sym typeface="Libre Franklin"/>
              </a:rPr>
              <a:t>Cloud Computing</a:t>
            </a:r>
            <a:endParaRPr dirty="0">
              <a:latin typeface="Libre Franklin" panose="020B0604020202020204" charset="0"/>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511" y="130628"/>
            <a:ext cx="3832127" cy="35552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smtClean="0"/>
              <a:t>Use Cases:</a:t>
            </a:r>
            <a:endParaRPr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dirty="0" smtClean="0"/>
              <a:t>Reducing pollution</a:t>
            </a:r>
          </a:p>
          <a:p>
            <a:pPr marL="28575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dirty="0" smtClean="0"/>
              <a:t>Illegal dumping could be eliminated</a:t>
            </a:r>
          </a:p>
          <a:p>
            <a:pPr marL="285750" lvl="0" indent="-285750">
              <a:lnSpc>
                <a:spcPct val="200000"/>
              </a:lnSpc>
              <a:spcBef>
                <a:spcPts val="0"/>
              </a:spcBef>
              <a:buFont typeface="Wingdings" panose="05000000000000000000" pitchFamily="2" charset="2"/>
              <a:buChar char="q"/>
            </a:pPr>
            <a:r>
              <a:rPr lang="en-US" dirty="0"/>
              <a:t>Real-time monitoring of waste </a:t>
            </a:r>
            <a:r>
              <a:rPr lang="en-US" dirty="0" smtClean="0"/>
              <a:t>levels</a:t>
            </a:r>
          </a:p>
          <a:p>
            <a:pPr marL="285750" lvl="0" indent="-285750">
              <a:lnSpc>
                <a:spcPct val="200000"/>
              </a:lnSpc>
              <a:spcBef>
                <a:spcPts val="0"/>
              </a:spcBef>
              <a:buFont typeface="Wingdings" panose="05000000000000000000" pitchFamily="2" charset="2"/>
              <a:buChar char="q"/>
            </a:pPr>
            <a:r>
              <a:rPr lang="en-US" dirty="0"/>
              <a:t>Automatic </a:t>
            </a:r>
            <a:r>
              <a:rPr lang="en-US" dirty="0" smtClean="0"/>
              <a:t>notifications</a:t>
            </a:r>
          </a:p>
          <a:p>
            <a:pPr marL="285750" lvl="0" indent="-285750">
              <a:lnSpc>
                <a:spcPct val="200000"/>
              </a:lnSpc>
              <a:spcBef>
                <a:spcPts val="0"/>
              </a:spcBef>
              <a:buFont typeface="Wingdings" panose="05000000000000000000" pitchFamily="2" charset="2"/>
              <a:buChar char="q"/>
            </a:pPr>
            <a:r>
              <a:rPr lang="en-US" dirty="0"/>
              <a:t>Waste data </a:t>
            </a:r>
            <a:r>
              <a:rPr lang="en-US" dirty="0" smtClean="0"/>
              <a:t>analytics</a:t>
            </a: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3069772"/>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smtClean="0">
                <a:solidFill>
                  <a:schemeClr val="lt2"/>
                </a:solidFill>
                <a:latin typeface="Franklin Gothic"/>
                <a:ea typeface="Franklin Gothic"/>
                <a:cs typeface="Franklin Gothic"/>
                <a:sym typeface="Franklin Gothic"/>
              </a:rPr>
              <a:t>Dependencies:</a:t>
            </a:r>
            <a:endParaRPr dirty="0"/>
          </a:p>
        </p:txBody>
      </p:sp>
      <p:sp>
        <p:nvSpPr>
          <p:cNvPr id="232" name="Google Shape;232;p3"/>
          <p:cNvSpPr txBox="1"/>
          <p:nvPr/>
        </p:nvSpPr>
        <p:spPr>
          <a:xfrm>
            <a:off x="6248399" y="3538646"/>
            <a:ext cx="4838701" cy="299278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sz="1600" dirty="0" smtClean="0">
                <a:solidFill>
                  <a:schemeClr val="dk1"/>
                </a:solidFill>
                <a:latin typeface="Libre Franklin"/>
                <a:ea typeface="Libre Franklin"/>
                <a:cs typeface="Libre Franklin"/>
                <a:sym typeface="Libre Franklin"/>
              </a:rPr>
              <a:t>Public engagement</a:t>
            </a:r>
          </a:p>
          <a:p>
            <a:pPr marL="285750" marR="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sz="1600" b="0" i="0" dirty="0" err="1" smtClean="0">
                <a:solidFill>
                  <a:schemeClr val="dk1"/>
                </a:solidFill>
                <a:latin typeface="Libre Franklin"/>
                <a:ea typeface="Libre Franklin"/>
                <a:cs typeface="Libre Franklin"/>
                <a:sym typeface="Libre Franklin"/>
              </a:rPr>
              <a:t>Availabilty</a:t>
            </a:r>
            <a:r>
              <a:rPr lang="en-US" sz="1600" b="0" i="0" dirty="0" smtClean="0">
                <a:solidFill>
                  <a:schemeClr val="dk1"/>
                </a:solidFill>
                <a:latin typeface="Libre Franklin"/>
                <a:ea typeface="Libre Franklin"/>
                <a:cs typeface="Libre Franklin"/>
                <a:sym typeface="Libre Franklin"/>
              </a:rPr>
              <a:t> of robust and widespread network </a:t>
            </a:r>
          </a:p>
          <a:p>
            <a:pPr marL="285750" marR="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sz="1600" dirty="0" smtClean="0">
                <a:solidFill>
                  <a:schemeClr val="dk1"/>
                </a:solidFill>
                <a:latin typeface="Libre Franklin"/>
                <a:ea typeface="Libre Franklin"/>
                <a:cs typeface="Libre Franklin"/>
                <a:sym typeface="Libre Franklin"/>
              </a:rPr>
              <a:t>Reliable sensor</a:t>
            </a:r>
          </a:p>
          <a:p>
            <a:pPr marL="285750" marR="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sz="1600" dirty="0" smtClean="0">
                <a:solidFill>
                  <a:schemeClr val="dk1"/>
                </a:solidFill>
                <a:latin typeface="Libre Franklin"/>
                <a:ea typeface="Libre Franklin"/>
                <a:cs typeface="Libre Franklin"/>
                <a:sym typeface="Libre Franklin"/>
              </a:rPr>
              <a:t>User interface and communication channel</a:t>
            </a:r>
          </a:p>
          <a:p>
            <a:pPr marL="285750" marR="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sz="1600" b="0" i="0" dirty="0" smtClean="0">
                <a:solidFill>
                  <a:schemeClr val="dk1"/>
                </a:solidFill>
                <a:latin typeface="Libre Franklin"/>
                <a:ea typeface="Libre Franklin"/>
                <a:cs typeface="Libre Franklin"/>
                <a:sym typeface="Libre Franklin"/>
              </a:rPr>
              <a:t>Transport facilities  </a:t>
            </a:r>
          </a:p>
          <a:p>
            <a:pPr marL="285750" marR="0" lvl="0" indent="-285750" algn="l" rtl="0">
              <a:lnSpc>
                <a:spcPct val="200000"/>
              </a:lnSpc>
              <a:spcBef>
                <a:spcPts val="0"/>
              </a:spcBef>
              <a:spcAft>
                <a:spcPts val="0"/>
              </a:spcAft>
              <a:buClr>
                <a:schemeClr val="dk1"/>
              </a:buClr>
              <a:buSzPts val="1600"/>
              <a:buFont typeface="Wingdings" panose="05000000000000000000" pitchFamily="2" charset="2"/>
              <a:buChar char="q"/>
            </a:pPr>
            <a:r>
              <a:rPr lang="en-US" sz="1600" dirty="0" smtClean="0">
                <a:solidFill>
                  <a:schemeClr val="dk1"/>
                </a:solidFill>
                <a:latin typeface="Libre Franklin"/>
                <a:sym typeface="Libre Franklin"/>
              </a:rPr>
              <a:t>Rely on companies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935" y="124181"/>
            <a:ext cx="3624943" cy="2855528"/>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a:t>Team Member Details </a:t>
            </a:r>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rPr>
              <a:t>Team Leader Name: </a:t>
            </a:r>
            <a:r>
              <a:rPr lang="en-US" sz="1200" b="1" dirty="0" err="1" smtClean="0">
                <a:solidFill>
                  <a:srgbClr val="5D7C3F"/>
                </a:solidFill>
              </a:rPr>
              <a:t>Linju</a:t>
            </a:r>
            <a:r>
              <a:rPr lang="en-US" sz="1200" b="1" dirty="0" smtClean="0">
                <a:solidFill>
                  <a:srgbClr val="5D7C3F"/>
                </a:solidFill>
              </a:rPr>
              <a:t> </a:t>
            </a:r>
            <a:r>
              <a:rPr lang="en-US" sz="1200" b="1" dirty="0" err="1" smtClean="0">
                <a:solidFill>
                  <a:srgbClr val="5D7C3F"/>
                </a:solidFill>
              </a:rPr>
              <a:t>Rajan</a:t>
            </a:r>
            <a:endParaRPr dirty="0"/>
          </a:p>
          <a:p>
            <a:pPr marL="0" lvl="0" indent="0" algn="l" rtl="0">
              <a:lnSpc>
                <a:spcPct val="90000"/>
              </a:lnSpc>
              <a:spcBef>
                <a:spcPts val="1000"/>
              </a:spcBef>
              <a:spcAft>
                <a:spcPts val="0"/>
              </a:spcAft>
              <a:buClr>
                <a:schemeClr val="dk1"/>
              </a:buClr>
              <a:buSzPts val="1200"/>
              <a:buNone/>
            </a:pPr>
            <a:r>
              <a:rPr lang="en-US" sz="1200" dirty="0" smtClean="0"/>
              <a:t>Branch: B.E.                                   </a:t>
            </a:r>
            <a:r>
              <a:rPr lang="en-US" sz="1200" dirty="0"/>
              <a:t>			</a:t>
            </a:r>
            <a:r>
              <a:rPr lang="en-US" sz="1200" dirty="0" smtClean="0"/>
              <a:t>Stream: CSE                                        </a:t>
            </a:r>
            <a:r>
              <a:rPr lang="en-US" sz="1200" dirty="0"/>
              <a:t>		Year </a:t>
            </a:r>
            <a:r>
              <a:rPr lang="en-US" sz="1200" dirty="0" smtClean="0"/>
              <a:t>III </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1 Name: </a:t>
            </a:r>
            <a:r>
              <a:rPr lang="en-US" sz="1200" b="1" dirty="0" err="1" smtClean="0">
                <a:solidFill>
                  <a:srgbClr val="5D7C3F"/>
                </a:solidFill>
              </a:rPr>
              <a:t>Abijith</a:t>
            </a:r>
            <a:r>
              <a:rPr lang="en-US" sz="1200" b="1" dirty="0" smtClean="0">
                <a:solidFill>
                  <a:srgbClr val="5D7C3F"/>
                </a:solidFill>
              </a:rPr>
              <a:t> K</a:t>
            </a:r>
          </a:p>
          <a:p>
            <a:pPr marL="0" lvl="0" indent="0" algn="l" rtl="0">
              <a:lnSpc>
                <a:spcPct val="90000"/>
              </a:lnSpc>
              <a:spcBef>
                <a:spcPts val="1000"/>
              </a:spcBef>
              <a:spcAft>
                <a:spcPts val="0"/>
              </a:spcAft>
              <a:buClr>
                <a:srgbClr val="5D7C3F"/>
              </a:buClr>
              <a:buSzPts val="1200"/>
              <a:buNone/>
            </a:pPr>
            <a:r>
              <a:rPr lang="en-US" sz="1200" dirty="0" smtClean="0"/>
              <a:t>Branch: B.E.</a:t>
            </a:r>
            <a:r>
              <a:rPr lang="en-US" sz="1200" dirty="0"/>
              <a:t>			</a:t>
            </a:r>
            <a:r>
              <a:rPr lang="en-US" sz="1200" dirty="0" smtClean="0"/>
              <a:t>                                                       Stream  </a:t>
            </a:r>
            <a:r>
              <a:rPr lang="en-US" sz="1200" dirty="0"/>
              <a:t>CSE 			Year </a:t>
            </a:r>
            <a:r>
              <a:rPr lang="en-US" sz="1200" dirty="0" smtClean="0"/>
              <a:t>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2 </a:t>
            </a:r>
            <a:r>
              <a:rPr lang="en-US" sz="1200" b="1" dirty="0" smtClean="0">
                <a:solidFill>
                  <a:srgbClr val="5D7C3F"/>
                </a:solidFill>
              </a:rPr>
              <a:t>Name : </a:t>
            </a:r>
            <a:r>
              <a:rPr lang="en-US" sz="1200" b="1" dirty="0" err="1" smtClean="0">
                <a:solidFill>
                  <a:srgbClr val="5D7C3F"/>
                </a:solidFill>
              </a:rPr>
              <a:t>Adil</a:t>
            </a:r>
            <a:r>
              <a:rPr lang="en-US" sz="1200" b="1" dirty="0" smtClean="0">
                <a:solidFill>
                  <a:srgbClr val="5D7C3F"/>
                </a:solidFill>
              </a:rPr>
              <a:t> Abdul </a:t>
            </a:r>
            <a:r>
              <a:rPr lang="en-US" sz="1200" b="1" dirty="0" err="1" smtClean="0">
                <a:solidFill>
                  <a:srgbClr val="5D7C3F"/>
                </a:solidFill>
              </a:rPr>
              <a:t>Nassar</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smtClean="0"/>
              <a:t>B.E.:</a:t>
            </a:r>
            <a:r>
              <a:rPr lang="en-US" sz="1200" dirty="0"/>
              <a:t>			</a:t>
            </a:r>
            <a:r>
              <a:rPr lang="en-US" sz="1200" dirty="0" smtClean="0"/>
              <a:t>                                                        Stream CSE </a:t>
            </a:r>
            <a:r>
              <a:rPr lang="en-US" sz="1200" dirty="0"/>
              <a:t>			</a:t>
            </a:r>
            <a:r>
              <a:rPr lang="en-US" sz="1200" dirty="0" smtClean="0"/>
              <a:t>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3 Name: </a:t>
            </a:r>
            <a:r>
              <a:rPr lang="en-US" sz="1200" b="1" dirty="0" err="1" smtClean="0">
                <a:solidFill>
                  <a:srgbClr val="5D7C3F"/>
                </a:solidFill>
              </a:rPr>
              <a:t>Abijith</a:t>
            </a:r>
            <a:r>
              <a:rPr lang="en-US" sz="1200" b="1" dirty="0" smtClean="0">
                <a:solidFill>
                  <a:srgbClr val="5D7C3F"/>
                </a:solidFill>
              </a:rPr>
              <a:t> C P</a:t>
            </a:r>
          </a:p>
          <a:p>
            <a:pPr marL="0" lvl="0" indent="0" algn="l" rtl="0">
              <a:lnSpc>
                <a:spcPct val="90000"/>
              </a:lnSpc>
              <a:spcBef>
                <a:spcPts val="1000"/>
              </a:spcBef>
              <a:spcAft>
                <a:spcPts val="0"/>
              </a:spcAft>
              <a:buClr>
                <a:srgbClr val="5D7C3F"/>
              </a:buClr>
              <a:buSzPts val="1200"/>
              <a:buNone/>
            </a:pPr>
            <a:r>
              <a:rPr lang="en-US" sz="1200" dirty="0" smtClean="0"/>
              <a:t>Branch B.E.</a:t>
            </a:r>
            <a:r>
              <a:rPr lang="en-US" sz="1200" dirty="0"/>
              <a:t>			</a:t>
            </a:r>
            <a:r>
              <a:rPr lang="en-US" sz="1200" dirty="0" smtClean="0"/>
              <a:t>                                                        Stream CSE </a:t>
            </a:r>
            <a:r>
              <a:rPr lang="en-US" sz="1200" dirty="0"/>
              <a:t>			</a:t>
            </a:r>
            <a:r>
              <a:rPr lang="en-US" sz="1200" dirty="0" smtClean="0"/>
              <a:t>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a:t>
            </a:r>
            <a:r>
              <a:rPr lang="en-US" sz="1200" b="1" dirty="0" smtClean="0">
                <a:solidFill>
                  <a:srgbClr val="5D7C3F"/>
                </a:solidFill>
              </a:rPr>
              <a:t>4 Name: </a:t>
            </a:r>
            <a:r>
              <a:rPr lang="en-US" sz="1200" b="1" dirty="0" err="1" smtClean="0">
                <a:solidFill>
                  <a:srgbClr val="5D7C3F"/>
                </a:solidFill>
              </a:rPr>
              <a:t>Karthik</a:t>
            </a:r>
            <a:r>
              <a:rPr lang="en-US" sz="1200" b="1" dirty="0" smtClean="0">
                <a:solidFill>
                  <a:srgbClr val="5D7C3F"/>
                </a:solidFill>
              </a:rPr>
              <a:t> </a:t>
            </a:r>
            <a:r>
              <a:rPr lang="en-US" sz="1200" b="1" dirty="0" err="1" smtClean="0">
                <a:solidFill>
                  <a:srgbClr val="5D7C3F"/>
                </a:solidFill>
              </a:rPr>
              <a:t>Sujith</a:t>
            </a:r>
            <a:endParaRPr dirty="0"/>
          </a:p>
          <a:p>
            <a:pPr marL="0" lvl="0" indent="0" algn="l" rtl="0">
              <a:lnSpc>
                <a:spcPct val="90000"/>
              </a:lnSpc>
              <a:spcBef>
                <a:spcPts val="1000"/>
              </a:spcBef>
              <a:spcAft>
                <a:spcPts val="0"/>
              </a:spcAft>
              <a:buClr>
                <a:schemeClr val="dk1"/>
              </a:buClr>
              <a:buSzPts val="1200"/>
              <a:buNone/>
            </a:pPr>
            <a:r>
              <a:rPr lang="en-US" sz="1200" dirty="0"/>
              <a:t>Branch </a:t>
            </a:r>
            <a:r>
              <a:rPr lang="en-US" sz="1200" dirty="0" smtClean="0"/>
              <a:t>B.E.</a:t>
            </a:r>
            <a:r>
              <a:rPr lang="en-US" sz="1200" dirty="0"/>
              <a:t>			</a:t>
            </a:r>
            <a:r>
              <a:rPr lang="en-US" sz="1200" dirty="0" smtClean="0"/>
              <a:t>                                                        Stream  CSE</a:t>
            </a:r>
            <a:r>
              <a:rPr lang="en-US" sz="1200" dirty="0"/>
              <a:t>		</a:t>
            </a:r>
            <a:r>
              <a:rPr lang="en-US" sz="1200" dirty="0" smtClean="0"/>
              <a:t>                           Year III</a:t>
            </a:r>
            <a:endParaRPr dirty="0"/>
          </a:p>
          <a:p>
            <a:pPr marL="0" lvl="0" indent="0" algn="l" rtl="0">
              <a:lnSpc>
                <a:spcPct val="90000"/>
              </a:lnSpc>
              <a:spcBef>
                <a:spcPts val="1000"/>
              </a:spcBef>
              <a:spcAft>
                <a:spcPts val="0"/>
              </a:spcAft>
              <a:buClr>
                <a:srgbClr val="5D7C3F"/>
              </a:buClr>
              <a:buSzPts val="1200"/>
              <a:buNone/>
            </a:pPr>
            <a:r>
              <a:rPr lang="en-US" sz="1200" b="1" dirty="0">
                <a:solidFill>
                  <a:srgbClr val="5D7C3F"/>
                </a:solidFill>
              </a:rPr>
              <a:t>Team Member </a:t>
            </a:r>
            <a:r>
              <a:rPr lang="en-US" sz="1200" b="1" dirty="0" smtClean="0">
                <a:solidFill>
                  <a:srgbClr val="5D7C3F"/>
                </a:solidFill>
              </a:rPr>
              <a:t>5 Name: </a:t>
            </a:r>
            <a:r>
              <a:rPr lang="en-US" sz="1200" b="1" dirty="0" err="1" smtClean="0">
                <a:solidFill>
                  <a:srgbClr val="5D7C3F"/>
                </a:solidFill>
              </a:rPr>
              <a:t>Abhilash</a:t>
            </a:r>
            <a:r>
              <a:rPr lang="en-US" sz="1200" b="1" dirty="0" smtClean="0">
                <a:solidFill>
                  <a:srgbClr val="5D7C3F"/>
                </a:solidFill>
              </a:rPr>
              <a:t> S</a:t>
            </a:r>
          </a:p>
          <a:p>
            <a:pPr marL="0" lvl="0" indent="0" algn="l" rtl="0">
              <a:lnSpc>
                <a:spcPct val="90000"/>
              </a:lnSpc>
              <a:spcBef>
                <a:spcPts val="1000"/>
              </a:spcBef>
              <a:spcAft>
                <a:spcPts val="0"/>
              </a:spcAft>
              <a:buClr>
                <a:srgbClr val="5D7C3F"/>
              </a:buClr>
              <a:buSzPts val="1200"/>
              <a:buNone/>
            </a:pPr>
            <a:r>
              <a:rPr lang="en-US" sz="1200" dirty="0" smtClean="0"/>
              <a:t>Branch B.E.</a:t>
            </a:r>
            <a:r>
              <a:rPr lang="en-US" sz="1200" dirty="0"/>
              <a:t>			</a:t>
            </a:r>
            <a:r>
              <a:rPr lang="en-US" sz="1200" dirty="0" smtClean="0"/>
              <a:t>                                                        Stream CSE:</a:t>
            </a:r>
            <a:r>
              <a:rPr lang="en-US" sz="1200" dirty="0"/>
              <a:t>			Year </a:t>
            </a:r>
            <a:r>
              <a:rPr lang="en-US" sz="1200" dirty="0" smtClean="0"/>
              <a:t>III</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1 </a:t>
            </a:r>
            <a:r>
              <a:rPr lang="en-US" sz="1200" b="1" dirty="0" smtClean="0">
                <a:solidFill>
                  <a:srgbClr val="804160"/>
                </a:solidFill>
              </a:rPr>
              <a:t>Name:  </a:t>
            </a:r>
            <a:r>
              <a:rPr lang="en-US" sz="1200" b="1" dirty="0" err="1" smtClean="0">
                <a:solidFill>
                  <a:srgbClr val="804160"/>
                </a:solidFill>
              </a:rPr>
              <a:t>K.Murugan</a:t>
            </a:r>
            <a:endParaRPr dirty="0"/>
          </a:p>
          <a:p>
            <a:pPr marL="0" lvl="0" indent="0" algn="l" rtl="0">
              <a:lnSpc>
                <a:spcPct val="90000"/>
              </a:lnSpc>
              <a:spcBef>
                <a:spcPts val="1000"/>
              </a:spcBef>
              <a:spcAft>
                <a:spcPts val="0"/>
              </a:spcAft>
              <a:buClr>
                <a:schemeClr val="dk1"/>
              </a:buClr>
              <a:buSzPts val="1200"/>
              <a:buNone/>
            </a:pPr>
            <a:r>
              <a:rPr lang="en-US" sz="1200" dirty="0"/>
              <a:t>Category </a:t>
            </a:r>
            <a:r>
              <a:rPr lang="en-US" sz="1200" dirty="0" smtClean="0"/>
              <a:t>Academic</a:t>
            </a:r>
            <a:r>
              <a:rPr lang="en-US" sz="1200" dirty="0"/>
              <a:t>			</a:t>
            </a:r>
            <a:r>
              <a:rPr lang="en-US" sz="1200" dirty="0" smtClean="0"/>
              <a:t>                            Expertise Knowledge Database </a:t>
            </a:r>
            <a:r>
              <a:rPr lang="en-US" sz="1200" dirty="0"/>
              <a:t>		Domain Experience </a:t>
            </a:r>
            <a:r>
              <a:rPr lang="en-US" sz="1200" dirty="0" smtClean="0"/>
              <a:t>10 years    </a:t>
            </a:r>
            <a:endParaRPr dirty="0"/>
          </a:p>
          <a:p>
            <a:pPr marL="0" lvl="0" indent="0" algn="l" rtl="0">
              <a:lnSpc>
                <a:spcPct val="90000"/>
              </a:lnSpc>
              <a:spcBef>
                <a:spcPts val="1000"/>
              </a:spcBef>
              <a:spcAft>
                <a:spcPts val="0"/>
              </a:spcAft>
              <a:buClr>
                <a:srgbClr val="804160"/>
              </a:buClr>
              <a:buSzPts val="1200"/>
              <a:buNone/>
            </a:pPr>
            <a:r>
              <a:rPr lang="en-US" sz="1200" b="1" dirty="0">
                <a:solidFill>
                  <a:srgbClr val="804160"/>
                </a:solidFill>
              </a:rPr>
              <a:t>Team Mentor 2 Name: </a:t>
            </a:r>
            <a:r>
              <a:rPr lang="en-US" sz="1200" b="1" dirty="0" err="1" smtClean="0">
                <a:solidFill>
                  <a:srgbClr val="804160"/>
                </a:solidFill>
              </a:rPr>
              <a:t>Saranya.S</a:t>
            </a:r>
            <a:endParaRPr lang="en-US" sz="1200" b="1" dirty="0" smtClean="0">
              <a:solidFill>
                <a:srgbClr val="804160"/>
              </a:solidFill>
            </a:endParaRPr>
          </a:p>
          <a:p>
            <a:pPr marL="0" lvl="0" indent="0" algn="l" rtl="0">
              <a:lnSpc>
                <a:spcPct val="90000"/>
              </a:lnSpc>
              <a:spcBef>
                <a:spcPts val="1000"/>
              </a:spcBef>
              <a:spcAft>
                <a:spcPts val="0"/>
              </a:spcAft>
              <a:buClr>
                <a:srgbClr val="804160"/>
              </a:buClr>
              <a:buSzPts val="1200"/>
              <a:buNone/>
            </a:pPr>
            <a:r>
              <a:rPr lang="en-US" sz="1200" dirty="0" smtClean="0"/>
              <a:t>Category Academic:</a:t>
            </a:r>
            <a:r>
              <a:rPr lang="en-US" sz="1200" dirty="0"/>
              <a:t>		 	</a:t>
            </a:r>
            <a:r>
              <a:rPr lang="en-US" sz="1200" dirty="0" smtClean="0"/>
              <a:t>                            Expertise Data </a:t>
            </a:r>
            <a:r>
              <a:rPr lang="en-US" sz="1200" dirty="0" err="1" smtClean="0"/>
              <a:t>Science,Image</a:t>
            </a:r>
            <a:r>
              <a:rPr lang="en-US" sz="1200" dirty="0" smtClean="0"/>
              <a:t> processing </a:t>
            </a:r>
            <a:r>
              <a:rPr lang="en-US" sz="1200" dirty="0"/>
              <a:t> </a:t>
            </a:r>
            <a:r>
              <a:rPr lang="en-US" sz="1200" dirty="0" smtClean="0"/>
              <a:t>                   Domain </a:t>
            </a:r>
            <a:r>
              <a:rPr lang="en-US" sz="1200" dirty="0"/>
              <a:t>Experience  </a:t>
            </a:r>
            <a:r>
              <a:rPr lang="en-US" sz="1200" dirty="0" smtClean="0"/>
              <a:t>5 year</a:t>
            </a:r>
            <a:r>
              <a:rPr lang="en-US" sz="1200" dirty="0"/>
              <a:t>s</a:t>
            </a:r>
            <a:r>
              <a:rPr lang="en-US" sz="1200" dirty="0" smtClean="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Important Pointers</a:t>
            </a:r>
            <a:endParaRPr dirty="0"/>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dirty="0"/>
              <a:t>Please ensure below pointers are met while  </a:t>
            </a:r>
            <a:endParaRPr dirty="0"/>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Kindly keep the maximum slides limit to 4 pages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All the topics should be utilized for description of your idea</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Try to avoid paragraphs and post your idea in points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Keep your explanation precisely and easy to understand</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Idea should be unique and novel. If it has a business potential more weightage will be given. </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Apart from this PPT abstract of your idea will be asked separately while submitting</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You need to save the file in PDF and upload the same on portal. No PPT, Word Doc or any other format will be supported</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You can delete this slide (Important Pointers) when you upload the details of your idea on SIH portal.</a:t>
            </a:r>
            <a:endParaRPr dirty="0"/>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331</Words>
  <Application>Microsoft Office PowerPoint</Application>
  <PresentationFormat>Widescreen</PresentationFormat>
  <Paragraphs>70</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Wingdings</vt:lpstr>
      <vt:lpstr>Libre Franklin</vt:lpstr>
      <vt:lpstr>Franklin Gothic</vt:lpstr>
      <vt:lpstr>Calibri</vt:lpstr>
      <vt:lpstr>Noto Sans Symbols</vt:lpstr>
      <vt:lpstr>Theme1</vt:lpstr>
      <vt:lpstr>Basic Details of the Team and Problem Statement</vt:lpstr>
      <vt:lpstr>Idea/Approach Details</vt:lpstr>
      <vt:lpstr>Idea/Approach Details</vt:lpstr>
      <vt:lpstr>Team Member Details </vt:lpstr>
      <vt:lpstr>Important Pointers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Karthik</cp:lastModifiedBy>
  <cp:revision>19</cp:revision>
  <dcterms:created xsi:type="dcterms:W3CDTF">2022-02-11T07:14:46Z</dcterms:created>
  <dcterms:modified xsi:type="dcterms:W3CDTF">2023-09-11T17:33:42Z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