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6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a04076447_0_2:notes"/>
          <p:cNvSpPr/>
          <p:nvPr>
            <p:ph idx="2" type="sldImg"/>
          </p:nvPr>
        </p:nvSpPr>
        <p:spPr>
          <a:xfrm>
            <a:off x="114326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a0407644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113775" lIns="113775" spcFirstLastPara="1" rIns="113775" wrap="square" tIns="113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113775" lIns="113775" spcFirstLastPara="1" rIns="113775" wrap="square" tIns="1137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113775" lIns="113775" spcFirstLastPara="1" rIns="113775" wrap="square" tIns="1137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113775" lIns="113775" spcFirstLastPara="1" rIns="113775" wrap="square" tIns="113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113775" lIns="113775" spcFirstLastPara="1" rIns="113775" wrap="square" tIns="113775">
            <a:no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 algn="ctr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113775" lIns="113775" spcFirstLastPara="1" rIns="113775" wrap="square" tIns="1137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113775" lIns="113775" spcFirstLastPara="1" rIns="113775" wrap="square" tIns="1137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113775" lIns="113775" spcFirstLastPara="1" rIns="113775" wrap="square" tIns="113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113775" lIns="113775" spcFirstLastPara="1" rIns="113775" wrap="square" tIns="1137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113775" lIns="113775" spcFirstLastPara="1" rIns="113775" wrap="square" tIns="1137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113775" lIns="113775" spcFirstLastPara="1" rIns="113775" wrap="square" tIns="11377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113775" lIns="113775" spcFirstLastPara="1" rIns="113775" wrap="square" tIns="1137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113775" lIns="113775" spcFirstLastPara="1" rIns="113775" wrap="square" tIns="1137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113775" lIns="113775" spcFirstLastPara="1" rIns="113775" wrap="square" tIns="11377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113775" lIns="113775" spcFirstLastPara="1" rIns="113775" wrap="square" tIns="11377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113775" lIns="113775" spcFirstLastPara="1" rIns="113775" wrap="square" tIns="1137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113775" lIns="113775" spcFirstLastPara="1" rIns="113775" wrap="square" tIns="1137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113775" lIns="113775" spcFirstLastPara="1" rIns="113775" wrap="square" tIns="1137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113775" lIns="113775" spcFirstLastPara="1" rIns="113775" wrap="square" tIns="1137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113775" lIns="113775" spcFirstLastPara="1" rIns="113775" wrap="square" tIns="11377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113775" lIns="113775" spcFirstLastPara="1" rIns="113775" wrap="square" tIns="1137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113775" lIns="113775" spcFirstLastPara="1" rIns="113775" wrap="square" tIns="1137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113775" lIns="113775" spcFirstLastPara="1" rIns="113775" wrap="square" tIns="1137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3775" lIns="113775" spcFirstLastPara="1" rIns="113775" wrap="square" tIns="113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113775" lIns="113775" spcFirstLastPara="1" rIns="113775" wrap="square" tIns="113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113775" lIns="113775" spcFirstLastPara="1" rIns="113775" wrap="square" tIns="1137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113775" lIns="113775" spcFirstLastPara="1" rIns="113775" wrap="square" tIns="11377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113775" lIns="113775" spcFirstLastPara="1" rIns="113775" wrap="square" tIns="1137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113775" lIns="113775" spcFirstLastPara="1" rIns="113775" wrap="square" tIns="11377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113775" lIns="113775" spcFirstLastPara="1" rIns="113775" wrap="square" tIns="1137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775" lIns="113775" spcFirstLastPara="1" rIns="113775" wrap="square" tIns="1137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775" lIns="113775" spcFirstLastPara="1" rIns="113775" wrap="square" tIns="113775">
            <a:no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775" lIns="113775" spcFirstLastPara="1" rIns="113775" wrap="square" tIns="113775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</a:defRPr>
            </a:lvl1pPr>
            <a:lvl2pPr lvl="1" algn="r">
              <a:buNone/>
              <a:defRPr sz="1200">
                <a:solidFill>
                  <a:schemeClr val="dk2"/>
                </a:solidFill>
              </a:defRPr>
            </a:lvl2pPr>
            <a:lvl3pPr lvl="2" algn="r">
              <a:buNone/>
              <a:defRPr sz="1200">
                <a:solidFill>
                  <a:schemeClr val="dk2"/>
                </a:solidFill>
              </a:defRPr>
            </a:lvl3pPr>
            <a:lvl4pPr lvl="3" algn="r">
              <a:buNone/>
              <a:defRPr sz="1200">
                <a:solidFill>
                  <a:schemeClr val="dk2"/>
                </a:solidFill>
              </a:defRPr>
            </a:lvl4pPr>
            <a:lvl5pPr lvl="4" algn="r">
              <a:buNone/>
              <a:defRPr sz="1200">
                <a:solidFill>
                  <a:schemeClr val="dk2"/>
                </a:solidFill>
              </a:defRPr>
            </a:lvl5pPr>
            <a:lvl6pPr lvl="5" algn="r">
              <a:buNone/>
              <a:defRPr sz="1200">
                <a:solidFill>
                  <a:schemeClr val="dk2"/>
                </a:solidFill>
              </a:defRPr>
            </a:lvl6pPr>
            <a:lvl7pPr lvl="6" algn="r">
              <a:buNone/>
              <a:defRPr sz="1200">
                <a:solidFill>
                  <a:schemeClr val="dk2"/>
                </a:solidFill>
              </a:defRPr>
            </a:lvl7pPr>
            <a:lvl8pPr lvl="7" algn="r">
              <a:buNone/>
              <a:defRPr sz="1200">
                <a:solidFill>
                  <a:schemeClr val="dk2"/>
                </a:solidFill>
              </a:defRPr>
            </a:lvl8pPr>
            <a:lvl9pPr lvl="8" algn="r">
              <a:buNone/>
              <a:defRPr sz="12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28" y="6537781"/>
            <a:ext cx="9144000" cy="320100"/>
          </a:xfrm>
          <a:prstGeom prst="rect">
            <a:avLst/>
          </a:prstGeom>
          <a:solidFill>
            <a:srgbClr val="4E2A8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1700" lIns="21700" spcFirstLastPara="1" rIns="21700" wrap="square" tIns="21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5974" y="6590664"/>
            <a:ext cx="964407" cy="21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0" l="0" r="79019" t="0"/>
          <a:stretch/>
        </p:blipFill>
        <p:spPr>
          <a:xfrm>
            <a:off x="7698575" y="6537775"/>
            <a:ext cx="417411" cy="3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537775"/>
            <a:ext cx="417400" cy="32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4000" y="1248675"/>
            <a:ext cx="4056501" cy="218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7">
            <a:alphaModFix/>
          </a:blip>
          <a:srcRect b="46198" l="0" r="1244" t="0"/>
          <a:stretch/>
        </p:blipFill>
        <p:spPr>
          <a:xfrm>
            <a:off x="961000" y="3816175"/>
            <a:ext cx="7573377" cy="2029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7">
            <a:alphaModFix/>
          </a:blip>
          <a:srcRect b="0" l="0" r="1244" t="81214"/>
          <a:stretch/>
        </p:blipFill>
        <p:spPr>
          <a:xfrm>
            <a:off x="961000" y="5853064"/>
            <a:ext cx="7573377" cy="60851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491013" y="6623020"/>
            <a:ext cx="4809300" cy="149700"/>
          </a:xfrm>
          <a:prstGeom prst="rect">
            <a:avLst/>
          </a:prstGeom>
          <a:solidFill>
            <a:srgbClr val="4E2A84"/>
          </a:solidFill>
          <a:ln>
            <a:noFill/>
          </a:ln>
        </p:spPr>
        <p:txBody>
          <a:bodyPr anchorCtr="0" anchor="ctr" bIns="21700" lIns="21700" spcFirstLastPara="1" rIns="21700" wrap="square" tIns="21700">
            <a:noAutofit/>
          </a:bodyPr>
          <a:lstStyle/>
          <a:p>
            <a:pPr indent="0" lvl="0" marL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This work is supported by the NSF Grant, Award IIS-</a:t>
            </a:r>
            <a:r>
              <a:rPr lang="en" sz="1000">
                <a:solidFill>
                  <a:schemeClr val="lt1"/>
                </a:solidFill>
              </a:rPr>
              <a:t>1755873</a:t>
            </a:r>
            <a:r>
              <a:rPr lang="en" sz="1000">
                <a:solidFill>
                  <a:schemeClr val="lt1"/>
                </a:solidFill>
              </a:rPr>
              <a:t>.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0" y="228600"/>
            <a:ext cx="9144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E2A84"/>
              </a:buClr>
              <a:buSzPts val="1800"/>
              <a:buAutoNum type="arabicPeriod"/>
            </a:pPr>
            <a:r>
              <a:rPr b="1" i="1" lang="en" sz="1800">
                <a:solidFill>
                  <a:srgbClr val="4E2A84"/>
                </a:solidFill>
              </a:rPr>
              <a:t>Developed</a:t>
            </a:r>
            <a:r>
              <a:rPr b="1" lang="en" sz="1800">
                <a:solidFill>
                  <a:srgbClr val="4E2A84"/>
                </a:solidFill>
              </a:rPr>
              <a:t> </a:t>
            </a:r>
            <a:r>
              <a:rPr b="1" i="1" lang="en" sz="1800">
                <a:solidFill>
                  <a:srgbClr val="4E2A84"/>
                </a:solidFill>
              </a:rPr>
              <a:t>a set of universal</a:t>
            </a:r>
            <a:r>
              <a:rPr b="1" lang="en" sz="1800">
                <a:solidFill>
                  <a:srgbClr val="4E2A84"/>
                </a:solidFill>
              </a:rPr>
              <a:t> </a:t>
            </a:r>
            <a:r>
              <a:rPr b="1" i="1" lang="en" sz="1800">
                <a:solidFill>
                  <a:srgbClr val="4E2A84"/>
                </a:solidFill>
              </a:rPr>
              <a:t>features</a:t>
            </a:r>
            <a:r>
              <a:rPr lang="en" sz="1800">
                <a:solidFill>
                  <a:schemeClr val="dk1"/>
                </a:solidFill>
              </a:rPr>
              <a:t> that describe crowd behaviour in online fundraising: </a:t>
            </a:r>
            <a:r>
              <a:rPr lang="en" sz="1800">
                <a:solidFill>
                  <a:schemeClr val="dk2"/>
                </a:solidFill>
              </a:rPr>
              <a:t>(1) </a:t>
            </a:r>
            <a:r>
              <a:rPr i="1" lang="en" sz="1800" u="sng">
                <a:solidFill>
                  <a:schemeClr val="dk2"/>
                </a:solidFill>
              </a:rPr>
              <a:t>Appeal</a:t>
            </a:r>
            <a:r>
              <a:rPr lang="en" sz="1800">
                <a:solidFill>
                  <a:schemeClr val="dk2"/>
                </a:solidFill>
              </a:rPr>
              <a:t>, (2) </a:t>
            </a:r>
            <a:r>
              <a:rPr i="1" lang="en" sz="1800" u="sng">
                <a:solidFill>
                  <a:schemeClr val="dk2"/>
                </a:solidFill>
              </a:rPr>
              <a:t>Momentum</a:t>
            </a:r>
            <a:r>
              <a:rPr lang="en" sz="1800">
                <a:solidFill>
                  <a:schemeClr val="dk2"/>
                </a:solidFill>
              </a:rPr>
              <a:t>, (3) </a:t>
            </a:r>
            <a:r>
              <a:rPr i="1" lang="en" sz="1800" u="sng">
                <a:solidFill>
                  <a:schemeClr val="dk2"/>
                </a:solidFill>
              </a:rPr>
              <a:t>Variation</a:t>
            </a:r>
            <a:r>
              <a:rPr lang="en" sz="1800">
                <a:solidFill>
                  <a:schemeClr val="dk2"/>
                </a:solidFill>
              </a:rPr>
              <a:t>, (4) </a:t>
            </a:r>
            <a:r>
              <a:rPr i="1" lang="en" sz="1800" u="sng">
                <a:solidFill>
                  <a:schemeClr val="dk2"/>
                </a:solidFill>
              </a:rPr>
              <a:t>Engagement</a:t>
            </a:r>
            <a:r>
              <a:rPr lang="en" sz="1800">
                <a:solidFill>
                  <a:schemeClr val="dk2"/>
                </a:solidFill>
              </a:rPr>
              <a:t>, (5) </a:t>
            </a:r>
            <a:r>
              <a:rPr i="1" lang="en" sz="1800" u="sng">
                <a:solidFill>
                  <a:schemeClr val="dk2"/>
                </a:solidFill>
              </a:rPr>
              <a:t>Latency</a:t>
            </a:r>
            <a:endParaRPr i="1" u="sng">
              <a:solidFill>
                <a:schemeClr val="dk2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0" y="1173050"/>
            <a:ext cx="53004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E2A84"/>
              </a:buClr>
              <a:buSzPts val="1800"/>
              <a:buAutoNum type="arabicPeriod" startAt="2"/>
            </a:pPr>
            <a:r>
              <a:rPr b="1" i="1" lang="en" sz="1800">
                <a:solidFill>
                  <a:srgbClr val="4E2A84"/>
                </a:solidFill>
              </a:rPr>
              <a:t>Systematically tested</a:t>
            </a:r>
            <a:r>
              <a:rPr b="1" lang="en" sz="1800">
                <a:solidFill>
                  <a:srgbClr val="4E2A84"/>
                </a:solidFill>
              </a:rPr>
              <a:t> </a:t>
            </a:r>
            <a:r>
              <a:rPr b="1" i="1" lang="en" sz="1800">
                <a:solidFill>
                  <a:srgbClr val="4E2A84"/>
                </a:solidFill>
              </a:rPr>
              <a:t>the importance of the crowd features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i="1" lang="en">
                <a:solidFill>
                  <a:schemeClr val="dk1"/>
                </a:solidFill>
              </a:rPr>
              <a:t>Uniform crowd behavior</a:t>
            </a:r>
            <a:r>
              <a:rPr lang="en">
                <a:solidFill>
                  <a:schemeClr val="dk1"/>
                </a:solidFill>
              </a:rPr>
              <a:t> on </a:t>
            </a:r>
            <a:r>
              <a:rPr lang="en">
                <a:solidFill>
                  <a:schemeClr val="dk1"/>
                </a:solidFill>
              </a:rPr>
              <a:t>heterogeneous</a:t>
            </a:r>
            <a:r>
              <a:rPr lang="en">
                <a:solidFill>
                  <a:schemeClr val="dk1"/>
                </a:solidFill>
              </a:rPr>
              <a:t> crowdfunding platforms, hence universal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Crowd features are </a:t>
            </a:r>
            <a:r>
              <a:rPr i="1" lang="en">
                <a:solidFill>
                  <a:schemeClr val="dk1"/>
                </a:solidFill>
              </a:rPr>
              <a:t>significantly correlated</a:t>
            </a:r>
            <a:r>
              <a:rPr lang="en">
                <a:solidFill>
                  <a:schemeClr val="dk1"/>
                </a:solidFill>
              </a:rPr>
              <a:t> with </a:t>
            </a:r>
            <a:r>
              <a:rPr lang="en">
                <a:solidFill>
                  <a:schemeClr val="dk1"/>
                </a:solidFill>
              </a:rPr>
              <a:t>fundraising</a:t>
            </a:r>
            <a:r>
              <a:rPr lang="en">
                <a:solidFill>
                  <a:schemeClr val="dk1"/>
                </a:solidFill>
              </a:rPr>
              <a:t> success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Crowd features </a:t>
            </a:r>
            <a:r>
              <a:rPr i="1" lang="en">
                <a:solidFill>
                  <a:schemeClr val="dk1"/>
                </a:solidFill>
              </a:rPr>
              <a:t>predict fundraising success</a:t>
            </a:r>
            <a:r>
              <a:rPr lang="en">
                <a:solidFill>
                  <a:schemeClr val="dk1"/>
                </a:solidFill>
              </a:rPr>
              <a:t> better than project features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-25" y="3461075"/>
            <a:ext cx="908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E2A84"/>
              </a:buClr>
              <a:buSzPts val="1800"/>
              <a:buAutoNum type="arabicPeriod" startAt="3"/>
            </a:pPr>
            <a:r>
              <a:rPr b="1" i="1" lang="en" sz="1800">
                <a:solidFill>
                  <a:srgbClr val="4E2A84"/>
                </a:solidFill>
              </a:rPr>
              <a:t>Crowd features have significant quasi-causal effects on fundraising success</a:t>
            </a:r>
            <a:endParaRPr b="1" i="1" sz="1800">
              <a:solidFill>
                <a:srgbClr val="4E2A8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