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hub.net/blockchains-and-distributed-ledger-technologies-in-general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hub.net/blockchains-and-distributed-ledger-technologies-in-genera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jrvWvX4di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ders.com/blockchain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adb8f0b2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adb8f0b2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302b889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302b8899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16e71ea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16e71ea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302b8899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302b8899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https://blockchainhub.net/blockchains-and-distributed-ledger-technologies-in-general/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302b8899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302b8899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https://blockchainhub.net/blockchains-and-distributed-ledger-technologies-in-general/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302b8899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302b8899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302b889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302b889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6e71ea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16e71ea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provides blockchain platform EVM, in which developers can launch their own blockchain projects, including their own cryptocurrencies.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Hyperledger uses Byzantine Fault Tolerance algo.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https://www.youtube.com/watch?v=tjrvWvX4diA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https://anders.com/blockchain/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0adb8f0b2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0adb8f0b2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Ethereum, ABI it's basically how you can encode Solidity contract calls for the EVM and, backwards, how to read the data out of transactions.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 is a protocol that has the main goal of prevent the cyber-attacks such as a distributed denial-of-service attack (DDoS).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fact, PoW idea was originally published by Cynthia Dwork and Moni Naor back in 1993, but the term “proof of work” was coined by Markus Jakobsson and Ari Juels in a document published in 1999.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trustless and distributed consensus system means that if you want to send and/or receive money from someone you don’t need to trust in third-party services.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302b889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302b889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302b8899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302b8899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16e71ea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16e71ea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302b8899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302b8899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302b8899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302b8899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nders.com/blockchain/" TargetMode="External"/><Relationship Id="rId3" Type="http://schemas.openxmlformats.org/officeDocument/2006/relationships/hyperlink" Target="https://angular.io/presskit" TargetMode="External"/><Relationship Id="rId7" Type="http://schemas.openxmlformats.org/officeDocument/2006/relationships/hyperlink" Target="https://www.youtube.com/watch?v=tjrvWvX4di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thereum.org/" TargetMode="External"/><Relationship Id="rId5" Type="http://schemas.openxmlformats.org/officeDocument/2006/relationships/hyperlink" Target="https://stripe.com/about/resources" TargetMode="External"/><Relationship Id="rId10" Type="http://schemas.openxmlformats.org/officeDocument/2006/relationships/hyperlink" Target="https://codeburst.io/25-node-js-tutorials-1db3b1da0260" TargetMode="External"/><Relationship Id="rId4" Type="http://schemas.openxmlformats.org/officeDocument/2006/relationships/hyperlink" Target="https://azure.microsoft.com/en-us/services/cosmos-db/" TargetMode="External"/><Relationship Id="rId9" Type="http://schemas.openxmlformats.org/officeDocument/2006/relationships/hyperlink" Target="https://ethereumbuilders.gitbooks.io/guide/content/en/solidity_tutorial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pe.com/docs/checkout/expres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angularjs.org/tutorial" TargetMode="External"/><Relationship Id="rId4" Type="http://schemas.openxmlformats.org/officeDocument/2006/relationships/hyperlink" Target="https://docs.microsoft.com/en-us/azure/cosmos-db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90225" y="127118"/>
            <a:ext cx="42555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PodWeb</a:t>
            </a:r>
            <a:endParaRPr sz="3000">
              <a:solidFill>
                <a:srgbClr val="6D9EEB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90225" y="704475"/>
            <a:ext cx="65448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Decentralized Application powered by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Ethereum Network.</a:t>
            </a:r>
            <a:endParaRPr sz="2400"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290225" y="1673300"/>
            <a:ext cx="53469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</a:rPr>
              <a:t>Presented By: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Jay Bibodi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Master’s of Science In Computer Science</a:t>
            </a:r>
            <a:endParaRPr sz="2200"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"/>
          </p:nvPr>
        </p:nvSpPr>
        <p:spPr>
          <a:xfrm>
            <a:off x="290225" y="2982425"/>
            <a:ext cx="81042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D9EEB"/>
                </a:solidFill>
              </a:rPr>
              <a:t>Guidance By:</a:t>
            </a:r>
            <a:endParaRPr sz="2200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Dr. Jinsong Ouyang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Dr. Ted Krovetz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Department of Computer Science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California State University - Sacramento</a:t>
            </a:r>
            <a:endParaRPr sz="2200"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525" y="854775"/>
            <a:ext cx="3912476" cy="293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>
            <a:spLocks noGrp="1"/>
          </p:cNvSpPr>
          <p:nvPr>
            <p:ph type="ctrTitle"/>
          </p:nvPr>
        </p:nvSpPr>
        <p:spPr>
          <a:xfrm>
            <a:off x="655200" y="377875"/>
            <a:ext cx="78336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</a:rPr>
              <a:t>Learnings</a:t>
            </a:r>
            <a:endParaRPr sz="2800">
              <a:solidFill>
                <a:srgbClr val="6FA8DC"/>
              </a:solidFill>
            </a:endParaRPr>
          </a:p>
        </p:txBody>
      </p:sp>
      <p:sp>
        <p:nvSpPr>
          <p:cNvPr id="350" name="Google Shape;350;p22"/>
          <p:cNvSpPr txBox="1">
            <a:spLocks noGrp="1"/>
          </p:cNvSpPr>
          <p:nvPr>
            <p:ph type="ctrTitle"/>
          </p:nvPr>
        </p:nvSpPr>
        <p:spPr>
          <a:xfrm>
            <a:off x="655200" y="1386700"/>
            <a:ext cx="7833600" cy="3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Node js, Solidity, MS Visual Code, Remix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Web3 library, Stripe API for payment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Azure cosmos db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Design an application from scratch 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Software Development Lifecycle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>
            <a:spLocks noGrp="1"/>
          </p:cNvSpPr>
          <p:nvPr>
            <p:ph type="ctrTitle"/>
          </p:nvPr>
        </p:nvSpPr>
        <p:spPr>
          <a:xfrm>
            <a:off x="671225" y="203325"/>
            <a:ext cx="78336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</a:rPr>
              <a:t>Any Questions??</a:t>
            </a:r>
            <a:endParaRPr sz="2800">
              <a:solidFill>
                <a:srgbClr val="6FA8DC"/>
              </a:solidFill>
            </a:endParaRPr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025" y="1261625"/>
            <a:ext cx="3699975" cy="36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>
            <a:spLocks noGrp="1"/>
          </p:cNvSpPr>
          <p:nvPr>
            <p:ph type="title"/>
          </p:nvPr>
        </p:nvSpPr>
        <p:spPr>
          <a:xfrm>
            <a:off x="159675" y="210175"/>
            <a:ext cx="7030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References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362" name="Google Shape;362;p24"/>
          <p:cNvSpPr txBox="1">
            <a:spLocks noGrp="1"/>
          </p:cNvSpPr>
          <p:nvPr>
            <p:ph type="body" idx="1"/>
          </p:nvPr>
        </p:nvSpPr>
        <p:spPr>
          <a:xfrm>
            <a:off x="159675" y="983725"/>
            <a:ext cx="8770200" cy="3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Angular Icon, available on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https://angular.io/presskit</a:t>
            </a:r>
            <a:r>
              <a:rPr lang="en" sz="1800">
                <a:solidFill>
                  <a:srgbClr val="FFFFFF"/>
                </a:solidFill>
              </a:rPr>
              <a:t>  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Azure Cosmos DB Icon, available on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https://azure.microsoft.com/en-us/services/cosmos-db/</a:t>
            </a:r>
            <a:r>
              <a:rPr lang="en" sz="1800">
                <a:solidFill>
                  <a:srgbClr val="FFFFFF"/>
                </a:solidFill>
              </a:rPr>
              <a:t>  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Stripe Icon, available on </a:t>
            </a:r>
            <a:r>
              <a:rPr lang="en" sz="1800" u="sng">
                <a:solidFill>
                  <a:srgbClr val="FFFFFF"/>
                </a:solidFill>
                <a:hlinkClick r:id="rId5"/>
              </a:rPr>
              <a:t>https://stripe.com/about/resources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Ethereum Icon, available on </a:t>
            </a:r>
            <a:r>
              <a:rPr lang="en" sz="1800" u="sng">
                <a:solidFill>
                  <a:srgbClr val="FFFFFF"/>
                </a:solidFill>
                <a:hlinkClick r:id="rId6"/>
              </a:rPr>
              <a:t>https://www.ethereum.org/</a:t>
            </a:r>
            <a:r>
              <a:rPr lang="en" sz="1800">
                <a:solidFill>
                  <a:srgbClr val="FFFFFF"/>
                </a:solidFill>
              </a:rPr>
              <a:t>  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Ethereum Blockchain Info, available on </a:t>
            </a:r>
            <a:r>
              <a:rPr lang="en" sz="1800" u="sng">
                <a:solidFill>
                  <a:srgbClr val="FFFFFF"/>
                </a:solidFill>
                <a:hlinkClick r:id="rId7"/>
              </a:rPr>
              <a:t>https://www.youtube.com/watch?v=tjrvWvX4diA</a:t>
            </a:r>
            <a:r>
              <a:rPr lang="en" sz="1800">
                <a:solidFill>
                  <a:srgbClr val="FFFFFF"/>
                </a:solidFill>
              </a:rPr>
              <a:t> and </a:t>
            </a:r>
            <a:r>
              <a:rPr lang="en" sz="1800" u="sng">
                <a:solidFill>
                  <a:srgbClr val="FFFFFF"/>
                </a:solidFill>
                <a:hlinkClick r:id="rId8"/>
              </a:rPr>
              <a:t>https://anders.com/blockchain/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Solidity Tutorials available on </a:t>
            </a:r>
            <a:r>
              <a:rPr lang="en" sz="1800" u="sng">
                <a:solidFill>
                  <a:srgbClr val="FFFFFF"/>
                </a:solidFill>
                <a:hlinkClick r:id="rId9"/>
              </a:rPr>
              <a:t>https://ethereumbuilders.gitbooks.io/guide/content/en/solidity_tutorials.html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Node js Tutorials available on </a:t>
            </a:r>
            <a:r>
              <a:rPr lang="en" sz="1800" u="sng">
                <a:solidFill>
                  <a:srgbClr val="FFFFFF"/>
                </a:solidFill>
                <a:hlinkClick r:id="rId10"/>
              </a:rPr>
              <a:t>https://codeburst.io/25-node-js-tutorials-1db3b1da0260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>
            <a:spLocks noGrp="1"/>
          </p:cNvSpPr>
          <p:nvPr>
            <p:ph type="title"/>
          </p:nvPr>
        </p:nvSpPr>
        <p:spPr>
          <a:xfrm>
            <a:off x="159675" y="210175"/>
            <a:ext cx="70305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References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1"/>
          </p:nvPr>
        </p:nvSpPr>
        <p:spPr>
          <a:xfrm>
            <a:off x="159675" y="983725"/>
            <a:ext cx="8770200" cy="3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Stripe tutorials, available on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https://stripe.com/docs/checkout/express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Ethereum tutorials, available on Udemy, Ethereum and Solidity: The Complete Developer’s Guide by Stephen Grider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Azure cosmos db tutorials, available on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https://docs.microsoft.com/en-us/azure/cosmos-db/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Angularjs tutorials, available on </a:t>
            </a:r>
            <a:r>
              <a:rPr lang="en" sz="1800" u="sng">
                <a:solidFill>
                  <a:srgbClr val="FFFFFF"/>
                </a:solidFill>
                <a:hlinkClick r:id="rId5"/>
              </a:rPr>
              <a:t>https://docs.angularjs.org/tutorial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>
            <a:spLocks noGrp="1"/>
          </p:cNvSpPr>
          <p:nvPr>
            <p:ph type="ctrTitle"/>
          </p:nvPr>
        </p:nvSpPr>
        <p:spPr>
          <a:xfrm>
            <a:off x="-76200" y="2218350"/>
            <a:ext cx="91440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</a:rPr>
              <a:t>Thank You!!</a:t>
            </a:r>
            <a:endParaRPr sz="28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ctrTitle"/>
          </p:nvPr>
        </p:nvSpPr>
        <p:spPr>
          <a:xfrm>
            <a:off x="542250" y="96193"/>
            <a:ext cx="42555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D9EEB"/>
                </a:solidFill>
              </a:rPr>
              <a:t>Agenda</a:t>
            </a:r>
            <a:endParaRPr sz="2800">
              <a:solidFill>
                <a:srgbClr val="6D9EEB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"/>
          </p:nvPr>
        </p:nvSpPr>
        <p:spPr>
          <a:xfrm>
            <a:off x="519900" y="891225"/>
            <a:ext cx="81042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Introduction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Why Ethereum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Basic Terminologies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Technologies Used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Design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Implementation Demo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Advantages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Future work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Learnings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References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290225" y="279525"/>
            <a:ext cx="78336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</a:rPr>
              <a:t>Why Ethereum?</a:t>
            </a:r>
            <a:endParaRPr sz="2800">
              <a:solidFill>
                <a:srgbClr val="6FA8DC"/>
              </a:solidFill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600" y="1443525"/>
            <a:ext cx="2038122" cy="36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>
            <a:spLocks noGrp="1"/>
          </p:cNvSpPr>
          <p:nvPr>
            <p:ph type="ctrTitle"/>
          </p:nvPr>
        </p:nvSpPr>
        <p:spPr>
          <a:xfrm>
            <a:off x="290225" y="1138725"/>
            <a:ext cx="7833600" cy="3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 b="0">
                <a:latin typeface="Nunito"/>
                <a:ea typeface="Nunito"/>
                <a:cs typeface="Nunito"/>
                <a:sym typeface="Nunito"/>
              </a:rPr>
              <a:t>It is permissionless blockchain</a:t>
            </a:r>
            <a:endParaRPr sz="2200" b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 b="0">
                <a:latin typeface="Nunito"/>
                <a:ea typeface="Nunito"/>
                <a:cs typeface="Nunito"/>
                <a:sym typeface="Nunito"/>
              </a:rPr>
              <a:t>It use hash function, DS, public-private key encryption, P2P network, and POW</a:t>
            </a:r>
            <a:endParaRPr sz="2200" b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 b="0">
                <a:latin typeface="Nunito"/>
                <a:ea typeface="Nunito"/>
                <a:cs typeface="Nunito"/>
                <a:sym typeface="Nunito"/>
              </a:rPr>
              <a:t>It provides blockchain platform EVM</a:t>
            </a:r>
            <a:endParaRPr sz="2200" b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 b="0">
                <a:latin typeface="Nunito"/>
                <a:ea typeface="Nunito"/>
                <a:cs typeface="Nunito"/>
                <a:sym typeface="Nunito"/>
              </a:rPr>
              <a:t>Ability to create Decentralized application</a:t>
            </a:r>
            <a:endParaRPr sz="2200" b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●"/>
            </a:pPr>
            <a:r>
              <a:rPr lang="en" sz="2200" b="0">
                <a:latin typeface="Nunito"/>
                <a:ea typeface="Nunito"/>
                <a:cs typeface="Nunito"/>
                <a:sym typeface="Nunito"/>
              </a:rPr>
              <a:t>Public or Private Network!</a:t>
            </a:r>
            <a:endParaRPr sz="2200" b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 idx="4294967295"/>
          </p:nvPr>
        </p:nvSpPr>
        <p:spPr>
          <a:xfrm>
            <a:off x="672125" y="294025"/>
            <a:ext cx="70305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Basic Terminologies 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4294967295"/>
          </p:nvPr>
        </p:nvSpPr>
        <p:spPr>
          <a:xfrm>
            <a:off x="672125" y="1132800"/>
            <a:ext cx="7810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Node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Transaction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Block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Mining and block reward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Consensus Algorithm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Proof of Work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Proof of Stake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Smart Contract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 idx="4294967295"/>
          </p:nvPr>
        </p:nvSpPr>
        <p:spPr>
          <a:xfrm>
            <a:off x="281225" y="84075"/>
            <a:ext cx="70305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Technologies Used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4294967295"/>
          </p:nvPr>
        </p:nvSpPr>
        <p:spPr>
          <a:xfrm>
            <a:off x="195450" y="631575"/>
            <a:ext cx="8702700" cy="4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➢"/>
            </a:pPr>
            <a:r>
              <a:rPr lang="en" sz="2200">
                <a:solidFill>
                  <a:srgbClr val="FFFFFF"/>
                </a:solidFill>
              </a:rPr>
              <a:t>Development IDE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Remix 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Visual studio Code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➢"/>
            </a:pPr>
            <a:r>
              <a:rPr lang="en" sz="2200">
                <a:solidFill>
                  <a:srgbClr val="FFFFFF"/>
                </a:solidFill>
              </a:rPr>
              <a:t>Database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Azure Cosmos DB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➢"/>
            </a:pPr>
            <a:r>
              <a:rPr lang="en" sz="2200">
                <a:solidFill>
                  <a:srgbClr val="FFFFFF"/>
                </a:solidFill>
              </a:rPr>
              <a:t>Backend Programming Language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Node JS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Solidity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➢"/>
            </a:pPr>
            <a:r>
              <a:rPr lang="en" sz="2200">
                <a:solidFill>
                  <a:srgbClr val="FFFFFF"/>
                </a:solidFill>
              </a:rPr>
              <a:t>Front end 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rgbClr val="FFFFFF"/>
                </a:solidFill>
              </a:rPr>
              <a:t>Angular JS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➢"/>
            </a:pPr>
            <a:r>
              <a:rPr lang="en" sz="2200">
                <a:solidFill>
                  <a:srgbClr val="FFFFFF"/>
                </a:solidFill>
              </a:rPr>
              <a:t>Stripe API-Payment &amp; Ganache CLI - test Ethereum Network.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 idx="4294967295"/>
          </p:nvPr>
        </p:nvSpPr>
        <p:spPr>
          <a:xfrm>
            <a:off x="672125" y="294025"/>
            <a:ext cx="70305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FA8DC"/>
                </a:solidFill>
              </a:rPr>
              <a:t>Design</a:t>
            </a:r>
            <a:endParaRPr sz="3600">
              <a:solidFill>
                <a:srgbClr val="6FA8DC"/>
              </a:solidFill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3308400" y="2386588"/>
            <a:ext cx="2222400" cy="1134000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Nunito"/>
                <a:ea typeface="Nunito"/>
                <a:cs typeface="Nunito"/>
                <a:sym typeface="Nunito"/>
              </a:rPr>
              <a:t>Controller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Interacts with all the components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50" y="1054925"/>
            <a:ext cx="1663725" cy="16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875" y="3647375"/>
            <a:ext cx="2518151" cy="132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12" y="4058600"/>
            <a:ext cx="1584799" cy="75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6550" y="847850"/>
            <a:ext cx="1584800" cy="158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18"/>
          <p:cNvCxnSpPr>
            <a:stCxn id="313" idx="2"/>
            <a:endCxn id="313" idx="2"/>
          </p:cNvCxnSpPr>
          <p:nvPr/>
        </p:nvCxnSpPr>
        <p:spPr>
          <a:xfrm>
            <a:off x="1077213" y="27186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8"/>
          <p:cNvCxnSpPr/>
          <p:nvPr/>
        </p:nvCxnSpPr>
        <p:spPr>
          <a:xfrm rot="10800000" flipH="1">
            <a:off x="1588875" y="3388575"/>
            <a:ext cx="1722000" cy="84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18"/>
          <p:cNvCxnSpPr/>
          <p:nvPr/>
        </p:nvCxnSpPr>
        <p:spPr>
          <a:xfrm flipH="1">
            <a:off x="1718350" y="3479775"/>
            <a:ext cx="1904700" cy="92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8"/>
          <p:cNvCxnSpPr/>
          <p:nvPr/>
        </p:nvCxnSpPr>
        <p:spPr>
          <a:xfrm>
            <a:off x="5531250" y="3419125"/>
            <a:ext cx="1630800" cy="729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18"/>
          <p:cNvCxnSpPr/>
          <p:nvPr/>
        </p:nvCxnSpPr>
        <p:spPr>
          <a:xfrm rot="10800000" flipH="1">
            <a:off x="5454600" y="1753588"/>
            <a:ext cx="1836600" cy="971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18"/>
          <p:cNvSpPr txBox="1"/>
          <p:nvPr/>
        </p:nvSpPr>
        <p:spPr>
          <a:xfrm>
            <a:off x="324325" y="2517650"/>
            <a:ext cx="15849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248125" y="3736850"/>
            <a:ext cx="15849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Payment API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6665375" y="2280250"/>
            <a:ext cx="2222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Ethereum Network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6784675" y="3273050"/>
            <a:ext cx="20514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Azure Cosmos DB</a:t>
            </a:r>
            <a:endParaRPr sz="1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6" name="Google Shape;326;p18"/>
          <p:cNvCxnSpPr/>
          <p:nvPr/>
        </p:nvCxnSpPr>
        <p:spPr>
          <a:xfrm>
            <a:off x="1653675" y="1868075"/>
            <a:ext cx="1642200" cy="729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8"/>
          <p:cNvCxnSpPr>
            <a:stCxn id="312" idx="1"/>
          </p:cNvCxnSpPr>
          <p:nvPr/>
        </p:nvCxnSpPr>
        <p:spPr>
          <a:xfrm rot="10800000">
            <a:off x="1619400" y="2175988"/>
            <a:ext cx="1689000" cy="777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ctrTitle"/>
          </p:nvPr>
        </p:nvSpPr>
        <p:spPr>
          <a:xfrm>
            <a:off x="655200" y="2077150"/>
            <a:ext cx="78336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</a:rPr>
              <a:t>Demo</a:t>
            </a:r>
            <a:endParaRPr sz="28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>
            <a:spLocks noGrp="1"/>
          </p:cNvSpPr>
          <p:nvPr>
            <p:ph type="ctrTitle"/>
          </p:nvPr>
        </p:nvSpPr>
        <p:spPr>
          <a:xfrm>
            <a:off x="655200" y="377875"/>
            <a:ext cx="78336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</a:rPr>
              <a:t>Advantages</a:t>
            </a:r>
            <a:endParaRPr sz="2800">
              <a:solidFill>
                <a:srgbClr val="6FA8DC"/>
              </a:solidFill>
            </a:endParaRPr>
          </a:p>
        </p:txBody>
      </p:sp>
      <p:sp>
        <p:nvSpPr>
          <p:cNvPr id="338" name="Google Shape;338;p20"/>
          <p:cNvSpPr txBox="1">
            <a:spLocks noGrp="1"/>
          </p:cNvSpPr>
          <p:nvPr>
            <p:ph type="ctrTitle"/>
          </p:nvPr>
        </p:nvSpPr>
        <p:spPr>
          <a:xfrm>
            <a:off x="655200" y="1237075"/>
            <a:ext cx="7833600" cy="36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Anyone could publish the podcast 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Elimination of Middlemen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Users get direct credit for the podcast published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Could do transaction in ‘Pods’ token used for this application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Could track the history of podcast purchased by other users, comments and likes to improve future trade.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ctrTitle"/>
          </p:nvPr>
        </p:nvSpPr>
        <p:spPr>
          <a:xfrm>
            <a:off x="655200" y="377875"/>
            <a:ext cx="78336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FA8DC"/>
                </a:solidFill>
              </a:rPr>
              <a:t>Future work</a:t>
            </a:r>
            <a:endParaRPr sz="2800">
              <a:solidFill>
                <a:srgbClr val="6FA8DC"/>
              </a:solidFill>
            </a:endParaRPr>
          </a:p>
        </p:txBody>
      </p:sp>
      <p:sp>
        <p:nvSpPr>
          <p:cNvPr id="344" name="Google Shape;344;p21"/>
          <p:cNvSpPr txBox="1">
            <a:spLocks noGrp="1"/>
          </p:cNvSpPr>
          <p:nvPr>
            <p:ph type="ctrTitle"/>
          </p:nvPr>
        </p:nvSpPr>
        <p:spPr>
          <a:xfrm>
            <a:off x="655200" y="1488250"/>
            <a:ext cx="7833600" cy="3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Cross-platform support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Integrate Apple/google pay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Notification to publisher for podcast purchased by some other users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➢"/>
            </a:pPr>
            <a:r>
              <a:rPr lang="en" sz="2200" b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Role based control and sending tokens to the people who do marketing on behalf of podcast publisher.</a:t>
            </a:r>
            <a:endParaRPr sz="2200" b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On-screen Show (16:9)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Maven Pro</vt:lpstr>
      <vt:lpstr>Nunito</vt:lpstr>
      <vt:lpstr>Arial</vt:lpstr>
      <vt:lpstr>Comic Sans MS</vt:lpstr>
      <vt:lpstr>Momentum</vt:lpstr>
      <vt:lpstr>PodWeb</vt:lpstr>
      <vt:lpstr>Agenda</vt:lpstr>
      <vt:lpstr>Why Ethereum?</vt:lpstr>
      <vt:lpstr>Basic Terminologies </vt:lpstr>
      <vt:lpstr>Technologies Used</vt:lpstr>
      <vt:lpstr>Design</vt:lpstr>
      <vt:lpstr>Demo</vt:lpstr>
      <vt:lpstr>Advantages</vt:lpstr>
      <vt:lpstr>Future work</vt:lpstr>
      <vt:lpstr>Learnings</vt:lpstr>
      <vt:lpstr>Any Questions??</vt:lpstr>
      <vt:lpstr>References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PodWeb</dc:title>
  <cp:lastModifiedBy>jay.bibodi@gmail.com</cp:lastModifiedBy>
  <cp:revision>1</cp:revision>
  <dcterms:modified xsi:type="dcterms:W3CDTF">2018-10-02T06:14:05Z</dcterms:modified>
</cp:coreProperties>
</file>