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 autoAdjust="0"/>
    <p:restoredTop sz="93003" autoAdjust="0"/>
  </p:normalViewPr>
  <p:slideViewPr>
    <p:cSldViewPr>
      <p:cViewPr>
        <p:scale>
          <a:sx n="30" d="100"/>
          <a:sy n="30" d="100"/>
        </p:scale>
        <p:origin x="-1140" y="-69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084B-2F15-419C-AA91-DBD329B3D92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990600"/>
            <a:ext cx="27508200" cy="303440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352" y="27693114"/>
            <a:ext cx="177881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Baskauf, S. and C. O. </a:t>
            </a:r>
            <a:r>
              <a:rPr lang="en-US" sz="2800" dirty="0"/>
              <a:t>Webb. </a:t>
            </a:r>
            <a:r>
              <a:rPr lang="en-US" sz="2800" dirty="0" smtClean="0"/>
              <a:t>In press. Darwin-SW</a:t>
            </a:r>
            <a:r>
              <a:rPr lang="en-US" sz="2800" dirty="0"/>
              <a:t>: Darwin Core-based terms for expressing biodiversity data as </a:t>
            </a:r>
            <a:r>
              <a:rPr lang="en-US" sz="2800" dirty="0" smtClean="0"/>
              <a:t>RDF. Semantic Web Journal.  http://www.semantic-web-journal.net/content/darwin-sw-darwin-core-based-terms-expressing-biodiversity-data-rdf-1</a:t>
            </a:r>
            <a:endParaRPr lang="en-US" sz="2800" dirty="0" smtClean="0"/>
          </a:p>
          <a:p>
            <a:r>
              <a:rPr lang="en-US" sz="2800" dirty="0" smtClean="0"/>
              <a:t>Darwin </a:t>
            </a:r>
            <a:r>
              <a:rPr lang="en-US" sz="2800" dirty="0" smtClean="0"/>
              <a:t>Core RDF Guide </a:t>
            </a:r>
            <a:r>
              <a:rPr lang="en-US" sz="2800" dirty="0"/>
              <a:t>from http://rs.tdwg.org/dwc/terms/guides/rdf/index.htm</a:t>
            </a:r>
            <a:endParaRPr lang="en-US" sz="2800" dirty="0" smtClean="0"/>
          </a:p>
          <a:p>
            <a:r>
              <a:rPr lang="en-US" sz="2800" dirty="0" smtClean="0"/>
              <a:t>Describing </a:t>
            </a:r>
            <a:r>
              <a:rPr lang="en-US" sz="2800" dirty="0"/>
              <a:t>Taxon Concepts from http://</a:t>
            </a:r>
            <a:r>
              <a:rPr lang="en-US" sz="2800" dirty="0" smtClean="0"/>
              <a:t>code.google.com/p/tdwg-rdf/wiki/TaxonInRDF which is based on the TDWG TaxonConcept</a:t>
            </a:r>
            <a:r>
              <a:rPr lang="en-US" sz="2800" dirty="0"/>
              <a:t> Ontology http://</a:t>
            </a:r>
            <a:r>
              <a:rPr lang="en-US" sz="2800" dirty="0" smtClean="0"/>
              <a:t>code.google.com/p/tdwg-ontology/source/browse/trunk/ontology/voc/TaxonConcept.rdf</a:t>
            </a:r>
          </a:p>
          <a:p>
            <a:r>
              <a:rPr lang="en-US" sz="2800" dirty="0" smtClean="0"/>
              <a:t> which is based on the </a:t>
            </a:r>
            <a:r>
              <a:rPr lang="en-US" sz="2800" dirty="0"/>
              <a:t>TCS Standard http://www.tdwg.org/standards/117/</a:t>
            </a:r>
            <a:endParaRPr lang="en-US" sz="2800" dirty="0" smtClean="0"/>
          </a:p>
          <a:p>
            <a:r>
              <a:rPr lang="en-US" sz="2800" dirty="0" smtClean="0"/>
              <a:t>Darwin-SW version </a:t>
            </a:r>
            <a:r>
              <a:rPr lang="en-US" sz="2800" dirty="0" smtClean="0"/>
              <a:t>1.0</a:t>
            </a:r>
            <a:r>
              <a:rPr lang="en-US" sz="2800" dirty="0" smtClean="0"/>
              <a:t> </a:t>
            </a:r>
            <a:r>
              <a:rPr lang="en-US" sz="2800" dirty="0" smtClean="0"/>
              <a:t>from </a:t>
            </a:r>
            <a:r>
              <a:rPr lang="en-US" sz="2800" dirty="0"/>
              <a:t>https://github.com/darwin-sw/dsw</a:t>
            </a:r>
            <a:endParaRPr lang="en-US" sz="2800" dirty="0" smtClean="0"/>
          </a:p>
          <a:p>
            <a:r>
              <a:rPr lang="en-US" sz="2800" dirty="0"/>
              <a:t>The Association of Systematics Collections (ASC</a:t>
            </a:r>
            <a:r>
              <a:rPr lang="en-US" sz="2800" dirty="0" smtClean="0"/>
              <a:t>) </a:t>
            </a:r>
            <a:r>
              <a:rPr lang="en-US" sz="2800" dirty="0"/>
              <a:t>report on: An Information Model for Biological Collections </a:t>
            </a:r>
          </a:p>
          <a:p>
            <a:r>
              <a:rPr lang="en-US" sz="2800" dirty="0"/>
              <a:t>http://wiki.tdwg.org/twiki/bin/view/TAG/HistoricalDocuments</a:t>
            </a:r>
          </a:p>
          <a:p>
            <a:r>
              <a:rPr lang="en-US" sz="2800" dirty="0" smtClean="0"/>
              <a:t>ASC model diagram from http</a:t>
            </a:r>
            <a:r>
              <a:rPr lang="en-US" sz="2800" dirty="0"/>
              <a:t>://wiki.tdwg.org/twiki/bin/viewfile/TAG/HistoricalDocuments?rev=1;filename=Ascfig2.pdf</a:t>
            </a:r>
          </a:p>
        </p:txBody>
      </p:sp>
      <p:sp>
        <p:nvSpPr>
          <p:cNvPr id="4" name="Oval 3"/>
          <p:cNvSpPr/>
          <p:nvPr/>
        </p:nvSpPr>
        <p:spPr>
          <a:xfrm>
            <a:off x="27660600" y="1516380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51637" y="1516380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99200" y="12801600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166550" y="11278069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13600" y="8686800"/>
            <a:ext cx="2739189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374600" y="762000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84837" y="659732"/>
            <a:ext cx="3886200" cy="19812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791694" y="11644313"/>
            <a:ext cx="5028631" cy="16910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480820" y="2971800"/>
            <a:ext cx="5188180" cy="492383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31546800" y="16154400"/>
            <a:ext cx="2604837" cy="0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7" idx="4"/>
          </p:cNvCxnSpPr>
          <p:nvPr/>
        </p:nvCxnSpPr>
        <p:spPr>
          <a:xfrm flipV="1">
            <a:off x="37468716" y="13259269"/>
            <a:ext cx="1640934" cy="219467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6" idx="4"/>
          </p:cNvCxnSpPr>
          <p:nvPr/>
        </p:nvCxnSpPr>
        <p:spPr>
          <a:xfrm flipV="1">
            <a:off x="27469012" y="14782800"/>
            <a:ext cx="6173288" cy="658192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0"/>
          </p:cNvCxnSpPr>
          <p:nvPr/>
        </p:nvCxnSpPr>
        <p:spPr>
          <a:xfrm flipV="1">
            <a:off x="29603700" y="10210800"/>
            <a:ext cx="3009900" cy="4953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48008" y="15989955"/>
            <a:ext cx="34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dcterms:Location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440762" y="13016786"/>
            <a:ext cx="299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foaf:Agent or</a:t>
            </a:r>
          </a:p>
          <a:p>
            <a:r>
              <a:rPr lang="en-US" sz="3600" b="1" dirty="0" smtClean="0">
                <a:solidFill>
                  <a:srgbClr val="00B0F0"/>
                </a:solidFill>
              </a:rPr>
              <a:t>dcterms:Agent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18237" y="925966"/>
            <a:ext cx="299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foaf:Agent or</a:t>
            </a:r>
          </a:p>
          <a:p>
            <a:r>
              <a:rPr lang="en-US" sz="3600" b="1" dirty="0" smtClean="0">
                <a:solidFill>
                  <a:srgbClr val="00B0F0"/>
                </a:solidFill>
              </a:rPr>
              <a:t>dcterms:Agent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950639" y="11661442"/>
            <a:ext cx="223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gn:Feature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8459244">
            <a:off x="37247874" y="14278147"/>
            <a:ext cx="473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dwciri:inDescribedPlace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628296" y="16975145"/>
            <a:ext cx="3370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dsw:locatedAt</a:t>
            </a:r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FFC000"/>
              </a:solidFill>
            </a:endParaRPr>
          </a:p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dsw:locates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25103" y="15989955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dwc:Event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8796987">
            <a:off x="27983470" y="19086038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dwciri:recordedBy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030614" y="20374124"/>
            <a:ext cx="4438398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8" idx="7"/>
            <a:endCxn id="4" idx="3"/>
          </p:cNvCxnSpPr>
          <p:nvPr/>
        </p:nvCxnSpPr>
        <p:spPr>
          <a:xfrm flipV="1">
            <a:off x="26819024" y="16854860"/>
            <a:ext cx="1410697" cy="3809404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7519692">
            <a:off x="25219774" y="17730518"/>
            <a:ext cx="304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dsw:atEvent</a:t>
            </a:r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FFC000"/>
              </a:solidFill>
            </a:endParaRPr>
          </a:p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dsw:eventOf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37625" y="21041558"/>
            <a:ext cx="327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dwc:Occurrence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3257928" y="16878990"/>
            <a:ext cx="422674" cy="3785274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4982433">
            <a:off x="20963521" y="18421877"/>
            <a:ext cx="386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dsw:evidenceFor</a:t>
            </a:r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FFC000"/>
              </a:solidFill>
            </a:endParaRPr>
          </a:p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dsw:hasEvidence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017186" y="15894554"/>
            <a:ext cx="22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dsw:Token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8645492" y="15109703"/>
            <a:ext cx="5483913" cy="215397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763927" y="9467270"/>
            <a:ext cx="223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rdfs:Literal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18147937">
            <a:off x="29215882" y="12042073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dwc:eventDate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63429" y="11957871"/>
            <a:ext cx="366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dwc:Identification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12" idx="7"/>
            <a:endCxn id="13" idx="5"/>
          </p:cNvCxnSpPr>
          <p:nvPr/>
        </p:nvCxnSpPr>
        <p:spPr>
          <a:xfrm flipH="1" flipV="1">
            <a:off x="17909209" y="7174552"/>
            <a:ext cx="1174690" cy="47174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3766448" y="8766105"/>
            <a:ext cx="3657600" cy="17526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4488674">
            <a:off x="17499040" y="9223684"/>
            <a:ext cx="300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dwciri:toTaxon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13" idx="7"/>
            <a:endCxn id="9" idx="2"/>
          </p:cNvCxnSpPr>
          <p:nvPr/>
        </p:nvCxnSpPr>
        <p:spPr>
          <a:xfrm flipV="1">
            <a:off x="17909209" y="1752600"/>
            <a:ext cx="7465391" cy="1940278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6"/>
          </p:cNvCxnSpPr>
          <p:nvPr/>
        </p:nvCxnSpPr>
        <p:spPr>
          <a:xfrm flipV="1">
            <a:off x="29260800" y="1650334"/>
            <a:ext cx="3824037" cy="10226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17474" y="1873600"/>
            <a:ext cx="322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dcterms:creator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20793679">
            <a:off x="21110125" y="2648633"/>
            <a:ext cx="2962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tc:accordingTo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97" name="Straight Arrow Connector 96"/>
          <p:cNvCxnSpPr>
            <a:stCxn id="13" idx="4"/>
            <a:endCxn id="77" idx="0"/>
          </p:cNvCxnSpPr>
          <p:nvPr/>
        </p:nvCxnSpPr>
        <p:spPr>
          <a:xfrm flipH="1">
            <a:off x="15595248" y="7895630"/>
            <a:ext cx="479662" cy="870475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030200" y="7918604"/>
            <a:ext cx="246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tc:hasName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376164" y="1550434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(some bibo: class?)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87096" y="4744997"/>
            <a:ext cx="220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dwc</a:t>
            </a:r>
            <a:r>
              <a:rPr lang="en-US" sz="3600" b="1" dirty="0" smtClean="0">
                <a:solidFill>
                  <a:srgbClr val="00B0F0"/>
                </a:solidFill>
              </a:rPr>
              <a:t>:Taxon</a:t>
            </a:r>
            <a:endParaRPr lang="en-US" sz="3600" b="1" dirty="0" smtClean="0">
              <a:solidFill>
                <a:srgbClr val="00B0F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012319" y="9522768"/>
            <a:ext cx="2914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tc:TaxonName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654716" y="18928551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dwc:Organism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325854" y="18306538"/>
            <a:ext cx="534202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endCxn id="112" idx="5"/>
          </p:cNvCxnSpPr>
          <p:nvPr/>
        </p:nvCxnSpPr>
        <p:spPr>
          <a:xfrm flipH="1" flipV="1">
            <a:off x="12885553" y="19997598"/>
            <a:ext cx="10145064" cy="1367126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461426">
            <a:off x="17397208" y="20861852"/>
            <a:ext cx="433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dsw:hasOccurrence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FFC000"/>
                </a:solidFill>
              </a:rPr>
              <a:t>dsw:occurrenceOf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cxnSp>
        <p:nvCxnSpPr>
          <p:cNvPr id="117" name="Straight Arrow Connector 116"/>
          <p:cNvCxnSpPr>
            <a:stCxn id="12" idx="3"/>
            <a:endCxn id="112" idx="7"/>
          </p:cNvCxnSpPr>
          <p:nvPr/>
        </p:nvCxnSpPr>
        <p:spPr>
          <a:xfrm flipH="1">
            <a:off x="12885553" y="13087723"/>
            <a:ext cx="2642567" cy="5508955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7824152">
            <a:off x="11256106" y="14769817"/>
            <a:ext cx="475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dsw:hasIdentification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FFC000"/>
                </a:solidFill>
              </a:rPr>
              <a:t>dsw:identifies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cxnSp>
        <p:nvCxnSpPr>
          <p:cNvPr id="124" name="Straight Arrow Connector 123"/>
          <p:cNvCxnSpPr>
            <a:stCxn id="62" idx="1"/>
            <a:endCxn id="12" idx="4"/>
          </p:cNvCxnSpPr>
          <p:nvPr/>
        </p:nvCxnSpPr>
        <p:spPr>
          <a:xfrm flipH="1" flipV="1">
            <a:off x="17306010" y="13335373"/>
            <a:ext cx="2142582" cy="2089772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2656770">
            <a:off x="16360878" y="14105896"/>
            <a:ext cx="2983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2">
                    <a:lumMod val="75000"/>
                  </a:schemeClr>
                </a:solidFill>
              </a:rPr>
              <a:t>dsw:idBasedOn</a:t>
            </a:r>
            <a:r>
              <a:rPr lang="en-US" sz="28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2800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2800" b="1" i="1" dirty="0" smtClean="0">
                <a:solidFill>
                  <a:srgbClr val="FFC000"/>
                </a:solidFill>
              </a:rPr>
              <a:t>dsw:isBasisForId</a:t>
            </a:r>
            <a:endParaRPr lang="en-US" sz="2800" b="1" i="1" dirty="0">
              <a:solidFill>
                <a:srgbClr val="FFC000"/>
              </a:solidFill>
            </a:endParaRPr>
          </a:p>
        </p:txBody>
      </p:sp>
      <p:cxnSp>
        <p:nvCxnSpPr>
          <p:cNvPr id="136" name="Straight Arrow Connector 135"/>
          <p:cNvCxnSpPr>
            <a:stCxn id="62" idx="3"/>
            <a:endCxn id="112" idx="6"/>
          </p:cNvCxnSpPr>
          <p:nvPr/>
        </p:nvCxnSpPr>
        <p:spPr>
          <a:xfrm flipH="1">
            <a:off x="13667874" y="16948233"/>
            <a:ext cx="5780718" cy="2348905"/>
          </a:xfrm>
          <a:prstGeom prst="straightConnector1">
            <a:avLst/>
          </a:prstGeom>
          <a:ln w="63500">
            <a:solidFill>
              <a:srgbClr val="FFC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265873">
            <a:off x="14885658" y="17997376"/>
            <a:ext cx="4168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dsw:hasDerivative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FFC000"/>
                </a:solidFill>
              </a:rPr>
              <a:t>dsw:derivedFrom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72121" y="7753076"/>
            <a:ext cx="1185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Key:</a:t>
            </a:r>
            <a:endParaRPr lang="en-US" sz="44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065583" y="8694416"/>
            <a:ext cx="13021513" cy="4154984"/>
            <a:chOff x="1355691" y="10524358"/>
            <a:chExt cx="13021513" cy="4154984"/>
          </a:xfrm>
        </p:grpSpPr>
        <p:sp>
          <p:nvSpPr>
            <p:cNvPr id="164" name="TextBox 163"/>
            <p:cNvSpPr txBox="1"/>
            <p:nvPr/>
          </p:nvSpPr>
          <p:spPr>
            <a:xfrm>
              <a:off x="1355691" y="10524358"/>
              <a:ext cx="13021513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/>
                <a:t>namespace:property</a:t>
              </a:r>
              <a:r>
                <a:rPr lang="en-US" sz="3600" b="1" dirty="0" smtClean="0"/>
                <a:t>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property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italicized)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600" b="1" dirty="0" smtClean="0"/>
                <a:t>namespace: Class      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instance of named class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property arc from subject to object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inverse property pair;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arrow </a:t>
              </a:r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with property name shows direction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1499937" y="13848583"/>
              <a:ext cx="3224463" cy="7446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99937" y="12956777"/>
              <a:ext cx="322446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269962" y="13450069"/>
            <a:ext cx="1800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Colors:</a:t>
            </a:r>
            <a:endParaRPr lang="en-US" sz="44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74317" y="14486263"/>
            <a:ext cx="122520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red=Darwin Core sensu RDF Guide</a:t>
            </a:r>
          </a:p>
          <a:p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/>
              <a:t>                    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yellow=Darwin-SW preferred terms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(non-preferred terms in gray)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blue=other vocabulary</a:t>
            </a:r>
          </a:p>
        </p:txBody>
      </p:sp>
      <p:sp>
        <p:nvSpPr>
          <p:cNvPr id="182" name="Oval 181"/>
          <p:cNvSpPr/>
          <p:nvPr/>
        </p:nvSpPr>
        <p:spPr>
          <a:xfrm>
            <a:off x="949181" y="16785744"/>
            <a:ext cx="2383539" cy="69418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182" idx="6"/>
          </p:cNvCxnSpPr>
          <p:nvPr/>
        </p:nvCxnSpPr>
        <p:spPr>
          <a:xfrm flipH="1">
            <a:off x="3332720" y="17132835"/>
            <a:ext cx="946499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97000" y="16777906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ns:X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496908" y="1699347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ns:y</a:t>
            </a:r>
          </a:p>
        </p:txBody>
      </p:sp>
      <p:sp>
        <p:nvSpPr>
          <p:cNvPr id="190" name="Oval 189"/>
          <p:cNvSpPr/>
          <p:nvPr/>
        </p:nvSpPr>
        <p:spPr>
          <a:xfrm>
            <a:off x="906779" y="14376533"/>
            <a:ext cx="2383539" cy="6941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190" idx="6"/>
          </p:cNvCxnSpPr>
          <p:nvPr/>
        </p:nvCxnSpPr>
        <p:spPr>
          <a:xfrm flipH="1">
            <a:off x="3290318" y="14723624"/>
            <a:ext cx="94649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654598" y="14368695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ns:X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417760" y="14579122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ns:y</a:t>
            </a:r>
          </a:p>
        </p:txBody>
      </p:sp>
      <p:sp>
        <p:nvSpPr>
          <p:cNvPr id="194" name="Oval 193"/>
          <p:cNvSpPr/>
          <p:nvPr/>
        </p:nvSpPr>
        <p:spPr>
          <a:xfrm>
            <a:off x="907697" y="15372945"/>
            <a:ext cx="2383539" cy="69418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endCxn id="194" idx="6"/>
          </p:cNvCxnSpPr>
          <p:nvPr/>
        </p:nvCxnSpPr>
        <p:spPr>
          <a:xfrm flipH="1">
            <a:off x="3291236" y="15720036"/>
            <a:ext cx="94649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655516" y="1536510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ns:X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447325" y="1559791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ns:y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06779" y="21041558"/>
            <a:ext cx="661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Namespace abbreviations:</a:t>
            </a:r>
            <a:endParaRPr lang="en-US" sz="44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1072121" y="22047402"/>
            <a:ext cx="13329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Courier New" panose="02070309020205020404" pitchFamily="49" charset="0"/>
              </a:rPr>
              <a:t>rdfs</a:t>
            </a:r>
            <a:r>
              <a:rPr lang="en-US" sz="3200" b="1" i="1" dirty="0">
                <a:cs typeface="Courier New" panose="02070309020205020404" pitchFamily="49" charset="0"/>
              </a:rPr>
              <a:t>:          </a:t>
            </a:r>
            <a:r>
              <a:rPr lang="en-US" sz="3200" b="1" i="1" dirty="0" smtClean="0"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://www.w3.org/2000/01/rdf-schema#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dwc:</a:t>
            </a:r>
            <a:r>
              <a:rPr lang="en-US" sz="3200" dirty="0" smtClean="0">
                <a:cs typeface="Courier New" panose="02070309020205020404" pitchFamily="49" charset="0"/>
              </a:rPr>
              <a:t>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://rs.tdwg.org/dwc/terms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dwciri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rs.tdwg.org/dwc/iri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dsw</a:t>
            </a:r>
            <a:r>
              <a:rPr lang="en-US" sz="3200" b="1" i="1" dirty="0" smtClean="0">
                <a:cs typeface="Courier New" panose="02070309020205020404" pitchFamily="49" charset="0"/>
              </a:rPr>
              <a:t>: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http://purl.org/dsw/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tc: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://rs.tdwg.org/ontology/voc/TaxonConcept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dcterms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http://purl.org/dc/terms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dcmitype: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://purl.org/dc/dcmitype/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foaf</a:t>
            </a:r>
            <a:r>
              <a:rPr lang="en-US" sz="3200" b="1" i="1" dirty="0">
                <a:cs typeface="Courier New" panose="02070309020205020404" pitchFamily="49" charset="0"/>
              </a:rPr>
              <a:t>: </a:t>
            </a:r>
            <a:r>
              <a:rPr lang="en-US" sz="3200" b="1" i="1" dirty="0" smtClean="0">
                <a:cs typeface="Courier New" panose="02070309020205020404" pitchFamily="49" charset="0"/>
              </a:rPr>
              <a:t>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://xmlns.com/foaf/0.1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gn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://www.geonames.org/ontology#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257413" y="1134936"/>
            <a:ext cx="91566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Darwin-SW </a:t>
            </a:r>
            <a:r>
              <a:rPr lang="en-US" sz="4400" b="1" dirty="0" smtClean="0"/>
              <a:t>(DSW</a:t>
            </a:r>
            <a:r>
              <a:rPr lang="en-US" sz="4400" b="1" dirty="0" smtClean="0"/>
              <a:t>) 1.0 </a:t>
            </a:r>
            <a:r>
              <a:rPr lang="en-US" sz="4400" b="1" dirty="0" smtClean="0"/>
              <a:t>ontology </a:t>
            </a:r>
          </a:p>
          <a:p>
            <a:pPr algn="ctr"/>
            <a:r>
              <a:rPr lang="en-US" sz="4400" b="1" dirty="0" smtClean="0"/>
              <a:t>mapped on the 1993</a:t>
            </a:r>
          </a:p>
          <a:p>
            <a:pPr algn="ctr"/>
            <a:r>
              <a:rPr lang="en-US" sz="4400" b="1" dirty="0"/>
              <a:t>Association of Systematics </a:t>
            </a:r>
            <a:r>
              <a:rPr lang="en-US" sz="4400" b="1" dirty="0" smtClean="0"/>
              <a:t>Collections </a:t>
            </a:r>
          </a:p>
          <a:p>
            <a:pPr algn="ctr"/>
            <a:r>
              <a:rPr lang="en-US" sz="4400" b="1" dirty="0" smtClean="0"/>
              <a:t>(ASC) Model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79091" y="4239926"/>
            <a:ext cx="109211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Steven J. Baskauf – Vanderbilt University</a:t>
            </a:r>
          </a:p>
          <a:p>
            <a:r>
              <a:rPr lang="en-US" sz="3200" dirty="0" smtClean="0"/>
              <a:t>Campbell O. Webb – Arnold Arboretum of Harvard University</a:t>
            </a:r>
          </a:p>
          <a:p>
            <a:endParaRPr lang="en-US" sz="3200" dirty="0"/>
          </a:p>
          <a:p>
            <a:r>
              <a:rPr lang="en-US" sz="3200" dirty="0" smtClean="0"/>
              <a:t>Basic class relationships laid out by Richard L. Pyle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lists.tdwg.org/pipermail/tdwg-content/2010-October/001703.html</a:t>
            </a:r>
          </a:p>
          <a:p>
            <a:r>
              <a:rPr lang="en-US" sz="3200" dirty="0" smtClean="0"/>
              <a:t>Similarity to ASC model noted by Greg Whitbread</a:t>
            </a:r>
          </a:p>
          <a:p>
            <a:r>
              <a:rPr lang="en-US" sz="2800" dirty="0"/>
              <a:t>http://lists.tdwg.org/pipermail/tdwg-content/2010-October/001718.html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67883" y="26918199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Sources: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84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341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Raymer, Marc D</dc:creator>
  <cp:lastModifiedBy>Steve Baskauf</cp:lastModifiedBy>
  <cp:revision>40</cp:revision>
  <dcterms:created xsi:type="dcterms:W3CDTF">2013-04-17T13:39:40Z</dcterms:created>
  <dcterms:modified xsi:type="dcterms:W3CDTF">2016-07-19T04:23:30Z</dcterms:modified>
</cp:coreProperties>
</file>